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vml" ContentType="application/vnd.openxmlformats-officedocument.vmlDrawing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84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1014" y="-7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emf"/><Relationship Id="rId4" Type="http://schemas.openxmlformats.org/officeDocument/2006/relationships/image" Target="../media/image20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F572D3-21BA-41C4-9A03-19066DBFED31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BB6DB-418F-4894-803C-05FA2489EF5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138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5139" name="Rectangle 2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162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6163" name="Rectangle 2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186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7187" name="Rectangle 2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210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8211" name="Rectangle 2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234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9235" name="Rectangle 2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258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0259" name="Rectangle 2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82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283" name="Rectangle 2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306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2307" name="Rectangle 2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330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3331" name="Rectangle 2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354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4355" name="Rectangle 2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378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5379" name="Rectangle 2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402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6403" name="Rectangle 2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450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8451" name="Rectangle 2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474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9475" name="Rectangle 2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498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0499" name="Rectangle 2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22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23" name="Rectangle 2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546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2547" name="Rectangle 2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570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3571" name="Rectangle 2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09DE4-8B8E-4026-B413-5E5C423D3898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B0B1-4217-46CF-87A2-05C9D28527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09DE4-8B8E-4026-B413-5E5C423D3898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B0B1-4217-46CF-87A2-05C9D28527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09DE4-8B8E-4026-B413-5E5C423D3898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B0B1-4217-46CF-87A2-05C9D28527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09DE4-8B8E-4026-B413-5E5C423D3898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B0B1-4217-46CF-87A2-05C9D28527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09DE4-8B8E-4026-B413-5E5C423D3898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B0B1-4217-46CF-87A2-05C9D28527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09DE4-8B8E-4026-B413-5E5C423D3898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B0B1-4217-46CF-87A2-05C9D28527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09DE4-8B8E-4026-B413-5E5C423D3898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B0B1-4217-46CF-87A2-05C9D28527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09DE4-8B8E-4026-B413-5E5C423D3898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B0B1-4217-46CF-87A2-05C9D28527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09DE4-8B8E-4026-B413-5E5C423D3898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B0B1-4217-46CF-87A2-05C9D28527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09DE4-8B8E-4026-B413-5E5C423D3898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B0B1-4217-46CF-87A2-05C9D28527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09DE4-8B8E-4026-B413-5E5C423D3898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B0B1-4217-46CF-87A2-05C9D28527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Дата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800EF-6B1A-403C-AA56-F836D73F80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050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4038600"/>
            <a:ext cx="40386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7B175A-A403-4641-B827-79AAC9790B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109DE4-8B8E-4026-B413-5E5C423D3898}" type="datetimeFigureOut">
              <a:rPr lang="ru-RU" smtClean="0"/>
              <a:t>05.04.2018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B0B1-4217-46CF-87A2-05C9D285279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2844" y="4643446"/>
            <a:ext cx="9001156" cy="1185863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Инженерная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графика</a:t>
            </a:r>
            <a:r>
              <a:rPr lang="en-US" sz="6600" dirty="0" smtClean="0"/>
              <a:t/>
            </a:r>
            <a:br>
              <a:rPr lang="en-US" sz="6600" dirty="0" smtClean="0"/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тема:</a:t>
            </a:r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b="1" dirty="0" err="1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Неразъё</a:t>
            </a:r>
            <a:r>
              <a:rPr lang="ru-RU" b="1" dirty="0" err="1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мн</a:t>
            </a:r>
            <a:r>
              <a:rPr lang="en-GB" b="1" dirty="0" err="1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ые</a:t>
            </a:r>
            <a:r>
              <a:rPr lang="en-GB" b="1" dirty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b="1" dirty="0" err="1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соединения</a:t>
            </a:r>
            <a:r>
              <a:rPr lang="en-GB" b="1" dirty="0">
                <a:solidFill>
                  <a:schemeClr val="tx2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(НС)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Прямоугольник 4"/>
          <p:cNvSpPr>
            <a:spLocks noChangeArrowheads="1"/>
          </p:cNvSpPr>
          <p:nvPr/>
        </p:nvSpPr>
        <p:spPr bwMode="auto">
          <a:xfrm>
            <a:off x="214282" y="1071546"/>
            <a:ext cx="81343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Cambria" pitchFamily="18" charset="0"/>
              </a:rPr>
              <a:t>ДЕПАРТАМЕНТ ОБРАЗОВАНИЯ И НАУКИ КОСТРОМСКОЙ ОБЛАСТИ</a:t>
            </a:r>
            <a:endParaRPr lang="ru-RU" dirty="0">
              <a:latin typeface="Cambria" pitchFamily="18" charset="0"/>
            </a:endParaRPr>
          </a:p>
          <a:p>
            <a:pPr algn="ctr"/>
            <a:r>
              <a:rPr lang="ru-RU" b="1" dirty="0">
                <a:latin typeface="Cambria" pitchFamily="18" charset="0"/>
              </a:rPr>
              <a:t>Областное государственное бюджетное профессиональное образовательное учреждение</a:t>
            </a:r>
            <a:endParaRPr lang="ru-RU" dirty="0">
              <a:latin typeface="Cambria" pitchFamily="18" charset="0"/>
            </a:endParaRPr>
          </a:p>
          <a:p>
            <a:pPr algn="ctr"/>
            <a:r>
              <a:rPr lang="ru-RU" b="1" dirty="0">
                <a:latin typeface="Cambria" pitchFamily="18" charset="0"/>
              </a:rPr>
              <a:t> «Костромской энергетический техникум имени Ф.В. Чижова»</a:t>
            </a:r>
            <a:endParaRPr lang="ru-RU" dirty="0">
              <a:latin typeface="Cambria" pitchFamily="18" charset="0"/>
            </a:endParaRPr>
          </a:p>
        </p:txBody>
      </p:sp>
      <p:sp>
        <p:nvSpPr>
          <p:cNvPr id="26628" name="Прямоугольник 5"/>
          <p:cNvSpPr>
            <a:spLocks noChangeArrowheads="1"/>
          </p:cNvSpPr>
          <p:nvPr/>
        </p:nvSpPr>
        <p:spPr bwMode="auto">
          <a:xfrm>
            <a:off x="3571868" y="6000768"/>
            <a:ext cx="2341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i="1" dirty="0">
                <a:latin typeface="Times New Roman" pitchFamily="18" charset="0"/>
              </a:rPr>
              <a:t>Автор – Гурьева О.В</a:t>
            </a:r>
            <a:r>
              <a:rPr lang="ru-RU" dirty="0">
                <a:solidFill>
                  <a:srgbClr val="92D050"/>
                </a:solidFill>
                <a:latin typeface="Times New Roman" pitchFamily="18" charset="0"/>
              </a:rPr>
              <a:t>.</a:t>
            </a:r>
            <a:endParaRPr lang="ru-RU" dirty="0">
              <a:solidFill>
                <a:srgbClr val="92D050"/>
              </a:solidFill>
              <a:latin typeface="Cambria" pitchFamily="18" charset="0"/>
            </a:endParaRPr>
          </a:p>
        </p:txBody>
      </p:sp>
      <p:pic>
        <p:nvPicPr>
          <p:cNvPr id="26629" name="Picture 2" descr="http://www.vmasshtabe.ru/wp-content/uploads/2014/11/205931-vms-tya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2285992"/>
            <a:ext cx="257531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285720" y="0"/>
            <a:ext cx="8143932" cy="1143000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dirty="0" err="1" smtClean="0"/>
              <a:t>Определения</a:t>
            </a:r>
            <a:r>
              <a:rPr lang="en-GB" dirty="0" smtClean="0"/>
              <a:t>:</a:t>
            </a:r>
          </a:p>
        </p:txBody>
      </p:sp>
      <p:sp>
        <p:nvSpPr>
          <p:cNvPr id="310275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214282" y="1000108"/>
            <a:ext cx="8572500" cy="4498975"/>
          </a:xfrm>
        </p:spPr>
        <p:txBody>
          <a:bodyPr/>
          <a:lstStyle/>
          <a:p>
            <a:pPr marL="0" indent="0" algn="just" eaLnBrk="1" hangingPunct="1"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ru-RU" b="1" i="1" dirty="0" smtClean="0">
                <a:solidFill>
                  <a:schemeClr val="tx2"/>
                </a:solidFill>
              </a:rPr>
              <a:t>С</a:t>
            </a:r>
            <a:r>
              <a:rPr lang="en-GB" b="1" i="1" dirty="0" err="1" smtClean="0">
                <a:solidFill>
                  <a:schemeClr val="tx2"/>
                </a:solidFill>
              </a:rPr>
              <a:t>оединения</a:t>
            </a:r>
            <a:r>
              <a:rPr lang="ru-RU" b="1" i="1" dirty="0" smtClean="0">
                <a:solidFill>
                  <a:schemeClr val="tx2"/>
                </a:solidFill>
              </a:rPr>
              <a:t> </a:t>
            </a:r>
            <a:r>
              <a:rPr lang="ru-RU" b="1" i="1" dirty="0" smtClean="0">
                <a:solidFill>
                  <a:schemeClr val="tx2"/>
                </a:solidFill>
                <a:sym typeface="Symbol" pitchFamily="18" charset="2"/>
              </a:rPr>
              <a:t> </a:t>
            </a:r>
            <a:r>
              <a:rPr lang="ru-RU" i="1" dirty="0" err="1" smtClean="0">
                <a:solidFill>
                  <a:schemeClr val="tx2"/>
                </a:solidFill>
                <a:sym typeface="Symbol" pitchFamily="18" charset="2"/>
              </a:rPr>
              <a:t>н</a:t>
            </a:r>
            <a:r>
              <a:rPr lang="en-GB" i="1" dirty="0" err="1" smtClean="0">
                <a:solidFill>
                  <a:schemeClr val="tx2"/>
                </a:solidFill>
              </a:rPr>
              <a:t>еподвижные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связи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между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элементами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машин</a:t>
            </a:r>
            <a:r>
              <a:rPr lang="en-GB" i="1" dirty="0" smtClean="0">
                <a:solidFill>
                  <a:schemeClr val="tx2"/>
                </a:solidFill>
              </a:rPr>
              <a:t>. </a:t>
            </a:r>
          </a:p>
          <a:p>
            <a:pPr marL="0" indent="0" algn="just" eaLnBrk="1" hangingPunct="1"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n-GB" b="1" i="1" dirty="0" err="1" smtClean="0">
                <a:solidFill>
                  <a:schemeClr val="tx2"/>
                </a:solidFill>
              </a:rPr>
              <a:t>Соединение</a:t>
            </a:r>
            <a:r>
              <a:rPr lang="en-GB" b="1" i="1" dirty="0" smtClean="0">
                <a:solidFill>
                  <a:schemeClr val="tx2"/>
                </a:solidFill>
              </a:rPr>
              <a:t> </a:t>
            </a:r>
            <a:r>
              <a:rPr lang="en-GB" b="1" i="1" dirty="0" err="1" smtClean="0">
                <a:solidFill>
                  <a:schemeClr val="tx2"/>
                </a:solidFill>
              </a:rPr>
              <a:t>деталей</a:t>
            </a:r>
            <a:r>
              <a:rPr lang="en-GB" i="1" dirty="0" smtClean="0">
                <a:solidFill>
                  <a:schemeClr val="tx2"/>
                </a:solidFill>
              </a:rPr>
              <a:t> – </a:t>
            </a:r>
            <a:r>
              <a:rPr lang="en-GB" i="1" dirty="0" err="1" smtClean="0">
                <a:solidFill>
                  <a:schemeClr val="tx2"/>
                </a:solidFill>
              </a:rPr>
              <a:t>конструктивное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обеспечение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их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контакта</a:t>
            </a:r>
            <a:r>
              <a:rPr lang="en-GB" i="1" dirty="0" smtClean="0">
                <a:solidFill>
                  <a:schemeClr val="tx2"/>
                </a:solidFill>
              </a:rPr>
              <a:t> с </a:t>
            </a:r>
            <a:r>
              <a:rPr lang="en-GB" i="1" dirty="0" err="1" smtClean="0">
                <a:solidFill>
                  <a:schemeClr val="tx2"/>
                </a:solidFill>
              </a:rPr>
              <a:t>целью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кинематического</a:t>
            </a:r>
            <a:r>
              <a:rPr lang="en-GB" i="1" dirty="0" smtClean="0">
                <a:solidFill>
                  <a:schemeClr val="tx2"/>
                </a:solidFill>
              </a:rPr>
              <a:t> и </a:t>
            </a:r>
            <a:r>
              <a:rPr lang="en-GB" i="1" dirty="0" err="1" smtClean="0">
                <a:solidFill>
                  <a:schemeClr val="tx2"/>
                </a:solidFill>
              </a:rPr>
              <a:t>силового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взаимодействия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либо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для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образования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из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них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частей</a:t>
            </a:r>
            <a:r>
              <a:rPr lang="en-GB" i="1" dirty="0" smtClean="0">
                <a:solidFill>
                  <a:schemeClr val="tx2"/>
                </a:solidFill>
              </a:rPr>
              <a:t> (</a:t>
            </a:r>
            <a:r>
              <a:rPr lang="en-GB" i="1" dirty="0" err="1" smtClean="0">
                <a:solidFill>
                  <a:schemeClr val="tx2"/>
                </a:solidFill>
              </a:rPr>
              <a:t>деталей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сборочных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единиц</a:t>
            </a:r>
            <a:r>
              <a:rPr lang="en-GB" i="1" dirty="0" smtClean="0">
                <a:solidFill>
                  <a:schemeClr val="tx2"/>
                </a:solidFill>
              </a:rPr>
              <a:t>) </a:t>
            </a:r>
            <a:r>
              <a:rPr lang="en-GB" i="1" dirty="0" err="1" smtClean="0">
                <a:solidFill>
                  <a:schemeClr val="tx2"/>
                </a:solidFill>
              </a:rPr>
              <a:t>механизмов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машин</a:t>
            </a:r>
            <a:r>
              <a:rPr lang="en-GB" i="1" dirty="0" smtClean="0">
                <a:solidFill>
                  <a:schemeClr val="tx2"/>
                </a:solidFill>
              </a:rPr>
              <a:t> и </a:t>
            </a:r>
            <a:r>
              <a:rPr lang="en-GB" i="1" dirty="0" err="1" smtClean="0">
                <a:solidFill>
                  <a:schemeClr val="tx2"/>
                </a:solidFill>
              </a:rPr>
              <a:t>приборов</a:t>
            </a:r>
            <a:r>
              <a:rPr lang="en-GB" i="1" dirty="0" smtClean="0"/>
              <a:t>.</a:t>
            </a:r>
          </a:p>
        </p:txBody>
      </p:sp>
      <p:pic>
        <p:nvPicPr>
          <p:cNvPr id="310276" name="Picture 5" descr="http://stroy-radomir.ru/usersites/stroyradomir/image/3_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4733907"/>
            <a:ext cx="2832124" cy="2124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42844" y="642918"/>
            <a:ext cx="7397774" cy="1143000"/>
          </a:xfrm>
        </p:spPr>
        <p:txBody>
          <a:bodyPr/>
          <a:lstStyle/>
          <a:p>
            <a:pPr eaLnBrk="1" hangingPunct="1">
              <a:lnSpc>
                <a:spcPct val="6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4000" b="1" dirty="0" err="1" smtClean="0"/>
              <a:t>Классификация</a:t>
            </a:r>
            <a:r>
              <a:rPr lang="en-GB" sz="4000" b="1" dirty="0" smtClean="0"/>
              <a:t> </a:t>
            </a:r>
            <a:r>
              <a:rPr lang="en-GB" sz="4000" b="1" dirty="0" err="1" smtClean="0"/>
              <a:t>соединений</a:t>
            </a:r>
            <a:r>
              <a:rPr lang="en-GB" sz="4000" dirty="0" smtClean="0"/>
              <a:t>:</a:t>
            </a:r>
            <a:br>
              <a:rPr lang="en-GB" sz="4000" dirty="0" smtClean="0"/>
            </a:br>
            <a:endParaRPr lang="en-GB" sz="4000" dirty="0" smtClean="0"/>
          </a:p>
        </p:txBody>
      </p:sp>
      <p:sp>
        <p:nvSpPr>
          <p:cNvPr id="311299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714489"/>
            <a:ext cx="7929586" cy="5143512"/>
          </a:xfrm>
        </p:spPr>
        <p:txBody>
          <a:bodyPr>
            <a:normAutofit fontScale="92500" lnSpcReduction="10000"/>
          </a:bodyPr>
          <a:lstStyle/>
          <a:p>
            <a:pPr marL="0" indent="365125" algn="just" eaLnBrk="1" hangingPunct="1">
              <a:lnSpc>
                <a:spcPct val="80000"/>
              </a:lnSpc>
              <a:spcBef>
                <a:spcPts val="6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dirty="0" err="1" smtClean="0">
                <a:solidFill>
                  <a:schemeClr val="tx2"/>
                </a:solidFill>
              </a:rPr>
              <a:t>по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возможности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b="1" i="1" dirty="0" err="1" smtClean="0">
                <a:solidFill>
                  <a:schemeClr val="tx2"/>
                </a:solidFill>
              </a:rPr>
              <a:t>разборки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без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разрушения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соединяемых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деталей</a:t>
            </a:r>
            <a:r>
              <a:rPr lang="en-GB" dirty="0" smtClean="0">
                <a:solidFill>
                  <a:schemeClr val="tx2"/>
                </a:solidFill>
              </a:rPr>
              <a:t> – </a:t>
            </a:r>
            <a:r>
              <a:rPr lang="en-GB" i="1" dirty="0" err="1" smtClean="0">
                <a:solidFill>
                  <a:schemeClr val="tx2"/>
                </a:solidFill>
              </a:rPr>
              <a:t>разъёмные</a:t>
            </a:r>
            <a:r>
              <a:rPr lang="en-GB" i="1" dirty="0" smtClean="0">
                <a:solidFill>
                  <a:schemeClr val="tx2"/>
                </a:solidFill>
              </a:rPr>
              <a:t> и </a:t>
            </a:r>
            <a:r>
              <a:rPr lang="en-GB" i="1" dirty="0" err="1" smtClean="0">
                <a:solidFill>
                  <a:schemeClr val="tx2"/>
                </a:solidFill>
              </a:rPr>
              <a:t>неразъёмные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соединения</a:t>
            </a:r>
            <a:r>
              <a:rPr lang="en-GB" dirty="0" smtClean="0">
                <a:solidFill>
                  <a:schemeClr val="tx2"/>
                </a:solidFill>
              </a:rPr>
              <a:t>;</a:t>
            </a:r>
          </a:p>
          <a:p>
            <a:pPr marL="0" indent="365125" algn="just" eaLnBrk="1" hangingPunct="1">
              <a:lnSpc>
                <a:spcPct val="80000"/>
              </a:lnSpc>
              <a:spcBef>
                <a:spcPts val="6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dirty="0" err="1" smtClean="0">
                <a:solidFill>
                  <a:schemeClr val="tx2"/>
                </a:solidFill>
              </a:rPr>
              <a:t>по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возможности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относительного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взаимного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b="1" i="1" dirty="0" err="1" smtClean="0">
                <a:solidFill>
                  <a:schemeClr val="tx2"/>
                </a:solidFill>
              </a:rPr>
              <a:t>перемещения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соединяемых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деталей</a:t>
            </a:r>
            <a:r>
              <a:rPr lang="en-GB" dirty="0" smtClean="0">
                <a:solidFill>
                  <a:schemeClr val="tx2"/>
                </a:solidFill>
              </a:rPr>
              <a:t> – </a:t>
            </a:r>
            <a:r>
              <a:rPr lang="en-GB" i="1" dirty="0" err="1" smtClean="0">
                <a:solidFill>
                  <a:schemeClr val="tx2"/>
                </a:solidFill>
              </a:rPr>
              <a:t>подвижные</a:t>
            </a:r>
            <a:r>
              <a:rPr lang="en-GB" i="1" dirty="0" smtClean="0">
                <a:solidFill>
                  <a:schemeClr val="tx2"/>
                </a:solidFill>
              </a:rPr>
              <a:t> и </a:t>
            </a:r>
            <a:r>
              <a:rPr lang="en-GB" i="1" dirty="0" err="1" smtClean="0">
                <a:solidFill>
                  <a:schemeClr val="tx2"/>
                </a:solidFill>
              </a:rPr>
              <a:t>неподвижные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соединения</a:t>
            </a:r>
            <a:r>
              <a:rPr lang="en-GB" dirty="0" smtClean="0">
                <a:solidFill>
                  <a:schemeClr val="tx2"/>
                </a:solidFill>
              </a:rPr>
              <a:t>;</a:t>
            </a:r>
          </a:p>
          <a:p>
            <a:pPr marL="0" indent="365125" algn="just" eaLnBrk="1" hangingPunct="1">
              <a:lnSpc>
                <a:spcPct val="80000"/>
              </a:lnSpc>
              <a:spcBef>
                <a:spcPts val="6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dirty="0" err="1" smtClean="0">
                <a:solidFill>
                  <a:schemeClr val="tx2"/>
                </a:solidFill>
              </a:rPr>
              <a:t>по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b="1" i="1" dirty="0" err="1" smtClean="0">
                <a:solidFill>
                  <a:schemeClr val="tx2"/>
                </a:solidFill>
              </a:rPr>
              <a:t>форме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сопрягаемых</a:t>
            </a:r>
            <a:r>
              <a:rPr lang="en-GB" dirty="0" smtClean="0">
                <a:solidFill>
                  <a:schemeClr val="tx2"/>
                </a:solidFill>
              </a:rPr>
              <a:t> (</a:t>
            </a:r>
            <a:r>
              <a:rPr lang="en-GB" dirty="0" err="1" smtClean="0">
                <a:solidFill>
                  <a:schemeClr val="tx2"/>
                </a:solidFill>
              </a:rPr>
              <a:t>контактных</a:t>
            </a:r>
            <a:r>
              <a:rPr lang="en-GB" dirty="0" smtClean="0">
                <a:solidFill>
                  <a:schemeClr val="tx2"/>
                </a:solidFill>
              </a:rPr>
              <a:t>) </a:t>
            </a:r>
            <a:r>
              <a:rPr lang="en-GB" i="1" dirty="0" err="1" smtClean="0">
                <a:solidFill>
                  <a:schemeClr val="tx2"/>
                </a:solidFill>
              </a:rPr>
              <a:t>поверхностей</a:t>
            </a:r>
            <a:r>
              <a:rPr lang="en-GB" dirty="0" smtClean="0">
                <a:solidFill>
                  <a:schemeClr val="tx2"/>
                </a:solidFill>
              </a:rPr>
              <a:t> – </a:t>
            </a:r>
            <a:r>
              <a:rPr lang="en-GB" i="1" dirty="0" err="1" smtClean="0">
                <a:solidFill>
                  <a:schemeClr val="tx2"/>
                </a:solidFill>
              </a:rPr>
              <a:t>плоское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цилиндрическое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коническое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сферическое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винтовое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профильное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соединения</a:t>
            </a:r>
            <a:r>
              <a:rPr lang="en-GB" dirty="0" smtClean="0">
                <a:solidFill>
                  <a:schemeClr val="tx2"/>
                </a:solidFill>
              </a:rPr>
              <a:t>;</a:t>
            </a:r>
          </a:p>
          <a:p>
            <a:pPr marL="0" indent="365125" algn="just" eaLnBrk="1" hangingPunct="1">
              <a:lnSpc>
                <a:spcPct val="80000"/>
              </a:lnSpc>
              <a:spcBef>
                <a:spcPts val="6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dirty="0" err="1" smtClean="0">
                <a:solidFill>
                  <a:schemeClr val="tx2"/>
                </a:solidFill>
              </a:rPr>
              <a:t>по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технологическому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b="1" i="1" dirty="0" err="1" smtClean="0">
                <a:solidFill>
                  <a:schemeClr val="tx2"/>
                </a:solidFill>
              </a:rPr>
              <a:t>методу</a:t>
            </a:r>
            <a:r>
              <a:rPr lang="en-GB" b="1" i="1" dirty="0" smtClean="0">
                <a:solidFill>
                  <a:schemeClr val="tx2"/>
                </a:solidFill>
              </a:rPr>
              <a:t> </a:t>
            </a:r>
            <a:r>
              <a:rPr lang="en-GB" b="1" i="1" dirty="0" err="1" smtClean="0">
                <a:solidFill>
                  <a:schemeClr val="tx2"/>
                </a:solidFill>
              </a:rPr>
              <a:t>образования</a:t>
            </a:r>
            <a:r>
              <a:rPr lang="en-GB" dirty="0" smtClean="0">
                <a:solidFill>
                  <a:schemeClr val="tx2"/>
                </a:solidFill>
              </a:rPr>
              <a:t> – </a:t>
            </a:r>
            <a:r>
              <a:rPr lang="en-GB" i="1" dirty="0" err="1" smtClean="0">
                <a:solidFill>
                  <a:schemeClr val="tx2"/>
                </a:solidFill>
              </a:rPr>
              <a:t>сварное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паяное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клеёное</a:t>
            </a:r>
            <a:r>
              <a:rPr lang="en-GB" i="1" dirty="0" smtClean="0">
                <a:solidFill>
                  <a:schemeClr val="tx2"/>
                </a:solidFill>
              </a:rPr>
              <a:t> (</a:t>
            </a:r>
            <a:r>
              <a:rPr lang="en-GB" i="1" dirty="0" err="1" smtClean="0">
                <a:solidFill>
                  <a:schemeClr val="tx2"/>
                </a:solidFill>
              </a:rPr>
              <a:t>клеевое</a:t>
            </a:r>
            <a:r>
              <a:rPr lang="en-GB" i="1" dirty="0" smtClean="0">
                <a:solidFill>
                  <a:schemeClr val="tx2"/>
                </a:solidFill>
              </a:rPr>
              <a:t>), </a:t>
            </a:r>
            <a:r>
              <a:rPr lang="en-GB" i="1" dirty="0" err="1" smtClean="0">
                <a:solidFill>
                  <a:schemeClr val="tx2"/>
                </a:solidFill>
              </a:rPr>
              <a:t>клёпаное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прессовое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резьбовое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шпоночное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шлицевое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штифтовое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клиновое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профильное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соединения</a:t>
            </a:r>
            <a:r>
              <a:rPr lang="en-GB" dirty="0" smtClean="0">
                <a:solidFill>
                  <a:schemeClr val="tx2"/>
                </a:solidFill>
              </a:rPr>
              <a:t>. 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2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285720" y="142852"/>
            <a:ext cx="8540750" cy="1143000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b="1" dirty="0" err="1" smtClean="0"/>
              <a:t>Заклёпочные</a:t>
            </a:r>
            <a:r>
              <a:rPr lang="en-GB" b="1" dirty="0" smtClean="0"/>
              <a:t> </a:t>
            </a:r>
            <a:r>
              <a:rPr lang="en-GB" b="1" dirty="0" err="1" smtClean="0"/>
              <a:t>соединения</a:t>
            </a:r>
            <a:r>
              <a:rPr lang="en-GB" b="1" dirty="0" smtClean="0"/>
              <a:t>.</a:t>
            </a:r>
            <a:r>
              <a:rPr lang="en-GB" dirty="0" smtClean="0"/>
              <a:t> </a:t>
            </a:r>
          </a:p>
        </p:txBody>
      </p:sp>
      <p:sp>
        <p:nvSpPr>
          <p:cNvPr id="312323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928670"/>
            <a:ext cx="8001024" cy="4498975"/>
          </a:xfrm>
        </p:spPr>
        <p:txBody>
          <a:bodyPr/>
          <a:lstStyle/>
          <a:p>
            <a:pPr marL="0" indent="365125" eaLnBrk="1" hangingPunct="1">
              <a:spcBef>
                <a:spcPts val="225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n-GB" sz="3600" b="1" dirty="0" err="1" smtClean="0"/>
              <a:t>Определение</a:t>
            </a:r>
            <a:r>
              <a:rPr lang="en-GB" dirty="0" smtClean="0"/>
              <a:t>:</a:t>
            </a:r>
          </a:p>
          <a:p>
            <a:pPr marL="0" indent="365125" eaLnBrk="1" hangingPunct="1">
              <a:spcBef>
                <a:spcPts val="225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n-GB" b="1" i="1" dirty="0" err="1" smtClean="0"/>
              <a:t>Заклёпочное</a:t>
            </a:r>
            <a:r>
              <a:rPr lang="en-GB" b="1" i="1" dirty="0" smtClean="0"/>
              <a:t> (</a:t>
            </a:r>
            <a:r>
              <a:rPr lang="en-GB" b="1" i="1" dirty="0" err="1" smtClean="0"/>
              <a:t>клёпаное</a:t>
            </a:r>
            <a:r>
              <a:rPr lang="en-GB" b="1" i="1" dirty="0" smtClean="0"/>
              <a:t>)</a:t>
            </a:r>
            <a:r>
              <a:rPr lang="en-GB" i="1" dirty="0" smtClean="0"/>
              <a:t> </a:t>
            </a:r>
            <a:r>
              <a:rPr lang="en-GB" i="1" dirty="0" err="1" smtClean="0"/>
              <a:t>соединение</a:t>
            </a:r>
            <a:r>
              <a:rPr lang="en-GB" i="1" dirty="0" smtClean="0"/>
              <a:t> - </a:t>
            </a:r>
            <a:r>
              <a:rPr lang="en-GB" i="1" dirty="0" err="1" smtClean="0"/>
              <a:t>неразъёмное</a:t>
            </a:r>
            <a:r>
              <a:rPr lang="en-GB" i="1" dirty="0" smtClean="0"/>
              <a:t> </a:t>
            </a:r>
            <a:r>
              <a:rPr lang="en-GB" i="1" dirty="0" err="1" smtClean="0"/>
              <a:t>неподвижное</a:t>
            </a:r>
            <a:r>
              <a:rPr lang="en-GB" i="1" dirty="0" smtClean="0"/>
              <a:t> </a:t>
            </a:r>
            <a:r>
              <a:rPr lang="en-GB" i="1" dirty="0" err="1" smtClean="0"/>
              <a:t>соединение</a:t>
            </a:r>
            <a:r>
              <a:rPr lang="en-GB" i="1" dirty="0" smtClean="0"/>
              <a:t>, </a:t>
            </a:r>
            <a:r>
              <a:rPr lang="en-GB" i="1" dirty="0" err="1" smtClean="0"/>
              <a:t>образованное</a:t>
            </a:r>
            <a:r>
              <a:rPr lang="en-GB" i="1" dirty="0" smtClean="0"/>
              <a:t> с </a:t>
            </a:r>
            <a:r>
              <a:rPr lang="en-GB" i="1" dirty="0" err="1" smtClean="0"/>
              <a:t>применением</a:t>
            </a:r>
            <a:r>
              <a:rPr lang="en-GB" i="1" dirty="0" smtClean="0"/>
              <a:t> </a:t>
            </a:r>
            <a:r>
              <a:rPr lang="en-GB" i="1" dirty="0" err="1" smtClean="0"/>
              <a:t>специальных</a:t>
            </a:r>
            <a:r>
              <a:rPr lang="en-GB" i="1" dirty="0" smtClean="0"/>
              <a:t> </a:t>
            </a:r>
            <a:r>
              <a:rPr lang="en-GB" i="1" dirty="0" err="1" smtClean="0"/>
              <a:t>закладных</a:t>
            </a:r>
            <a:r>
              <a:rPr lang="en-GB" i="1" dirty="0" smtClean="0"/>
              <a:t> </a:t>
            </a:r>
            <a:r>
              <a:rPr lang="en-GB" i="1" dirty="0" err="1" smtClean="0"/>
              <a:t>деталей</a:t>
            </a:r>
            <a:r>
              <a:rPr lang="en-GB" i="1" dirty="0" smtClean="0"/>
              <a:t> </a:t>
            </a:r>
            <a:r>
              <a:rPr lang="en-GB" b="1" i="1" dirty="0" err="1" smtClean="0"/>
              <a:t>заклёпок</a:t>
            </a:r>
            <a:r>
              <a:rPr lang="en-GB" i="1" dirty="0" smtClean="0"/>
              <a:t>, </a:t>
            </a:r>
            <a:r>
              <a:rPr lang="en-GB" i="1" dirty="0" err="1" smtClean="0"/>
              <a:t>выполненных</a:t>
            </a:r>
            <a:r>
              <a:rPr lang="en-GB" i="1" dirty="0" smtClean="0"/>
              <a:t> </a:t>
            </a:r>
            <a:r>
              <a:rPr lang="en-GB" i="1" dirty="0" err="1" smtClean="0"/>
              <a:t>из</a:t>
            </a:r>
            <a:r>
              <a:rPr lang="en-GB" i="1" dirty="0" smtClean="0"/>
              <a:t> </a:t>
            </a:r>
            <a:r>
              <a:rPr lang="en-GB" i="1" dirty="0" err="1" smtClean="0"/>
              <a:t>высокопластичного</a:t>
            </a:r>
            <a:r>
              <a:rPr lang="en-GB" i="1" dirty="0" smtClean="0"/>
              <a:t> </a:t>
            </a:r>
            <a:r>
              <a:rPr lang="en-GB" i="1" dirty="0" err="1" smtClean="0"/>
              <a:t>материала</a:t>
            </a:r>
            <a:r>
              <a:rPr lang="en-GB" dirty="0" smtClean="0"/>
              <a:t>. </a:t>
            </a:r>
          </a:p>
        </p:txBody>
      </p:sp>
      <p:pic>
        <p:nvPicPr>
          <p:cNvPr id="312324" name="Picture 5" descr="http://zaklep.ru/upload/images/bashnya%281%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4130654"/>
            <a:ext cx="4036143" cy="2727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346" name="Rectangle 1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3933825"/>
            <a:ext cx="8591550" cy="2735263"/>
          </a:xfrm>
        </p:spPr>
        <p:txBody>
          <a:bodyPr>
            <a:normAutofit lnSpcReduction="10000"/>
          </a:bodyPr>
          <a:lstStyle/>
          <a:p>
            <a:pPr marL="0" indent="0" algn="ctr" eaLnBrk="1" hangingPunct="1">
              <a:spcBef>
                <a:spcPts val="7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b="1" dirty="0" err="1" smtClean="0"/>
              <a:t>Рис</a:t>
            </a:r>
            <a:r>
              <a:rPr lang="en-GB" b="1" dirty="0" smtClean="0"/>
              <a:t>. 12.1. </a:t>
            </a:r>
            <a:r>
              <a:rPr lang="en-GB" b="1" dirty="0" err="1" smtClean="0"/>
              <a:t>Заклёпочное</a:t>
            </a:r>
            <a:r>
              <a:rPr lang="en-GB" b="1" dirty="0" smtClean="0"/>
              <a:t> </a:t>
            </a:r>
            <a:r>
              <a:rPr lang="en-GB" b="1" dirty="0" err="1" smtClean="0"/>
              <a:t>соединение</a:t>
            </a:r>
            <a:r>
              <a:rPr lang="en-GB" b="1" dirty="0" smtClean="0"/>
              <a:t>:</a:t>
            </a:r>
            <a:r>
              <a:rPr lang="en-GB" sz="2000" b="1" dirty="0" smtClean="0"/>
              <a:t/>
            </a:r>
            <a:br>
              <a:rPr lang="en-GB" sz="2000" b="1" dirty="0" smtClean="0"/>
            </a:br>
            <a:r>
              <a:rPr lang="en-GB" sz="2000" b="1" i="1" dirty="0" smtClean="0"/>
              <a:t>а</a:t>
            </a:r>
            <a:r>
              <a:rPr lang="en-GB" sz="2000" dirty="0" smtClean="0"/>
              <a:t> – в </a:t>
            </a:r>
            <a:r>
              <a:rPr lang="en-GB" sz="2000" dirty="0" err="1" smtClean="0"/>
              <a:t>процессе</a:t>
            </a:r>
            <a:r>
              <a:rPr lang="en-GB" sz="2000" dirty="0" smtClean="0"/>
              <a:t> </a:t>
            </a:r>
            <a:r>
              <a:rPr lang="en-GB" sz="2000" dirty="0" err="1" smtClean="0"/>
              <a:t>сборки</a:t>
            </a:r>
            <a:r>
              <a:rPr lang="en-GB" sz="2000" dirty="0" smtClean="0"/>
              <a:t>; </a:t>
            </a:r>
            <a:r>
              <a:rPr lang="en-GB" sz="2000" b="1" i="1" dirty="0" smtClean="0"/>
              <a:t>б</a:t>
            </a:r>
            <a:r>
              <a:rPr lang="en-GB" sz="2000" dirty="0" smtClean="0"/>
              <a:t> – в </a:t>
            </a:r>
            <a:r>
              <a:rPr lang="en-GB" sz="2000" dirty="0" err="1" smtClean="0"/>
              <a:t>собранном</a:t>
            </a:r>
            <a:r>
              <a:rPr lang="en-GB" sz="2000" dirty="0" smtClean="0"/>
              <a:t> </a:t>
            </a:r>
            <a:r>
              <a:rPr lang="en-GB" sz="2000" dirty="0" err="1" smtClean="0"/>
              <a:t>виде</a:t>
            </a:r>
            <a:endParaRPr lang="ru-RU" sz="2000" dirty="0" smtClean="0"/>
          </a:p>
          <a:p>
            <a:pPr marL="0" indent="0" algn="ctr" eaLnBrk="1" hangingPunct="1">
              <a:spcBef>
                <a:spcPts val="7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2000" dirty="0" smtClean="0"/>
              <a:t>1, 2 – соединяемые детали;</a:t>
            </a:r>
          </a:p>
          <a:p>
            <a:pPr marL="0" indent="0" algn="ctr" eaLnBrk="1" hangingPunct="1">
              <a:spcBef>
                <a:spcPts val="7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2000" dirty="0" smtClean="0"/>
              <a:t>3 – заклёпка;</a:t>
            </a:r>
          </a:p>
          <a:p>
            <a:pPr marL="0" indent="0" algn="ctr" eaLnBrk="1" hangingPunct="1">
              <a:spcBef>
                <a:spcPts val="7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2000" dirty="0" smtClean="0"/>
              <a:t>4 – тело заклёпки;</a:t>
            </a:r>
          </a:p>
          <a:p>
            <a:pPr marL="0" indent="0" algn="ctr" eaLnBrk="1" hangingPunct="1">
              <a:spcBef>
                <a:spcPts val="7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2000" dirty="0" smtClean="0"/>
              <a:t>5 – закладная головка;</a:t>
            </a:r>
          </a:p>
          <a:p>
            <a:pPr marL="0" indent="0" algn="ctr" eaLnBrk="1" hangingPunct="1">
              <a:spcBef>
                <a:spcPts val="7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ru-RU" sz="2000" dirty="0" smtClean="0"/>
              <a:t>6 -- замыкающая головка.</a:t>
            </a:r>
            <a:endParaRPr lang="en-GB" sz="2000" dirty="0" smtClean="0"/>
          </a:p>
        </p:txBody>
      </p:sp>
      <p:pic>
        <p:nvPicPr>
          <p:cNvPr id="31334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289675" cy="3851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414338" y="504825"/>
            <a:ext cx="8540750" cy="1143000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mtClean="0"/>
          </a:p>
        </p:txBody>
      </p:sp>
      <p:sp>
        <p:nvSpPr>
          <p:cNvPr id="314371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285720" y="4929198"/>
            <a:ext cx="8540750" cy="1184275"/>
          </a:xfrm>
        </p:spPr>
        <p:txBody>
          <a:bodyPr>
            <a:normAutofit fontScale="92500"/>
          </a:bodyPr>
          <a:lstStyle/>
          <a:p>
            <a:pPr marL="0" indent="34925" algn="just" eaLnBrk="1" hangingPunct="1"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ru-RU" b="1" i="1" dirty="0" smtClean="0"/>
              <a:t>З</a:t>
            </a:r>
            <a:r>
              <a:rPr lang="en-GB" b="1" i="1" dirty="0" err="1" smtClean="0"/>
              <a:t>аклёпочны</a:t>
            </a:r>
            <a:r>
              <a:rPr lang="ru-RU" b="1" i="1" dirty="0" err="1" smtClean="0"/>
              <a:t>й</a:t>
            </a:r>
            <a:r>
              <a:rPr lang="en-GB" b="1" i="1" dirty="0" smtClean="0"/>
              <a:t> </a:t>
            </a:r>
            <a:r>
              <a:rPr lang="en-GB" b="1" i="1" dirty="0" err="1" smtClean="0"/>
              <a:t>шов</a:t>
            </a:r>
            <a:r>
              <a:rPr lang="ru-RU" b="1" i="1" dirty="0" smtClean="0"/>
              <a:t> </a:t>
            </a:r>
            <a:r>
              <a:rPr lang="ru-RU" b="1" i="1" dirty="0" smtClean="0">
                <a:sym typeface="Symbol" pitchFamily="18" charset="2"/>
              </a:rPr>
              <a:t> </a:t>
            </a:r>
            <a:r>
              <a:rPr lang="ru-RU" i="1" dirty="0" err="1" smtClean="0"/>
              <a:t>р</a:t>
            </a:r>
            <a:r>
              <a:rPr lang="en-GB" i="1" dirty="0" err="1" smtClean="0"/>
              <a:t>яд</a:t>
            </a:r>
            <a:r>
              <a:rPr lang="en-GB" i="1" dirty="0" smtClean="0"/>
              <a:t> </a:t>
            </a:r>
            <a:r>
              <a:rPr lang="en-GB" i="1" dirty="0" err="1" smtClean="0"/>
              <a:t>заклёпок</a:t>
            </a:r>
            <a:r>
              <a:rPr lang="en-GB" i="1" dirty="0" smtClean="0"/>
              <a:t>, </a:t>
            </a:r>
            <a:r>
              <a:rPr lang="en-GB" i="1" dirty="0" err="1" smtClean="0"/>
              <a:t>соединяющих</a:t>
            </a:r>
            <a:r>
              <a:rPr lang="en-GB" i="1" dirty="0" smtClean="0"/>
              <a:t> </a:t>
            </a:r>
            <a:r>
              <a:rPr lang="en-GB" i="1" dirty="0" err="1" smtClean="0"/>
              <a:t>кромки</a:t>
            </a:r>
            <a:r>
              <a:rPr lang="en-GB" i="1" dirty="0" smtClean="0"/>
              <a:t> </a:t>
            </a:r>
            <a:r>
              <a:rPr lang="en-GB" i="1" dirty="0" err="1" smtClean="0"/>
              <a:t>двух</a:t>
            </a:r>
            <a:r>
              <a:rPr lang="en-GB" i="1" dirty="0" smtClean="0"/>
              <a:t> </a:t>
            </a:r>
            <a:r>
              <a:rPr lang="en-GB" i="1" dirty="0" err="1" smtClean="0"/>
              <a:t>или</a:t>
            </a:r>
            <a:r>
              <a:rPr lang="en-GB" i="1" dirty="0" smtClean="0"/>
              <a:t> </a:t>
            </a:r>
            <a:r>
              <a:rPr lang="en-GB" i="1" dirty="0" err="1" smtClean="0"/>
              <a:t>нескольких</a:t>
            </a:r>
            <a:r>
              <a:rPr lang="en-GB" i="1" dirty="0" smtClean="0"/>
              <a:t> </a:t>
            </a:r>
            <a:r>
              <a:rPr lang="en-GB" i="1" dirty="0" err="1" smtClean="0"/>
              <a:t>деталей</a:t>
            </a:r>
            <a:r>
              <a:rPr lang="en-GB" dirty="0" smtClean="0"/>
              <a:t>.</a:t>
            </a:r>
          </a:p>
        </p:txBody>
      </p:sp>
      <p:pic>
        <p:nvPicPr>
          <p:cNvPr id="44034" name="Picture 2" descr="http://historich.ru/t-t-polibza-i-e-karpova-v-v-ivanov-injenernaya-grafika/16595_html_61dfb4f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785794"/>
            <a:ext cx="6418241" cy="4229006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4" name="Rectangle 1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000108"/>
            <a:ext cx="9144000" cy="5456237"/>
          </a:xfrm>
        </p:spPr>
        <p:txBody>
          <a:bodyPr>
            <a:normAutofit lnSpcReduction="10000"/>
          </a:bodyPr>
          <a:lstStyle/>
          <a:p>
            <a:pPr marL="0" indent="266700" algn="just" eaLnBrk="1" hangingPunct="1">
              <a:spcBef>
                <a:spcPts val="100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ru-RU" sz="2000" dirty="0" smtClean="0"/>
              <a:t>1) </a:t>
            </a:r>
            <a:r>
              <a:rPr lang="en-GB" sz="2000" dirty="0" err="1" smtClean="0"/>
              <a:t>по</a:t>
            </a:r>
            <a:r>
              <a:rPr lang="en-GB" sz="2000" dirty="0" smtClean="0"/>
              <a:t> </a:t>
            </a:r>
            <a:r>
              <a:rPr lang="en-GB" sz="2000" dirty="0" err="1" smtClean="0"/>
              <a:t>функциональному</a:t>
            </a:r>
            <a:r>
              <a:rPr lang="en-GB" sz="2000" dirty="0" smtClean="0"/>
              <a:t> </a:t>
            </a:r>
            <a:r>
              <a:rPr lang="en-GB" sz="2000" dirty="0" err="1" smtClean="0"/>
              <a:t>назначению</a:t>
            </a:r>
            <a:r>
              <a:rPr lang="ru-RU" sz="2000" dirty="0" smtClean="0"/>
              <a:t> </a:t>
            </a:r>
            <a:r>
              <a:rPr lang="en-GB" sz="2000" dirty="0" smtClean="0"/>
              <a:t>–  </a:t>
            </a:r>
            <a:endParaRPr lang="ru-RU" sz="2000" dirty="0" smtClean="0"/>
          </a:p>
          <a:p>
            <a:pPr marL="0" indent="266700" algn="just" eaLnBrk="1" hangingPunct="1">
              <a:spcBef>
                <a:spcPts val="100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n-GB" sz="2000" b="1" i="1" dirty="0" err="1" smtClean="0"/>
              <a:t>прочные</a:t>
            </a:r>
            <a:r>
              <a:rPr lang="en-GB" sz="2000" dirty="0" smtClean="0"/>
              <a:t>, </a:t>
            </a:r>
            <a:r>
              <a:rPr lang="en-GB" sz="2000" dirty="0" err="1" smtClean="0"/>
              <a:t>предназначенные</a:t>
            </a:r>
            <a:r>
              <a:rPr lang="en-GB" sz="2000" dirty="0" smtClean="0"/>
              <a:t> </a:t>
            </a:r>
            <a:r>
              <a:rPr lang="en-GB" sz="2000" dirty="0" err="1" smtClean="0"/>
              <a:t>только</a:t>
            </a:r>
            <a:r>
              <a:rPr lang="en-GB" sz="2000" dirty="0" smtClean="0"/>
              <a:t> </a:t>
            </a:r>
            <a:r>
              <a:rPr lang="en-GB" sz="2000" dirty="0" err="1" smtClean="0"/>
              <a:t>для</a:t>
            </a:r>
            <a:r>
              <a:rPr lang="en-GB" sz="2000" dirty="0" smtClean="0"/>
              <a:t> </a:t>
            </a:r>
            <a:r>
              <a:rPr lang="en-GB" sz="2000" dirty="0" err="1" smtClean="0"/>
              <a:t>передачи</a:t>
            </a:r>
            <a:r>
              <a:rPr lang="en-GB" sz="2000" dirty="0" smtClean="0"/>
              <a:t> </a:t>
            </a:r>
            <a:r>
              <a:rPr lang="en-GB" sz="2000" dirty="0" err="1" smtClean="0"/>
              <a:t>нагрузки</a:t>
            </a:r>
            <a:r>
              <a:rPr lang="en-GB" sz="2000" dirty="0" smtClean="0"/>
              <a:t>; </a:t>
            </a:r>
            <a:endParaRPr lang="ru-RU" sz="2000" dirty="0" smtClean="0"/>
          </a:p>
          <a:p>
            <a:pPr marL="0" indent="266700" algn="just" eaLnBrk="1" hangingPunct="1">
              <a:spcBef>
                <a:spcPts val="100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ru-RU" sz="2000" b="1" i="1" dirty="0" smtClean="0">
                <a:sym typeface="Symbol" pitchFamily="18" charset="2"/>
              </a:rPr>
              <a:t> </a:t>
            </a:r>
            <a:r>
              <a:rPr lang="en-GB" sz="2000" b="1" i="1" dirty="0" err="1" smtClean="0"/>
              <a:t>плотные</a:t>
            </a:r>
            <a:r>
              <a:rPr lang="en-GB" sz="2000" dirty="0" smtClean="0"/>
              <a:t>, </a:t>
            </a:r>
            <a:r>
              <a:rPr lang="en-GB" sz="2000" dirty="0" err="1" smtClean="0"/>
              <a:t>обеспечивающие</a:t>
            </a:r>
            <a:r>
              <a:rPr lang="en-GB" sz="2000" dirty="0" smtClean="0"/>
              <a:t> </a:t>
            </a:r>
            <a:r>
              <a:rPr lang="en-GB" sz="2000" dirty="0" err="1" smtClean="0"/>
              <a:t>герметичное</a:t>
            </a:r>
            <a:r>
              <a:rPr lang="en-GB" sz="2000" dirty="0" smtClean="0"/>
              <a:t> </a:t>
            </a:r>
            <a:r>
              <a:rPr lang="en-GB" sz="2000" dirty="0" err="1" smtClean="0"/>
              <a:t>разделение</a:t>
            </a:r>
            <a:r>
              <a:rPr lang="en-GB" sz="2000" dirty="0" smtClean="0"/>
              <a:t> </a:t>
            </a:r>
            <a:r>
              <a:rPr lang="en-GB" sz="2000" dirty="0" err="1" smtClean="0"/>
              <a:t>сред</a:t>
            </a:r>
            <a:r>
              <a:rPr lang="en-GB" sz="2000" dirty="0" smtClean="0"/>
              <a:t>, и </a:t>
            </a:r>
            <a:endParaRPr lang="ru-RU" sz="2000" dirty="0" smtClean="0"/>
          </a:p>
          <a:p>
            <a:pPr marL="0" indent="266700" algn="just" eaLnBrk="1" hangingPunct="1">
              <a:spcBef>
                <a:spcPts val="100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n-GB" sz="2000" b="1" i="1" dirty="0" err="1" smtClean="0"/>
              <a:t>прочно-плотные</a:t>
            </a:r>
            <a:r>
              <a:rPr lang="en-GB" sz="2000" dirty="0" smtClean="0"/>
              <a:t>, </a:t>
            </a:r>
            <a:r>
              <a:rPr lang="en-GB" sz="2000" dirty="0" err="1" smtClean="0"/>
              <a:t>способные</a:t>
            </a:r>
            <a:r>
              <a:rPr lang="en-GB" sz="2000" dirty="0" smtClean="0"/>
              <a:t> </a:t>
            </a:r>
            <a:r>
              <a:rPr lang="en-GB" sz="2000" dirty="0" err="1" smtClean="0"/>
              <a:t>выполнять</a:t>
            </a:r>
            <a:r>
              <a:rPr lang="en-GB" sz="2000" dirty="0" smtClean="0"/>
              <a:t> </a:t>
            </a:r>
            <a:r>
              <a:rPr lang="en-GB" sz="2000" dirty="0" err="1" smtClean="0"/>
              <a:t>обе</a:t>
            </a:r>
            <a:r>
              <a:rPr lang="en-GB" sz="2000" dirty="0" smtClean="0"/>
              <a:t> </a:t>
            </a:r>
            <a:r>
              <a:rPr lang="en-GB" sz="2000" dirty="0" err="1" smtClean="0"/>
              <a:t>названные</a:t>
            </a:r>
            <a:r>
              <a:rPr lang="en-GB" sz="2000" dirty="0" smtClean="0"/>
              <a:t> </a:t>
            </a:r>
            <a:r>
              <a:rPr lang="en-GB" sz="2000" dirty="0" err="1" smtClean="0"/>
              <a:t>функции</a:t>
            </a:r>
            <a:r>
              <a:rPr lang="en-GB" sz="2000" dirty="0" smtClean="0"/>
              <a:t>;</a:t>
            </a:r>
          </a:p>
          <a:p>
            <a:pPr marL="0" indent="266700" algn="just" eaLnBrk="1" hangingPunct="1">
              <a:spcBef>
                <a:spcPts val="100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ru-RU" sz="2000" dirty="0" smtClean="0"/>
              <a:t>2) </a:t>
            </a:r>
            <a:r>
              <a:rPr lang="en-GB" sz="2000" dirty="0" err="1" smtClean="0"/>
              <a:t>по</a:t>
            </a:r>
            <a:r>
              <a:rPr lang="en-GB" sz="2000" dirty="0" smtClean="0"/>
              <a:t> </a:t>
            </a:r>
            <a:r>
              <a:rPr lang="en-GB" sz="2000" dirty="0" err="1" smtClean="0"/>
              <a:t>конструктивным</a:t>
            </a:r>
            <a:r>
              <a:rPr lang="en-GB" sz="2000" dirty="0" smtClean="0"/>
              <a:t> </a:t>
            </a:r>
            <a:r>
              <a:rPr lang="en-GB" sz="2000" dirty="0" err="1" smtClean="0"/>
              <a:t>признакам</a:t>
            </a:r>
            <a:r>
              <a:rPr lang="en-GB" sz="2000" dirty="0" smtClean="0"/>
              <a:t> </a:t>
            </a:r>
            <a:r>
              <a:rPr lang="en-GB" sz="2000" dirty="0" err="1" smtClean="0"/>
              <a:t>шва</a:t>
            </a:r>
            <a:r>
              <a:rPr lang="en-GB" sz="2000" dirty="0" smtClean="0"/>
              <a:t> – </a:t>
            </a:r>
            <a:endParaRPr lang="ru-RU" sz="2000" dirty="0" smtClean="0"/>
          </a:p>
          <a:p>
            <a:pPr marL="0" indent="266700" algn="just" eaLnBrk="1" hangingPunct="1">
              <a:spcBef>
                <a:spcPts val="100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n-GB" sz="2000" b="1" i="1" dirty="0" err="1" smtClean="0"/>
              <a:t>нахлёсточное</a:t>
            </a:r>
            <a:r>
              <a:rPr lang="en-GB" sz="2000" dirty="0" smtClean="0"/>
              <a:t> </a:t>
            </a:r>
            <a:r>
              <a:rPr lang="en-GB" sz="2000" dirty="0" err="1" smtClean="0"/>
              <a:t>соединение</a:t>
            </a:r>
            <a:r>
              <a:rPr lang="en-GB" sz="2000" dirty="0" smtClean="0"/>
              <a:t> (</a:t>
            </a:r>
            <a:r>
              <a:rPr lang="en-GB" sz="2000" dirty="0" err="1" smtClean="0"/>
              <a:t>рис</a:t>
            </a:r>
            <a:r>
              <a:rPr lang="en-GB" sz="2000" dirty="0" smtClean="0"/>
              <a:t>. 12.2, а); </a:t>
            </a:r>
            <a:endParaRPr lang="ru-RU" sz="2000" dirty="0" smtClean="0"/>
          </a:p>
          <a:p>
            <a:pPr marL="0" indent="266700" algn="just" eaLnBrk="1" hangingPunct="1">
              <a:spcBef>
                <a:spcPts val="100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n-GB" sz="2000" b="1" i="1" dirty="0" err="1" smtClean="0"/>
              <a:t>стыковое</a:t>
            </a:r>
            <a:r>
              <a:rPr lang="en-GB" sz="2000" dirty="0" smtClean="0"/>
              <a:t> </a:t>
            </a:r>
            <a:r>
              <a:rPr lang="en-GB" sz="2000" dirty="0" err="1" smtClean="0"/>
              <a:t>соединение</a:t>
            </a:r>
            <a:r>
              <a:rPr lang="en-GB" sz="2000" dirty="0" smtClean="0"/>
              <a:t>, </a:t>
            </a:r>
            <a:r>
              <a:rPr lang="en-GB" sz="2000" dirty="0" err="1" smtClean="0"/>
              <a:t>которое</a:t>
            </a:r>
            <a:r>
              <a:rPr lang="en-GB" sz="2000" dirty="0" smtClean="0"/>
              <a:t> в </a:t>
            </a:r>
            <a:r>
              <a:rPr lang="en-GB" sz="2000" dirty="0" err="1" smtClean="0"/>
              <a:t>свою</a:t>
            </a:r>
            <a:r>
              <a:rPr lang="en-GB" sz="2000" dirty="0" smtClean="0"/>
              <a:t> </a:t>
            </a:r>
            <a:r>
              <a:rPr lang="en-GB" sz="2000" dirty="0" err="1" smtClean="0"/>
              <a:t>очередь</a:t>
            </a:r>
            <a:r>
              <a:rPr lang="en-GB" sz="2000" dirty="0" smtClean="0"/>
              <a:t> </a:t>
            </a:r>
            <a:r>
              <a:rPr lang="en-GB" sz="2000" dirty="0" err="1" smtClean="0"/>
              <a:t>может</a:t>
            </a:r>
            <a:r>
              <a:rPr lang="en-GB" sz="2000" dirty="0" smtClean="0"/>
              <a:t> </a:t>
            </a:r>
            <a:r>
              <a:rPr lang="en-GB" sz="2000" dirty="0" err="1" smtClean="0"/>
              <a:t>быть</a:t>
            </a:r>
            <a:r>
              <a:rPr lang="en-GB" sz="2000" dirty="0" smtClean="0"/>
              <a:t> </a:t>
            </a:r>
            <a:r>
              <a:rPr lang="en-GB" sz="2000" dirty="0" err="1" smtClean="0"/>
              <a:t>выполнено</a:t>
            </a:r>
            <a:r>
              <a:rPr lang="en-GB" sz="2000" dirty="0" smtClean="0"/>
              <a:t> </a:t>
            </a:r>
            <a:endParaRPr lang="ru-RU" sz="2000" dirty="0" smtClean="0"/>
          </a:p>
          <a:p>
            <a:pPr marL="0" indent="266700" algn="just" eaLnBrk="1" hangingPunct="1">
              <a:spcBef>
                <a:spcPts val="100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n-GB" sz="2000" b="1" i="1" dirty="0" smtClean="0"/>
              <a:t>с </a:t>
            </a:r>
            <a:r>
              <a:rPr lang="en-GB" sz="2000" b="1" i="1" dirty="0" err="1" smtClean="0"/>
              <a:t>одной</a:t>
            </a:r>
            <a:r>
              <a:rPr lang="en-GB" sz="2000" dirty="0" smtClean="0"/>
              <a:t> (</a:t>
            </a:r>
            <a:r>
              <a:rPr lang="en-GB" sz="2000" dirty="0" err="1" smtClean="0"/>
              <a:t>рис</a:t>
            </a:r>
            <a:r>
              <a:rPr lang="en-GB" sz="2000" dirty="0" smtClean="0"/>
              <a:t>. 12.2, б) </a:t>
            </a:r>
            <a:r>
              <a:rPr lang="en-GB" sz="2000" dirty="0" err="1" smtClean="0"/>
              <a:t>либо</a:t>
            </a:r>
            <a:r>
              <a:rPr lang="en-GB" sz="2000" dirty="0" smtClean="0"/>
              <a:t> </a:t>
            </a:r>
            <a:endParaRPr lang="ru-RU" sz="2000" dirty="0" smtClean="0"/>
          </a:p>
          <a:p>
            <a:pPr marL="0" indent="266700" algn="just" eaLnBrk="1" hangingPunct="1">
              <a:spcBef>
                <a:spcPts val="100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n-GB" sz="2000" b="1" i="1" dirty="0" smtClean="0"/>
              <a:t>с </a:t>
            </a:r>
            <a:r>
              <a:rPr lang="en-GB" sz="2000" b="1" i="1" dirty="0" err="1" smtClean="0"/>
              <a:t>двумя</a:t>
            </a:r>
            <a:r>
              <a:rPr lang="en-GB" sz="2000" dirty="0" smtClean="0"/>
              <a:t> (</a:t>
            </a:r>
            <a:r>
              <a:rPr lang="en-GB" sz="2000" dirty="0" err="1" smtClean="0"/>
              <a:t>рис</a:t>
            </a:r>
            <a:r>
              <a:rPr lang="en-GB" sz="2000" dirty="0" smtClean="0"/>
              <a:t>. 12.2, в) </a:t>
            </a:r>
            <a:r>
              <a:rPr lang="en-GB" sz="2000" dirty="0" err="1" smtClean="0"/>
              <a:t>накладками</a:t>
            </a:r>
            <a:r>
              <a:rPr lang="en-GB" sz="2000" dirty="0" smtClean="0"/>
              <a:t>;</a:t>
            </a:r>
          </a:p>
          <a:p>
            <a:pPr marL="0" indent="266700" algn="just" eaLnBrk="1" hangingPunct="1">
              <a:spcBef>
                <a:spcPts val="100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ru-RU" sz="2000" dirty="0" smtClean="0"/>
              <a:t>3) </a:t>
            </a:r>
            <a:r>
              <a:rPr lang="en-GB" sz="2000" dirty="0" err="1" smtClean="0"/>
              <a:t>по</a:t>
            </a:r>
            <a:r>
              <a:rPr lang="en-GB" sz="2000" dirty="0" smtClean="0"/>
              <a:t> </a:t>
            </a:r>
            <a:r>
              <a:rPr lang="en-GB" sz="2000" dirty="0" err="1" smtClean="0"/>
              <a:t>числу</a:t>
            </a:r>
            <a:r>
              <a:rPr lang="en-GB" sz="2000" dirty="0" smtClean="0"/>
              <a:t> </a:t>
            </a:r>
            <a:r>
              <a:rPr lang="en-GB" sz="2000" dirty="0" err="1" smtClean="0"/>
              <a:t>поверхностей</a:t>
            </a:r>
            <a:r>
              <a:rPr lang="en-GB" sz="2000" dirty="0" smtClean="0"/>
              <a:t> </a:t>
            </a:r>
            <a:r>
              <a:rPr lang="en-GB" sz="2000" dirty="0" err="1" smtClean="0"/>
              <a:t>среза</a:t>
            </a:r>
            <a:r>
              <a:rPr lang="en-GB" sz="2000" dirty="0" smtClean="0"/>
              <a:t>, </a:t>
            </a:r>
            <a:r>
              <a:rPr lang="en-GB" sz="2000" dirty="0" err="1" smtClean="0"/>
              <a:t>приходящихся</a:t>
            </a:r>
            <a:r>
              <a:rPr lang="en-GB" sz="2000" dirty="0" smtClean="0"/>
              <a:t> </a:t>
            </a:r>
            <a:r>
              <a:rPr lang="en-GB" sz="2000" dirty="0" err="1" smtClean="0"/>
              <a:t>на</a:t>
            </a:r>
            <a:r>
              <a:rPr lang="en-GB" sz="2000" dirty="0" smtClean="0"/>
              <a:t> </a:t>
            </a:r>
            <a:r>
              <a:rPr lang="en-GB" sz="2000" dirty="0" err="1" smtClean="0"/>
              <a:t>одну</a:t>
            </a:r>
            <a:r>
              <a:rPr lang="en-GB" sz="2000" dirty="0" smtClean="0"/>
              <a:t> </a:t>
            </a:r>
            <a:r>
              <a:rPr lang="en-GB" sz="2000" dirty="0" err="1" smtClean="0"/>
              <a:t>заклёпку</a:t>
            </a:r>
            <a:r>
              <a:rPr lang="ru-RU" sz="2000" dirty="0" smtClean="0"/>
              <a:t>,</a:t>
            </a:r>
            <a:r>
              <a:rPr lang="en-GB" sz="2000" dirty="0" smtClean="0"/>
              <a:t> </a:t>
            </a:r>
            <a:r>
              <a:rPr lang="en-GB" sz="2000" dirty="0" err="1" smtClean="0"/>
              <a:t>под</a:t>
            </a:r>
            <a:r>
              <a:rPr lang="en-GB" sz="2000" dirty="0" smtClean="0"/>
              <a:t> </a:t>
            </a:r>
            <a:r>
              <a:rPr lang="en-GB" sz="2000" dirty="0" err="1" smtClean="0"/>
              <a:t>действием</a:t>
            </a:r>
            <a:r>
              <a:rPr lang="en-GB" sz="2000" dirty="0" smtClean="0"/>
              <a:t> </a:t>
            </a:r>
            <a:r>
              <a:rPr lang="en-GB" sz="2000" dirty="0" err="1" smtClean="0"/>
              <a:t>рабочей</a:t>
            </a:r>
            <a:r>
              <a:rPr lang="en-GB" sz="2000" dirty="0" smtClean="0"/>
              <a:t> </a:t>
            </a:r>
            <a:r>
              <a:rPr lang="en-GB" sz="2000" dirty="0" err="1" smtClean="0"/>
              <a:t>нагрузки</a:t>
            </a:r>
            <a:r>
              <a:rPr lang="en-GB" sz="2000" dirty="0" smtClean="0"/>
              <a:t> – </a:t>
            </a:r>
            <a:endParaRPr lang="ru-RU" sz="2000" dirty="0" smtClean="0"/>
          </a:p>
          <a:p>
            <a:pPr marL="0" indent="266700" algn="just" eaLnBrk="1" hangingPunct="1">
              <a:spcBef>
                <a:spcPts val="100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n-GB" sz="2000" b="1" i="1" dirty="0" err="1" smtClean="0"/>
              <a:t>односрезные</a:t>
            </a:r>
            <a:r>
              <a:rPr lang="en-GB" sz="2000" dirty="0" smtClean="0"/>
              <a:t>; </a:t>
            </a:r>
            <a:endParaRPr lang="ru-RU" sz="2000" dirty="0" smtClean="0"/>
          </a:p>
          <a:p>
            <a:pPr marL="0" indent="266700" algn="just" eaLnBrk="1" hangingPunct="1">
              <a:spcBef>
                <a:spcPts val="100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n-GB" sz="2000" b="1" i="1" dirty="0" err="1" smtClean="0"/>
              <a:t>двухсрезные</a:t>
            </a:r>
            <a:r>
              <a:rPr lang="en-GB" sz="2000" dirty="0" smtClean="0"/>
              <a:t>; и </a:t>
            </a:r>
            <a:r>
              <a:rPr lang="en-GB" sz="2000" dirty="0" err="1" smtClean="0"/>
              <a:t>т.д</a:t>
            </a:r>
            <a:r>
              <a:rPr lang="en-GB" sz="2000" dirty="0" smtClean="0"/>
              <a:t>.; </a:t>
            </a:r>
            <a:endParaRPr lang="ru-RU" sz="2000" dirty="0" smtClean="0"/>
          </a:p>
          <a:p>
            <a:pPr marL="0" indent="266700" algn="just" eaLnBrk="1" hangingPunct="1">
              <a:spcBef>
                <a:spcPts val="100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n-GB" sz="2000" dirty="0" err="1" smtClean="0"/>
              <a:t>многосрезные</a:t>
            </a:r>
            <a:r>
              <a:rPr lang="en-GB" sz="2000" dirty="0" smtClean="0"/>
              <a:t>;</a:t>
            </a:r>
          </a:p>
          <a:p>
            <a:pPr marL="0" indent="266700" algn="just" eaLnBrk="1" hangingPunct="1">
              <a:spcBef>
                <a:spcPts val="100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ru-RU" sz="2000" dirty="0" smtClean="0"/>
              <a:t>4) </a:t>
            </a:r>
            <a:r>
              <a:rPr lang="en-GB" sz="2000" dirty="0" err="1" smtClean="0"/>
              <a:t>по</a:t>
            </a:r>
            <a:r>
              <a:rPr lang="en-GB" sz="2000" dirty="0" smtClean="0"/>
              <a:t> </a:t>
            </a:r>
            <a:r>
              <a:rPr lang="en-GB" sz="2000" dirty="0" err="1" smtClean="0"/>
              <a:t>количеству</a:t>
            </a:r>
            <a:r>
              <a:rPr lang="en-GB" sz="2000" dirty="0" smtClean="0"/>
              <a:t> </a:t>
            </a:r>
            <a:r>
              <a:rPr lang="en-GB" sz="2000" dirty="0" err="1" smtClean="0"/>
              <a:t>заклёпочных</a:t>
            </a:r>
            <a:r>
              <a:rPr lang="en-GB" sz="2000" dirty="0" smtClean="0"/>
              <a:t> </a:t>
            </a:r>
            <a:r>
              <a:rPr lang="en-GB" sz="2000" dirty="0" err="1" smtClean="0"/>
              <a:t>рядов</a:t>
            </a:r>
            <a:r>
              <a:rPr lang="en-GB" sz="2000" dirty="0" smtClean="0"/>
              <a:t> в </a:t>
            </a:r>
            <a:r>
              <a:rPr lang="en-GB" sz="2000" dirty="0" err="1" smtClean="0"/>
              <a:t>шве</a:t>
            </a:r>
            <a:r>
              <a:rPr lang="en-GB" sz="2000" dirty="0" smtClean="0"/>
              <a:t> – </a:t>
            </a:r>
            <a:endParaRPr lang="ru-RU" sz="2000" dirty="0" smtClean="0"/>
          </a:p>
          <a:p>
            <a:pPr marL="0" indent="266700" algn="just" eaLnBrk="1" hangingPunct="1">
              <a:spcBef>
                <a:spcPts val="100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n-GB" sz="2000" b="1" i="1" dirty="0" err="1" smtClean="0"/>
              <a:t>однорядные</a:t>
            </a:r>
            <a:r>
              <a:rPr lang="en-GB" sz="2000" dirty="0" smtClean="0"/>
              <a:t>; </a:t>
            </a:r>
            <a:endParaRPr lang="ru-RU" sz="2000" dirty="0" smtClean="0"/>
          </a:p>
          <a:p>
            <a:pPr marL="0" indent="266700" algn="just" eaLnBrk="1" hangingPunct="1">
              <a:spcBef>
                <a:spcPts val="100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n-GB" sz="2000" b="1" i="1" dirty="0" err="1" smtClean="0"/>
              <a:t>двухрядные</a:t>
            </a:r>
            <a:r>
              <a:rPr lang="en-GB" sz="2000" dirty="0" smtClean="0"/>
              <a:t>; и </a:t>
            </a:r>
            <a:r>
              <a:rPr lang="en-GB" sz="2000" dirty="0" err="1" smtClean="0"/>
              <a:t>т.д</a:t>
            </a:r>
            <a:r>
              <a:rPr lang="en-GB" sz="2000" dirty="0" smtClean="0"/>
              <a:t>.; </a:t>
            </a:r>
            <a:endParaRPr lang="ru-RU" sz="2000" dirty="0" smtClean="0"/>
          </a:p>
          <a:p>
            <a:pPr marL="0" indent="266700" algn="just" eaLnBrk="1" hangingPunct="1">
              <a:spcBef>
                <a:spcPts val="100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n-GB" sz="2000" dirty="0" err="1" smtClean="0"/>
              <a:t>многорядные</a:t>
            </a:r>
            <a:r>
              <a:rPr lang="en-GB" sz="2000" dirty="0" smtClean="0"/>
              <a:t>.</a:t>
            </a:r>
          </a:p>
        </p:txBody>
      </p:sp>
      <p:sp>
        <p:nvSpPr>
          <p:cNvPr id="31539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57158" y="500042"/>
            <a:ext cx="8540750" cy="498475"/>
          </a:xfrm>
        </p:spPr>
        <p:txBody>
          <a:bodyPr>
            <a:normAutofit fontScale="90000"/>
          </a:bodyPr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 dirty="0" err="1" smtClean="0"/>
              <a:t>Классификация</a:t>
            </a:r>
            <a:r>
              <a:rPr lang="en-GB" sz="2800" b="1" dirty="0" smtClean="0"/>
              <a:t> </a:t>
            </a:r>
            <a:r>
              <a:rPr lang="en-GB" sz="2800" dirty="0" err="1" smtClean="0"/>
              <a:t>заклёпочных</a:t>
            </a:r>
            <a:r>
              <a:rPr lang="en-GB" sz="2800" dirty="0" smtClean="0"/>
              <a:t> </a:t>
            </a:r>
            <a:r>
              <a:rPr lang="en-GB" sz="2800" dirty="0" err="1" smtClean="0"/>
              <a:t>соединений</a:t>
            </a:r>
            <a:r>
              <a:rPr lang="en-GB" sz="2800" dirty="0" smtClean="0"/>
              <a:t> : 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1"/>
          <p:cNvSpPr>
            <a:spLocks noGrp="1" noChangeArrowheads="1"/>
          </p:cNvSpPr>
          <p:nvPr>
            <p:ph type="body" idx="4294967295"/>
          </p:nvPr>
        </p:nvSpPr>
        <p:spPr>
          <a:xfrm>
            <a:off x="357188" y="5429250"/>
            <a:ext cx="8496300" cy="1230313"/>
          </a:xfrm>
        </p:spPr>
        <p:txBody>
          <a:bodyPr>
            <a:normAutofit fontScale="85000" lnSpcReduction="20000"/>
          </a:bodyPr>
          <a:lstStyle/>
          <a:p>
            <a:pPr algn="ctr" eaLnBrk="1" hangingPunct="1">
              <a:spcBef>
                <a:spcPts val="6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b="1" smtClean="0">
                <a:solidFill>
                  <a:schemeClr val="tx2"/>
                </a:solidFill>
              </a:rPr>
              <a:t>Рис. 12.2. Основные типы заклёпочных швов: </a:t>
            </a:r>
          </a:p>
          <a:p>
            <a:pPr algn="ctr" eaLnBrk="1" hangingPunct="1">
              <a:spcBef>
                <a:spcPts val="6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b="1" i="1" smtClean="0">
                <a:solidFill>
                  <a:schemeClr val="tx2"/>
                </a:solidFill>
              </a:rPr>
              <a:t>а</a:t>
            </a:r>
            <a:r>
              <a:rPr lang="en-GB" b="1" smtClean="0">
                <a:solidFill>
                  <a:schemeClr val="tx2"/>
                </a:solidFill>
              </a:rPr>
              <a:t> – нахлёсточный; </a:t>
            </a:r>
            <a:r>
              <a:rPr lang="en-GB" b="1" i="1" smtClean="0">
                <a:solidFill>
                  <a:schemeClr val="tx2"/>
                </a:solidFill>
              </a:rPr>
              <a:t>б</a:t>
            </a:r>
            <a:r>
              <a:rPr lang="en-GB" b="1" smtClean="0">
                <a:solidFill>
                  <a:schemeClr val="tx2"/>
                </a:solidFill>
              </a:rPr>
              <a:t> – стыковой с одной накладкой; </a:t>
            </a:r>
            <a:r>
              <a:rPr lang="en-GB" b="1" i="1" smtClean="0">
                <a:solidFill>
                  <a:schemeClr val="tx2"/>
                </a:solidFill>
              </a:rPr>
              <a:t>в</a:t>
            </a:r>
            <a:r>
              <a:rPr lang="en-GB" b="1" smtClean="0">
                <a:solidFill>
                  <a:schemeClr val="tx2"/>
                </a:solidFill>
              </a:rPr>
              <a:t> – стыковой с двумя накладками.</a:t>
            </a:r>
          </a:p>
        </p:txBody>
      </p:sp>
      <p:pic>
        <p:nvPicPr>
          <p:cNvPr id="31641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25" y="142875"/>
            <a:ext cx="7000875" cy="516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2" name="Rectangle 1"/>
          <p:cNvSpPr>
            <a:spLocks noGrp="1" noChangeArrowheads="1"/>
          </p:cNvSpPr>
          <p:nvPr>
            <p:ph type="body" idx="4294967295"/>
          </p:nvPr>
        </p:nvSpPr>
        <p:spPr>
          <a:xfrm>
            <a:off x="301625" y="2492375"/>
            <a:ext cx="5099050" cy="3606800"/>
          </a:xfrm>
        </p:spPr>
        <p:txBody>
          <a:bodyPr>
            <a:normAutofit lnSpcReduction="10000"/>
          </a:bodyPr>
          <a:lstStyle/>
          <a:p>
            <a:pPr marL="0" indent="0" algn="ctr" eaLnBrk="1" hangingPunct="1">
              <a:spcBef>
                <a:spcPts val="313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n-GB" b="1" smtClean="0">
                <a:solidFill>
                  <a:schemeClr val="tx2"/>
                </a:solidFill>
              </a:rPr>
              <a:t>Рис. 12.3. Некоторые виды заклёпок</a:t>
            </a:r>
            <a:r>
              <a:rPr lang="en-GB" smtClean="0">
                <a:solidFill>
                  <a:schemeClr val="tx2"/>
                </a:solidFill>
              </a:rPr>
              <a:t> : </a:t>
            </a:r>
            <a:r>
              <a:rPr lang="en-GB" i="1" smtClean="0">
                <a:solidFill>
                  <a:schemeClr val="tx2"/>
                </a:solidFill>
              </a:rPr>
              <a:t>а)</a:t>
            </a:r>
            <a:r>
              <a:rPr lang="en-GB" smtClean="0">
                <a:solidFill>
                  <a:schemeClr val="tx2"/>
                </a:solidFill>
              </a:rPr>
              <a:t> со сферической головкой; </a:t>
            </a:r>
            <a:r>
              <a:rPr lang="en-GB" i="1" smtClean="0">
                <a:solidFill>
                  <a:schemeClr val="tx2"/>
                </a:solidFill>
              </a:rPr>
              <a:t>б)</a:t>
            </a:r>
            <a:r>
              <a:rPr lang="en-GB" smtClean="0">
                <a:solidFill>
                  <a:schemeClr val="tx2"/>
                </a:solidFill>
              </a:rPr>
              <a:t> с потайной головкой; </a:t>
            </a:r>
            <a:r>
              <a:rPr lang="en-GB" i="1" smtClean="0">
                <a:solidFill>
                  <a:schemeClr val="tx2"/>
                </a:solidFill>
              </a:rPr>
              <a:t>в)</a:t>
            </a:r>
            <a:r>
              <a:rPr lang="en-GB" smtClean="0">
                <a:solidFill>
                  <a:schemeClr val="tx2"/>
                </a:solidFill>
              </a:rPr>
              <a:t> с полупотайной головкой; </a:t>
            </a:r>
            <a:r>
              <a:rPr lang="en-GB" i="1" smtClean="0">
                <a:solidFill>
                  <a:schemeClr val="tx2"/>
                </a:solidFill>
              </a:rPr>
              <a:t>г)</a:t>
            </a:r>
            <a:r>
              <a:rPr lang="en-GB" smtClean="0">
                <a:solidFill>
                  <a:schemeClr val="tx2"/>
                </a:solidFill>
              </a:rPr>
              <a:t> полупустотелая с цилиндрической головкой; </a:t>
            </a:r>
            <a:r>
              <a:rPr lang="en-GB" i="1" smtClean="0">
                <a:solidFill>
                  <a:schemeClr val="tx2"/>
                </a:solidFill>
              </a:rPr>
              <a:t>д)</a:t>
            </a:r>
            <a:r>
              <a:rPr lang="en-GB" smtClean="0">
                <a:solidFill>
                  <a:schemeClr val="tx2"/>
                </a:solidFill>
              </a:rPr>
              <a:t> пустотелая (пистон)</a:t>
            </a:r>
            <a:r>
              <a:rPr lang="ar-SA" smtClean="0">
                <a:solidFill>
                  <a:schemeClr val="tx2"/>
                </a:solidFill>
                <a:cs typeface="Arial" pitchFamily="34" charset="0"/>
              </a:rPr>
              <a:t>‏</a:t>
            </a:r>
            <a:endParaRPr lang="en-GB" smtClean="0">
              <a:solidFill>
                <a:schemeClr val="tx2"/>
              </a:solidFill>
            </a:endParaRPr>
          </a:p>
        </p:txBody>
      </p:sp>
      <p:pic>
        <p:nvPicPr>
          <p:cNvPr id="31744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163" y="795338"/>
            <a:ext cx="4895850" cy="16113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1744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13488" y="407988"/>
            <a:ext cx="2489200" cy="4495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17445" name="Rectangle 4"/>
          <p:cNvSpPr>
            <a:spLocks noChangeArrowheads="1"/>
          </p:cNvSpPr>
          <p:nvPr/>
        </p:nvSpPr>
        <p:spPr bwMode="auto">
          <a:xfrm>
            <a:off x="6115050" y="4922838"/>
            <a:ext cx="2884488" cy="15573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>
              <a:buFont typeface="Tahom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 b="1">
                <a:solidFill>
                  <a:srgbClr val="FFFFFF"/>
                </a:solidFill>
                <a:latin typeface="Cambria" pitchFamily="18" charset="0"/>
              </a:rPr>
              <a:t>Рис. 12.4. Параметры заклёпочного соединения</a:t>
            </a:r>
            <a:r>
              <a:rPr lang="en-GB" b="1">
                <a:solidFill>
                  <a:srgbClr val="FFFFFF"/>
                </a:solidFill>
                <a:latin typeface="Cambria" pitchFamily="18" charset="0"/>
              </a:rP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466" name="Rectangle 2"/>
          <p:cNvSpPr>
            <a:spLocks noGrp="1" noChangeArrowheads="1"/>
          </p:cNvSpPr>
          <p:nvPr>
            <p:ph type="title"/>
          </p:nvPr>
        </p:nvSpPr>
        <p:spPr>
          <a:xfrm>
            <a:off x="301625" y="82550"/>
            <a:ext cx="8539163" cy="754063"/>
          </a:xfrm>
        </p:spPr>
        <p:txBody>
          <a:bodyPr/>
          <a:lstStyle/>
          <a:p>
            <a:pPr eaLnBrk="1" hangingPunct="1"/>
            <a:r>
              <a:rPr lang="ru-RU" sz="3200" smtClean="0">
                <a:solidFill>
                  <a:schemeClr val="tx2"/>
                </a:solidFill>
              </a:rPr>
              <a:t>Материалы для изготовления заклёпок</a:t>
            </a:r>
          </a:p>
        </p:txBody>
      </p:sp>
      <p:sp>
        <p:nvSpPr>
          <p:cNvPr id="292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1625" y="908050"/>
            <a:ext cx="8539163" cy="5616575"/>
          </a:xfrm>
        </p:spPr>
        <p:txBody>
          <a:bodyPr rtlCol="0">
            <a:normAutofit fontScale="85000" lnSpcReduction="10000"/>
          </a:bodyPr>
          <a:lstStyle/>
          <a:p>
            <a:pPr marL="0" indent="365125" eaLnBrk="1" fontAlgn="auto" hangingPunct="1">
              <a:lnSpc>
                <a:spcPct val="91000"/>
              </a:lnSpc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2"/>
                </a:solidFill>
              </a:rPr>
              <a:t>Требования к материалу заклёпки:</a:t>
            </a:r>
          </a:p>
          <a:p>
            <a:pPr marL="0" indent="365125" eaLnBrk="1" fontAlgn="auto" hangingPunct="1">
              <a:lnSpc>
                <a:spcPct val="91000"/>
              </a:lnSpc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2"/>
                </a:solidFill>
              </a:rPr>
              <a:t>1) высокая пластичность и </a:t>
            </a:r>
            <a:r>
              <a:rPr lang="ru-RU" dirty="0" err="1" smtClean="0">
                <a:solidFill>
                  <a:schemeClr val="tx2"/>
                </a:solidFill>
              </a:rPr>
              <a:t>незакаливаемость</a:t>
            </a:r>
            <a:r>
              <a:rPr lang="ru-RU" dirty="0" smtClean="0">
                <a:solidFill>
                  <a:schemeClr val="tx2"/>
                </a:solidFill>
              </a:rPr>
              <a:t> при нагревании;</a:t>
            </a:r>
          </a:p>
          <a:p>
            <a:pPr marL="0" indent="365125" eaLnBrk="1" fontAlgn="auto" hangingPunct="1">
              <a:lnSpc>
                <a:spcPct val="91000"/>
              </a:lnSpc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2"/>
                </a:solidFill>
              </a:rPr>
              <a:t>2) температурный коэффициент расширения, близкий таковому соединяемых деталей;</a:t>
            </a:r>
          </a:p>
          <a:p>
            <a:pPr marL="0" indent="365125" eaLnBrk="1" fontAlgn="auto" hangingPunct="1">
              <a:lnSpc>
                <a:spcPct val="91000"/>
              </a:lnSpc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2"/>
                </a:solidFill>
              </a:rPr>
              <a:t>3) отсутствие гальванической пары с материалом соединяемых деталей.</a:t>
            </a:r>
          </a:p>
          <a:p>
            <a:pPr marL="0" indent="365125" eaLnBrk="1" fontAlgn="auto" hangingPunct="1">
              <a:lnSpc>
                <a:spcPct val="91000"/>
              </a:lnSpc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2"/>
                </a:solidFill>
              </a:rPr>
              <a:t>Материалы: </a:t>
            </a:r>
          </a:p>
          <a:p>
            <a:pPr marL="0" indent="365125" eaLnBrk="1" fontAlgn="auto" hangingPunct="1">
              <a:lnSpc>
                <a:spcPct val="91000"/>
              </a:lnSpc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2"/>
                </a:solidFill>
              </a:rPr>
              <a:t>1) стали малоуглеродистые – Ст0; сталь 10; сталь 20; сталь 10ГС и др.;</a:t>
            </a:r>
          </a:p>
          <a:p>
            <a:pPr marL="0" indent="365125" eaLnBrk="1" fontAlgn="auto" hangingPunct="1">
              <a:lnSpc>
                <a:spcPct val="91000"/>
              </a:lnSpc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2"/>
                </a:solidFill>
              </a:rPr>
              <a:t>2) медь и её сплавы – медь 0; латуни (Л62 и др.):</a:t>
            </a:r>
          </a:p>
          <a:p>
            <a:pPr marL="0" indent="365125" eaLnBrk="1" fontAlgn="auto" hangingPunct="1">
              <a:lnSpc>
                <a:spcPct val="91000"/>
              </a:lnSpc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2"/>
                </a:solidFill>
              </a:rPr>
              <a:t>3) алюминий и его сплавы (АД1, Д18П,ВАД23 и др.);</a:t>
            </a:r>
          </a:p>
          <a:p>
            <a:pPr marL="0" indent="365125" eaLnBrk="1" fontAlgn="auto" hangingPunct="1">
              <a:lnSpc>
                <a:spcPct val="91000"/>
              </a:lnSpc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2"/>
                </a:solidFill>
              </a:rPr>
              <a:t>4) термопластичные пластмассы (полиамиды, </a:t>
            </a:r>
            <a:r>
              <a:rPr lang="ru-RU" dirty="0" err="1" smtClean="0">
                <a:solidFill>
                  <a:schemeClr val="tx2"/>
                </a:solidFill>
              </a:rPr>
              <a:t>этиленпласты</a:t>
            </a:r>
            <a:r>
              <a:rPr lang="ru-RU" dirty="0" smtClean="0">
                <a:solidFill>
                  <a:schemeClr val="tx2"/>
                </a:solidFill>
              </a:rPr>
              <a:t> и др.)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949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04813"/>
            <a:ext cx="3663950" cy="430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19491" name="Rectangle 2"/>
          <p:cNvSpPr>
            <a:spLocks noChangeArrowheads="1"/>
          </p:cNvSpPr>
          <p:nvPr/>
        </p:nvSpPr>
        <p:spPr bwMode="auto">
          <a:xfrm>
            <a:off x="179388" y="4933950"/>
            <a:ext cx="3995737" cy="825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>
              <a:buFont typeface="Tahom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400" b="1">
                <a:solidFill>
                  <a:srgbClr val="FFFFFF"/>
                </a:solidFill>
                <a:latin typeface="Cambria" pitchFamily="18" charset="0"/>
              </a:rPr>
              <a:t>Рис. 12.5. Напряжения в заклёпочном шве</a:t>
            </a:r>
            <a:r>
              <a:rPr lang="en-GB">
                <a:solidFill>
                  <a:srgbClr val="FFFFFF"/>
                </a:solidFill>
                <a:latin typeface="Cambria" pitchFamily="18" charset="0"/>
              </a:rPr>
              <a:t> </a:t>
            </a:r>
          </a:p>
        </p:txBody>
      </p:sp>
      <p:sp>
        <p:nvSpPr>
          <p:cNvPr id="319492" name="Text Box 3"/>
          <p:cNvSpPr txBox="1">
            <a:spLocks noChangeArrowheads="1"/>
          </p:cNvSpPr>
          <p:nvPr/>
        </p:nvSpPr>
        <p:spPr bwMode="auto">
          <a:xfrm>
            <a:off x="4787900" y="404813"/>
            <a:ext cx="3960813" cy="36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mbria" pitchFamily="18" charset="0"/>
            </a:endParaRPr>
          </a:p>
        </p:txBody>
      </p:sp>
      <p:sp>
        <p:nvSpPr>
          <p:cNvPr id="15365" name="Rectangle 4"/>
          <p:cNvSpPr>
            <a:spLocks noChangeArrowheads="1"/>
          </p:cNvSpPr>
          <p:nvPr/>
        </p:nvSpPr>
        <p:spPr bwMode="auto">
          <a:xfrm>
            <a:off x="4071934" y="1962150"/>
            <a:ext cx="3829050" cy="4895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marL="341313" indent="-341313" fontAlgn="auto"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/>
            </a:pPr>
            <a:r>
              <a:rPr lang="en-GB" sz="2400" b="1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4 </a:t>
            </a:r>
            <a:r>
              <a:rPr lang="en-GB" sz="2400" b="1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вида</a:t>
            </a:r>
            <a:r>
              <a:rPr lang="en-GB" sz="2400" b="1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en-GB" sz="2400" b="1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возможных</a:t>
            </a:r>
            <a:r>
              <a:rPr lang="en-GB" sz="2400" b="1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en-GB" sz="2400" b="1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разрушений</a:t>
            </a:r>
            <a:r>
              <a:rPr lang="en-GB" sz="2400" b="1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en-GB" sz="2400" b="1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заклёпочного</a:t>
            </a:r>
            <a:r>
              <a:rPr lang="en-GB" sz="2400" b="1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en-GB" sz="2400" b="1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шва</a:t>
            </a:r>
            <a:r>
              <a:rPr lang="en-GB" sz="2400" b="1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: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/>
            </a:pPr>
            <a:r>
              <a:rPr lang="en-GB" sz="2400" b="1" i="1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срез</a:t>
            </a:r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en-GB" sz="24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заклёпки</a:t>
            </a:r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;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/>
            </a:pPr>
            <a:r>
              <a:rPr lang="en-GB" sz="2400" b="1" i="1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смятие</a:t>
            </a:r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en-GB" sz="24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заклёпки</a:t>
            </a:r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en-GB" sz="24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или</a:t>
            </a:r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en-GB" sz="24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соединяемых</a:t>
            </a:r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en-GB" sz="24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деталей</a:t>
            </a:r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;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/>
            </a:pPr>
            <a:r>
              <a:rPr lang="en-GB" sz="2400" b="1" i="1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срез</a:t>
            </a:r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en-GB" sz="24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соединяемых</a:t>
            </a:r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en-GB" sz="24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деталей</a:t>
            </a:r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;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/>
            </a:pPr>
            <a:r>
              <a:rPr lang="en-GB" sz="2400" b="1" i="1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обрыв</a:t>
            </a:r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en-GB" sz="24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соединяемых</a:t>
            </a:r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en-GB" sz="24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деталей</a:t>
            </a:r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en-GB" sz="24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по</a:t>
            </a:r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en-GB" sz="24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сечению</a:t>
            </a:r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, </a:t>
            </a:r>
            <a:r>
              <a:rPr lang="en-GB" sz="24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ослабленному</a:t>
            </a:r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en-GB" sz="24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отверстиями</a:t>
            </a:r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en-GB" sz="24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для</a:t>
            </a:r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en-GB" sz="24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установки</a:t>
            </a:r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 </a:t>
            </a:r>
            <a:r>
              <a:rPr lang="en-GB" sz="24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+mn-lt"/>
              </a:rPr>
              <a:t>заклепок</a:t>
            </a:r>
            <a:r>
              <a:rPr lang="en-GB" sz="2400" dirty="0">
                <a:solidFill>
                  <a:srgbClr val="FFFFFF"/>
                </a:solidFill>
                <a:latin typeface="+mn-lt"/>
              </a:rPr>
              <a:t>;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514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-928726" y="214290"/>
            <a:ext cx="8540750" cy="727075"/>
          </a:xfrm>
        </p:spPr>
        <p:txBody>
          <a:bodyPr/>
          <a:lstStyle/>
          <a:p>
            <a:pPr eaLnBrk="1" hangingPunct="1">
              <a:lnSpc>
                <a:spcPct val="11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1" dirty="0" err="1" smtClean="0"/>
              <a:t>Сварные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соединения</a:t>
            </a:r>
            <a:r>
              <a:rPr lang="en-GB" sz="3200" b="1" dirty="0" smtClean="0"/>
              <a:t> </a:t>
            </a: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857364"/>
            <a:ext cx="7072363" cy="4498975"/>
          </a:xfrm>
        </p:spPr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Clr>
                <a:schemeClr val="accent5"/>
              </a:buClr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GB" dirty="0" err="1" smtClean="0"/>
              <a:t>Определение</a:t>
            </a:r>
            <a:r>
              <a:rPr lang="en-GB" dirty="0" smtClean="0"/>
              <a:t>:</a:t>
            </a:r>
          </a:p>
          <a:p>
            <a:pPr marL="270000" indent="341313" algn="just" eaLnBrk="1" fontAlgn="auto" hangingPunct="1">
              <a:spcBef>
                <a:spcPts val="513"/>
              </a:spcBef>
              <a:spcAft>
                <a:spcPts val="0"/>
              </a:spcAft>
              <a:buClr>
                <a:schemeClr val="accent5"/>
              </a:buClr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GB" b="1" i="1" dirty="0" err="1" smtClean="0">
                <a:solidFill>
                  <a:schemeClr val="tx2"/>
                </a:solidFill>
              </a:rPr>
              <a:t>Сварные</a:t>
            </a:r>
            <a:r>
              <a:rPr lang="en-GB" b="1" i="1" dirty="0" smtClean="0">
                <a:solidFill>
                  <a:schemeClr val="tx2"/>
                </a:solidFill>
              </a:rPr>
              <a:t> </a:t>
            </a:r>
            <a:r>
              <a:rPr lang="en-GB" b="1" i="1" dirty="0" err="1" smtClean="0">
                <a:solidFill>
                  <a:schemeClr val="tx2"/>
                </a:solidFill>
              </a:rPr>
              <a:t>соединения</a:t>
            </a:r>
            <a:r>
              <a:rPr lang="en-GB" i="1" dirty="0" smtClean="0">
                <a:solidFill>
                  <a:schemeClr val="tx2"/>
                </a:solidFill>
              </a:rPr>
              <a:t> – </a:t>
            </a:r>
            <a:r>
              <a:rPr lang="en-GB" i="1" dirty="0" err="1" smtClean="0">
                <a:solidFill>
                  <a:schemeClr val="tx2"/>
                </a:solidFill>
              </a:rPr>
              <a:t>неразъёмные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соединения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образованные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посредством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установления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межатомных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связей</a:t>
            </a:r>
            <a:r>
              <a:rPr lang="ru-RU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между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деталями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ru-RU" i="1" dirty="0" smtClean="0">
                <a:solidFill>
                  <a:schemeClr val="tx2"/>
                </a:solidFill>
              </a:rPr>
              <a:t>при </a:t>
            </a:r>
            <a:r>
              <a:rPr lang="en-GB" i="1" dirty="0" err="1" smtClean="0">
                <a:solidFill>
                  <a:schemeClr val="tx2"/>
                </a:solidFill>
              </a:rPr>
              <a:t>расплавлени</a:t>
            </a:r>
            <a:r>
              <a:rPr lang="ru-RU" i="1" dirty="0" smtClean="0">
                <a:solidFill>
                  <a:schemeClr val="tx2"/>
                </a:solidFill>
              </a:rPr>
              <a:t>и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соединяемых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кромок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пластическо</a:t>
            </a:r>
            <a:r>
              <a:rPr lang="ru-RU" i="1" dirty="0" smtClean="0">
                <a:solidFill>
                  <a:schemeClr val="tx2"/>
                </a:solidFill>
              </a:rPr>
              <a:t>м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их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деформировани</a:t>
            </a:r>
            <a:r>
              <a:rPr lang="ru-RU" i="1" dirty="0" smtClean="0">
                <a:solidFill>
                  <a:schemeClr val="tx2"/>
                </a:solidFill>
              </a:rPr>
              <a:t>и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или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при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совместном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действии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того</a:t>
            </a:r>
            <a:r>
              <a:rPr lang="en-GB" i="1" dirty="0" smtClean="0">
                <a:solidFill>
                  <a:schemeClr val="tx2"/>
                </a:solidFill>
              </a:rPr>
              <a:t> и </a:t>
            </a:r>
            <a:r>
              <a:rPr lang="en-GB" i="1" dirty="0" err="1" smtClean="0">
                <a:solidFill>
                  <a:schemeClr val="tx2"/>
                </a:solidFill>
              </a:rPr>
              <a:t>другого</a:t>
            </a:r>
            <a:r>
              <a:rPr lang="en-GB" dirty="0" smtClean="0">
                <a:solidFill>
                  <a:schemeClr val="tx2"/>
                </a:solidFill>
              </a:rPr>
              <a:t>. </a:t>
            </a:r>
          </a:p>
        </p:txBody>
      </p:sp>
      <p:pic>
        <p:nvPicPr>
          <p:cNvPr id="320516" name="Picture 5" descr="http://ukrnichrom.com.ua/img/spravinfa/154_ipswel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857232"/>
            <a:ext cx="2464611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538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301625" y="179388"/>
            <a:ext cx="8540750" cy="947737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2800" b="1" smtClean="0"/>
              <a:t>Достоинства и недостатки сварных соединений</a:t>
            </a:r>
          </a:p>
        </p:txBody>
      </p:sp>
      <p:sp>
        <p:nvSpPr>
          <p:cNvPr id="321539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01625" y="1263650"/>
            <a:ext cx="8518525" cy="5405438"/>
          </a:xfrm>
        </p:spPr>
        <p:txBody>
          <a:bodyPr>
            <a:normAutofit fontScale="85000" lnSpcReduction="10000"/>
          </a:bodyPr>
          <a:lstStyle/>
          <a:p>
            <a:pPr marL="0" indent="182563" eaLnBrk="1" hangingPunct="1">
              <a:lnSpc>
                <a:spcPct val="80000"/>
              </a:lnSpc>
              <a:spcBef>
                <a:spcPts val="400"/>
              </a:spcBef>
              <a:buFont typeface="Arial" pitchFamily="34" charset="0"/>
              <a:buNone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en-GB" b="1" smtClean="0">
                <a:solidFill>
                  <a:schemeClr val="tx2"/>
                </a:solidFill>
              </a:rPr>
              <a:t>Достоинства </a:t>
            </a:r>
            <a:r>
              <a:rPr lang="en-GB" smtClean="0">
                <a:solidFill>
                  <a:schemeClr val="tx2"/>
                </a:solidFill>
              </a:rPr>
              <a:t>:</a:t>
            </a:r>
          </a:p>
          <a:p>
            <a:pPr marL="0" indent="182563" algn="just" eaLnBrk="1" hangingPunct="1">
              <a:spcBef>
                <a:spcPts val="113"/>
              </a:spcBef>
              <a:buFont typeface="Arial" pitchFamily="34" charset="0"/>
              <a:buNone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en-GB" smtClean="0">
                <a:solidFill>
                  <a:schemeClr val="tx2"/>
                </a:solidFill>
              </a:rPr>
              <a:t>1) высокая технологичность сварки, обусловливающая низкую стоимость сварного соединения;</a:t>
            </a:r>
          </a:p>
          <a:p>
            <a:pPr marL="0" indent="182563" algn="just" eaLnBrk="1" hangingPunct="1">
              <a:spcBef>
                <a:spcPts val="113"/>
              </a:spcBef>
              <a:buFont typeface="Arial" pitchFamily="34" charset="0"/>
              <a:buNone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en-GB" smtClean="0">
                <a:solidFill>
                  <a:schemeClr val="tx2"/>
                </a:solidFill>
              </a:rPr>
              <a:t>2) снижение массы сварных деталей по сравнению с литыми и клёпаными на 25…30%;</a:t>
            </a:r>
          </a:p>
          <a:p>
            <a:pPr marL="0" indent="182563" algn="just" eaLnBrk="1" hangingPunct="1">
              <a:spcBef>
                <a:spcPts val="113"/>
              </a:spcBef>
              <a:buFont typeface="Arial" pitchFamily="34" charset="0"/>
              <a:buNone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en-GB" smtClean="0">
                <a:solidFill>
                  <a:schemeClr val="tx2"/>
                </a:solidFill>
              </a:rPr>
              <a:t>3) возможность получения сварного шва, равнопрочного основному металлу (при правильном конструировании и изготовлении);</a:t>
            </a:r>
          </a:p>
          <a:p>
            <a:pPr marL="0" indent="182563" algn="just" eaLnBrk="1" hangingPunct="1">
              <a:spcBef>
                <a:spcPts val="113"/>
              </a:spcBef>
              <a:buFont typeface="Arial" pitchFamily="34" charset="0"/>
              <a:buNone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en-GB" smtClean="0">
                <a:solidFill>
                  <a:schemeClr val="tx2"/>
                </a:solidFill>
              </a:rPr>
              <a:t> 4) возможность получения деталей сложной формы из простых заготовок;</a:t>
            </a:r>
          </a:p>
          <a:p>
            <a:pPr marL="0" indent="182563" algn="just" eaLnBrk="1" hangingPunct="1">
              <a:spcBef>
                <a:spcPts val="113"/>
              </a:spcBef>
              <a:buFont typeface="Arial" pitchFamily="34" charset="0"/>
              <a:buNone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en-GB" smtClean="0">
                <a:solidFill>
                  <a:schemeClr val="tx2"/>
                </a:solidFill>
              </a:rPr>
              <a:t>5) возможность получения герметичных соединений;</a:t>
            </a:r>
          </a:p>
          <a:p>
            <a:pPr marL="0" indent="182563" algn="just" eaLnBrk="1" hangingPunct="1">
              <a:spcBef>
                <a:spcPts val="113"/>
              </a:spcBef>
              <a:buFont typeface="Arial" pitchFamily="34" charset="0"/>
              <a:buNone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en-GB" smtClean="0">
                <a:solidFill>
                  <a:schemeClr val="tx2"/>
                </a:solidFill>
              </a:rPr>
              <a:t>6) высокая ремонтопригодность сварных изделий.</a:t>
            </a:r>
          </a:p>
        </p:txBody>
      </p:sp>
      <p:pic>
        <p:nvPicPr>
          <p:cNvPr id="321540" name="Picture 5" descr="http://heliograph.ru/images/1371518_smailik-grustnaya-ulyb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9586" y="5643578"/>
            <a:ext cx="1214414" cy="971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0" y="2643182"/>
            <a:ext cx="7929586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indent="3651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 err="1">
                <a:latin typeface="+mn-lt"/>
              </a:rPr>
              <a:t>Недостатки</a:t>
            </a:r>
            <a:r>
              <a:rPr lang="en-GB" sz="2400" dirty="0">
                <a:latin typeface="+mn-lt"/>
              </a:rPr>
              <a:t>:</a:t>
            </a:r>
          </a:p>
          <a:p>
            <a:pPr indent="3651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latin typeface="+mn-lt"/>
              </a:rPr>
              <a:t>1) </a:t>
            </a:r>
            <a:r>
              <a:rPr lang="en-GB" sz="2400" dirty="0" err="1">
                <a:latin typeface="+mn-lt"/>
              </a:rPr>
              <a:t>коробление</a:t>
            </a:r>
            <a:r>
              <a:rPr lang="en-GB" sz="2400" dirty="0">
                <a:latin typeface="+mn-lt"/>
              </a:rPr>
              <a:t> (</a:t>
            </a:r>
            <a:r>
              <a:rPr lang="en-GB" sz="2400" dirty="0" err="1">
                <a:latin typeface="+mn-lt"/>
              </a:rPr>
              <a:t>самопроизвольная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деформация</a:t>
            </a:r>
            <a:r>
              <a:rPr lang="en-GB" sz="2400" dirty="0">
                <a:latin typeface="+mn-lt"/>
              </a:rPr>
              <a:t>) </a:t>
            </a:r>
            <a:r>
              <a:rPr lang="en-GB" sz="2400" dirty="0" err="1">
                <a:latin typeface="+mn-lt"/>
              </a:rPr>
              <a:t>изделий</a:t>
            </a:r>
            <a:r>
              <a:rPr lang="en-GB" sz="2400" dirty="0">
                <a:latin typeface="+mn-lt"/>
              </a:rPr>
              <a:t> в </a:t>
            </a:r>
            <a:r>
              <a:rPr lang="en-GB" sz="2400" dirty="0" err="1">
                <a:latin typeface="+mn-lt"/>
              </a:rPr>
              <a:t>процессе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сварки</a:t>
            </a:r>
            <a:r>
              <a:rPr lang="en-GB" sz="2400" dirty="0">
                <a:latin typeface="+mn-lt"/>
              </a:rPr>
              <a:t> и </a:t>
            </a:r>
            <a:r>
              <a:rPr lang="en-GB" sz="2400" dirty="0" err="1">
                <a:latin typeface="+mn-lt"/>
              </a:rPr>
              <a:t>при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старении</a:t>
            </a:r>
            <a:r>
              <a:rPr lang="en-GB" sz="2400" dirty="0">
                <a:latin typeface="+mn-lt"/>
              </a:rPr>
              <a:t>;</a:t>
            </a:r>
          </a:p>
          <a:p>
            <a:pPr indent="3651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latin typeface="+mn-lt"/>
              </a:rPr>
              <a:t>2) </a:t>
            </a:r>
            <a:r>
              <a:rPr lang="en-GB" sz="2400" dirty="0" err="1">
                <a:latin typeface="+mn-lt"/>
              </a:rPr>
              <a:t>возможность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создания</a:t>
            </a:r>
            <a:r>
              <a:rPr lang="en-GB" sz="2400" dirty="0">
                <a:latin typeface="+mn-lt"/>
              </a:rPr>
              <a:t> в </a:t>
            </a:r>
            <a:r>
              <a:rPr lang="en-GB" sz="2400" dirty="0" err="1">
                <a:latin typeface="+mn-lt"/>
              </a:rPr>
              <a:t>процессе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сварки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сильных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концентраторов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напряжений</a:t>
            </a:r>
            <a:r>
              <a:rPr lang="en-GB" sz="2400" dirty="0">
                <a:latin typeface="+mn-lt"/>
              </a:rPr>
              <a:t>;</a:t>
            </a:r>
          </a:p>
          <a:p>
            <a:pPr indent="3651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latin typeface="+mn-lt"/>
              </a:rPr>
              <a:t>3) </a:t>
            </a:r>
            <a:r>
              <a:rPr lang="en-GB" sz="2400" dirty="0" err="1">
                <a:latin typeface="+mn-lt"/>
              </a:rPr>
              <a:t>сложность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контроля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качества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сварных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соединений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без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их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разрушения</a:t>
            </a:r>
            <a:r>
              <a:rPr lang="en-GB" sz="2400" dirty="0">
                <a:latin typeface="+mn-lt"/>
              </a:rPr>
              <a:t>;</a:t>
            </a:r>
          </a:p>
          <a:p>
            <a:pPr indent="3651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latin typeface="+mn-lt"/>
              </a:rPr>
              <a:t>4) </a:t>
            </a:r>
            <a:r>
              <a:rPr lang="en-GB" sz="2400" dirty="0" err="1">
                <a:latin typeface="+mn-lt"/>
              </a:rPr>
              <a:t>сложность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обеспечения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высокой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надежности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при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действии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ударных</a:t>
            </a:r>
            <a:r>
              <a:rPr lang="en-GB" sz="2400" dirty="0">
                <a:latin typeface="+mn-lt"/>
              </a:rPr>
              <a:t> и </a:t>
            </a:r>
            <a:r>
              <a:rPr lang="en-GB" sz="2400" dirty="0" err="1">
                <a:latin typeface="+mn-lt"/>
              </a:rPr>
              <a:t>циклических</a:t>
            </a:r>
            <a:r>
              <a:rPr lang="en-GB" sz="2400" dirty="0">
                <a:latin typeface="+mn-lt"/>
              </a:rPr>
              <a:t>, в </a:t>
            </a:r>
            <a:r>
              <a:rPr lang="en-GB" sz="2400" dirty="0" err="1">
                <a:latin typeface="+mn-lt"/>
              </a:rPr>
              <a:t>том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числе</a:t>
            </a:r>
            <a:r>
              <a:rPr lang="en-GB" sz="2400" dirty="0">
                <a:latin typeface="+mn-lt"/>
              </a:rPr>
              <a:t> и </a:t>
            </a:r>
            <a:r>
              <a:rPr lang="en-GB" sz="2400" dirty="0" err="1">
                <a:latin typeface="+mn-lt"/>
              </a:rPr>
              <a:t>вибрационных</a:t>
            </a:r>
            <a:r>
              <a:rPr lang="en-GB" sz="2400" dirty="0">
                <a:latin typeface="+mn-lt"/>
              </a:rPr>
              <a:t>, </a:t>
            </a:r>
            <a:r>
              <a:rPr lang="en-GB" sz="2400" dirty="0" err="1">
                <a:latin typeface="+mn-lt"/>
              </a:rPr>
              <a:t>нагрузок</a:t>
            </a:r>
            <a:r>
              <a:rPr lang="en-GB" sz="2400" dirty="0">
                <a:latin typeface="+mn-lt"/>
              </a:rPr>
              <a:t>.</a:t>
            </a:r>
            <a:endParaRPr lang="ru-RU" sz="2400" dirty="0">
              <a:latin typeface="+mn-lt"/>
            </a:endParaRPr>
          </a:p>
        </p:txBody>
      </p:sp>
      <p:pic>
        <p:nvPicPr>
          <p:cNvPr id="297988" name="Picture 4" descr="http://allforjoomla.ru/images/stories/2014-03/44685img0010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1785950" cy="17859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6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14290"/>
            <a:ext cx="6429388" cy="1984378"/>
          </a:xfrm>
        </p:spPr>
        <p:txBody>
          <a:bodyPr/>
          <a:lstStyle/>
          <a:p>
            <a:pPr algn="ctr"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200" b="1" dirty="0" err="1" smtClean="0"/>
              <a:t>Некоторые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разновидности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технологических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процессов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получения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сварных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соединений</a:t>
            </a:r>
            <a:endParaRPr lang="en-GB" sz="3200" b="1" dirty="0" smtClean="0"/>
          </a:p>
        </p:txBody>
      </p:sp>
      <p:sp>
        <p:nvSpPr>
          <p:cNvPr id="323587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214554"/>
            <a:ext cx="8143900" cy="4643446"/>
          </a:xfrm>
        </p:spPr>
        <p:txBody>
          <a:bodyPr>
            <a:normAutofit fontScale="92500" lnSpcReduction="20000"/>
          </a:bodyPr>
          <a:lstStyle/>
          <a:p>
            <a:pPr algn="just" eaLnBrk="1" hangingPunct="1">
              <a:spcBef>
                <a:spcPts val="6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dirty="0" err="1" smtClean="0">
                <a:solidFill>
                  <a:schemeClr val="tx2"/>
                </a:solidFill>
              </a:rPr>
              <a:t>По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наличию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источника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тепла</a:t>
            </a:r>
            <a:r>
              <a:rPr lang="en-GB" dirty="0" smtClean="0">
                <a:solidFill>
                  <a:schemeClr val="tx2"/>
                </a:solidFill>
              </a:rPr>
              <a:t>: </a:t>
            </a:r>
            <a:r>
              <a:rPr lang="en-GB" i="1" dirty="0" err="1" smtClean="0">
                <a:solidFill>
                  <a:schemeClr val="tx2"/>
                </a:solidFill>
              </a:rPr>
              <a:t>холодная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сварка</a:t>
            </a:r>
            <a:r>
              <a:rPr lang="en-GB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сварка</a:t>
            </a:r>
            <a:r>
              <a:rPr lang="en-GB" i="1" dirty="0" smtClean="0">
                <a:solidFill>
                  <a:schemeClr val="tx2"/>
                </a:solidFill>
              </a:rPr>
              <a:t> с </a:t>
            </a:r>
            <a:r>
              <a:rPr lang="en-GB" i="1" dirty="0" err="1" smtClean="0">
                <a:solidFill>
                  <a:schemeClr val="tx2"/>
                </a:solidFill>
              </a:rPr>
              <a:t>нагреванием</a:t>
            </a:r>
            <a:r>
              <a:rPr lang="en-GB" dirty="0" smtClean="0">
                <a:solidFill>
                  <a:schemeClr val="tx2"/>
                </a:solidFill>
              </a:rPr>
              <a:t>;</a:t>
            </a:r>
          </a:p>
          <a:p>
            <a:pPr algn="just" eaLnBrk="1" hangingPunct="1">
              <a:spcBef>
                <a:spcPts val="6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dirty="0" err="1" smtClean="0">
                <a:solidFill>
                  <a:schemeClr val="tx2"/>
                </a:solidFill>
              </a:rPr>
              <a:t>по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применяемому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источнику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тепла</a:t>
            </a:r>
            <a:r>
              <a:rPr lang="en-GB" dirty="0" smtClean="0">
                <a:solidFill>
                  <a:schemeClr val="tx2"/>
                </a:solidFill>
              </a:rPr>
              <a:t>: </a:t>
            </a:r>
            <a:r>
              <a:rPr lang="en-GB" i="1" dirty="0" err="1" smtClean="0">
                <a:solidFill>
                  <a:schemeClr val="tx2"/>
                </a:solidFill>
              </a:rPr>
              <a:t>газовая</a:t>
            </a:r>
            <a:r>
              <a:rPr lang="en-GB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электродуговая</a:t>
            </a:r>
            <a:r>
              <a:rPr lang="en-GB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электрошлаковая</a:t>
            </a:r>
            <a:r>
              <a:rPr lang="en-GB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контактная</a:t>
            </a:r>
            <a:r>
              <a:rPr lang="en-GB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электроннолучевая</a:t>
            </a:r>
            <a:r>
              <a:rPr lang="en-GB" i="1" dirty="0" smtClean="0">
                <a:solidFill>
                  <a:schemeClr val="tx2"/>
                </a:solidFill>
              </a:rPr>
              <a:t>, </a:t>
            </a:r>
            <a:r>
              <a:rPr lang="en-GB" i="1" dirty="0" err="1" smtClean="0">
                <a:solidFill>
                  <a:schemeClr val="tx2"/>
                </a:solidFill>
              </a:rPr>
              <a:t>лазернолучевая</a:t>
            </a:r>
            <a:r>
              <a:rPr lang="en-GB" i="1" dirty="0" smtClean="0">
                <a:solidFill>
                  <a:schemeClr val="tx2"/>
                </a:solidFill>
              </a:rPr>
              <a:t> и </a:t>
            </a:r>
            <a:r>
              <a:rPr lang="en-GB" i="1" dirty="0" err="1" smtClean="0">
                <a:solidFill>
                  <a:schemeClr val="tx2"/>
                </a:solidFill>
              </a:rPr>
              <a:t>др</a:t>
            </a:r>
            <a:r>
              <a:rPr lang="en-GB" i="1" dirty="0" smtClean="0">
                <a:solidFill>
                  <a:schemeClr val="tx2"/>
                </a:solidFill>
              </a:rPr>
              <a:t>.;</a:t>
            </a:r>
          </a:p>
          <a:p>
            <a:pPr algn="just" eaLnBrk="1" hangingPunct="1">
              <a:spcBef>
                <a:spcPts val="6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dirty="0" err="1" smtClean="0">
                <a:solidFill>
                  <a:schemeClr val="tx2"/>
                </a:solidFill>
              </a:rPr>
              <a:t>по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наличию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жидкого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металла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при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образовании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соединения</a:t>
            </a:r>
            <a:r>
              <a:rPr lang="en-GB" dirty="0" smtClean="0">
                <a:solidFill>
                  <a:schemeClr val="tx2"/>
                </a:solidFill>
              </a:rPr>
              <a:t>: </a:t>
            </a:r>
            <a:r>
              <a:rPr lang="en-GB" i="1" dirty="0" err="1" smtClean="0">
                <a:solidFill>
                  <a:schemeClr val="tx2"/>
                </a:solidFill>
              </a:rPr>
              <a:t>сварка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без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расплавления</a:t>
            </a:r>
            <a:r>
              <a:rPr lang="en-GB" dirty="0" smtClean="0">
                <a:solidFill>
                  <a:schemeClr val="tx2"/>
                </a:solidFill>
              </a:rPr>
              <a:t> – </a:t>
            </a:r>
            <a:r>
              <a:rPr lang="en-GB" dirty="0" err="1" smtClean="0">
                <a:solidFill>
                  <a:schemeClr val="tx2"/>
                </a:solidFill>
              </a:rPr>
              <a:t>кузне</a:t>
            </a:r>
            <a:r>
              <a:rPr lang="ru-RU" dirty="0" smtClean="0">
                <a:solidFill>
                  <a:schemeClr val="tx2"/>
                </a:solidFill>
              </a:rPr>
              <a:t>ч</a:t>
            </a:r>
            <a:r>
              <a:rPr lang="en-GB" dirty="0" err="1" smtClean="0">
                <a:solidFill>
                  <a:schemeClr val="tx2"/>
                </a:solidFill>
              </a:rPr>
              <a:t>ная</a:t>
            </a:r>
            <a:r>
              <a:rPr lang="en-GB" dirty="0" smtClean="0">
                <a:solidFill>
                  <a:schemeClr val="tx2"/>
                </a:solidFill>
              </a:rPr>
              <a:t>, </a:t>
            </a:r>
            <a:r>
              <a:rPr lang="en-GB" dirty="0" err="1" smtClean="0">
                <a:solidFill>
                  <a:schemeClr val="tx2"/>
                </a:solidFill>
              </a:rPr>
              <a:t>контактная</a:t>
            </a:r>
            <a:r>
              <a:rPr lang="en-GB" dirty="0" smtClean="0">
                <a:solidFill>
                  <a:schemeClr val="tx2"/>
                </a:solidFill>
              </a:rPr>
              <a:t>, </a:t>
            </a:r>
            <a:r>
              <a:rPr lang="en-GB" dirty="0" err="1" smtClean="0">
                <a:solidFill>
                  <a:schemeClr val="tx2"/>
                </a:solidFill>
              </a:rPr>
              <a:t>прессовая</a:t>
            </a:r>
            <a:r>
              <a:rPr lang="en-GB" dirty="0" smtClean="0">
                <a:solidFill>
                  <a:schemeClr val="tx2"/>
                </a:solidFill>
              </a:rPr>
              <a:t>, </a:t>
            </a:r>
            <a:r>
              <a:rPr lang="en-GB" dirty="0" err="1" smtClean="0">
                <a:solidFill>
                  <a:schemeClr val="tx2"/>
                </a:solidFill>
              </a:rPr>
              <a:t>диффузионная</a:t>
            </a:r>
            <a:r>
              <a:rPr lang="en-GB" dirty="0" smtClean="0">
                <a:solidFill>
                  <a:schemeClr val="tx2"/>
                </a:solidFill>
              </a:rPr>
              <a:t> и </a:t>
            </a:r>
            <a:r>
              <a:rPr lang="en-GB" dirty="0" err="1" smtClean="0">
                <a:solidFill>
                  <a:schemeClr val="tx2"/>
                </a:solidFill>
              </a:rPr>
              <a:t>т.п</a:t>
            </a:r>
            <a:r>
              <a:rPr lang="en-GB" dirty="0" smtClean="0">
                <a:solidFill>
                  <a:schemeClr val="tx2"/>
                </a:solidFill>
              </a:rPr>
              <a:t>., </a:t>
            </a:r>
            <a:r>
              <a:rPr lang="en-GB" i="1" dirty="0" err="1" smtClean="0">
                <a:solidFill>
                  <a:schemeClr val="tx2"/>
                </a:solidFill>
              </a:rPr>
              <a:t>сварка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i="1" dirty="0" err="1" smtClean="0">
                <a:solidFill>
                  <a:schemeClr val="tx2"/>
                </a:solidFill>
              </a:rPr>
              <a:t>плавлением</a:t>
            </a:r>
            <a:r>
              <a:rPr lang="en-GB" i="1" dirty="0" smtClean="0">
                <a:solidFill>
                  <a:schemeClr val="tx2"/>
                </a:solidFill>
              </a:rPr>
              <a:t> </a:t>
            </a:r>
            <a:r>
              <a:rPr lang="en-GB" dirty="0" smtClean="0">
                <a:solidFill>
                  <a:schemeClr val="tx2"/>
                </a:solidFill>
              </a:rPr>
              <a:t>–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электродуговая</a:t>
            </a:r>
            <a:r>
              <a:rPr lang="en-GB" dirty="0" smtClean="0">
                <a:solidFill>
                  <a:schemeClr val="tx2"/>
                </a:solidFill>
              </a:rPr>
              <a:t>, </a:t>
            </a:r>
            <a:r>
              <a:rPr lang="en-GB" dirty="0" err="1" smtClean="0">
                <a:solidFill>
                  <a:schemeClr val="tx2"/>
                </a:solidFill>
              </a:rPr>
              <a:t>электрошлаковая</a:t>
            </a:r>
            <a:r>
              <a:rPr lang="en-GB" dirty="0" smtClean="0">
                <a:solidFill>
                  <a:schemeClr val="tx2"/>
                </a:solidFill>
              </a:rPr>
              <a:t>, </a:t>
            </a:r>
            <a:r>
              <a:rPr lang="en-GB" dirty="0" err="1" smtClean="0">
                <a:solidFill>
                  <a:schemeClr val="tx2"/>
                </a:solidFill>
              </a:rPr>
              <a:t>газовая</a:t>
            </a:r>
            <a:r>
              <a:rPr lang="en-GB" dirty="0" smtClean="0">
                <a:solidFill>
                  <a:schemeClr val="tx2"/>
                </a:solidFill>
              </a:rPr>
              <a:t> и </a:t>
            </a:r>
            <a:r>
              <a:rPr lang="en-GB" dirty="0" err="1" smtClean="0">
                <a:solidFill>
                  <a:schemeClr val="tx2"/>
                </a:solidFill>
              </a:rPr>
              <a:t>ряд</a:t>
            </a:r>
            <a:r>
              <a:rPr lang="en-GB" dirty="0" smtClean="0">
                <a:solidFill>
                  <a:schemeClr val="tx2"/>
                </a:solidFill>
              </a:rPr>
              <a:t> </a:t>
            </a:r>
            <a:r>
              <a:rPr lang="en-GB" dirty="0" err="1" smtClean="0">
                <a:solidFill>
                  <a:schemeClr val="tx2"/>
                </a:solidFill>
              </a:rPr>
              <a:t>других</a:t>
            </a:r>
            <a:r>
              <a:rPr lang="en-GB" dirty="0" smtClean="0">
                <a:solidFill>
                  <a:schemeClr val="tx2"/>
                </a:solidFill>
              </a:rPr>
              <a:t>;</a:t>
            </a:r>
          </a:p>
          <a:p>
            <a:pPr eaLnBrk="1" hangingPunct="1">
              <a:spcBef>
                <a:spcPts val="6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i="1" dirty="0" smtClean="0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634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6913581" cy="1143000"/>
          </a:xfrm>
        </p:spPr>
        <p:txBody>
          <a:bodyPr/>
          <a:lstStyle/>
          <a:p>
            <a:pPr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dirty="0" err="1" smtClean="0"/>
              <a:t>Определения</a:t>
            </a:r>
            <a:r>
              <a:rPr lang="en-GB" dirty="0" smtClean="0"/>
              <a:t>:</a:t>
            </a:r>
          </a:p>
        </p:txBody>
      </p:sp>
      <p:sp>
        <p:nvSpPr>
          <p:cNvPr id="325635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116123"/>
            <a:ext cx="7699399" cy="4741877"/>
          </a:xfrm>
        </p:spPr>
        <p:txBody>
          <a:bodyPr/>
          <a:lstStyle/>
          <a:p>
            <a:pPr marL="0" indent="365125" algn="just" eaLnBrk="1" hangingPunct="1">
              <a:lnSpc>
                <a:spcPct val="80000"/>
              </a:lnSpc>
              <a:spcBef>
                <a:spcPts val="7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800" i="1" dirty="0" err="1" smtClean="0"/>
              <a:t>Металл</a:t>
            </a:r>
            <a:r>
              <a:rPr lang="en-GB" sz="2800" i="1" dirty="0" smtClean="0"/>
              <a:t>, </a:t>
            </a:r>
            <a:r>
              <a:rPr lang="en-GB" sz="2800" i="1" dirty="0" err="1" smtClean="0"/>
              <a:t>затвердевший</a:t>
            </a:r>
            <a:r>
              <a:rPr lang="en-GB" sz="2800" i="1" dirty="0" smtClean="0"/>
              <a:t> </a:t>
            </a:r>
            <a:r>
              <a:rPr lang="en-GB" sz="2800" i="1" dirty="0" err="1" smtClean="0"/>
              <a:t>после</a:t>
            </a:r>
            <a:r>
              <a:rPr lang="en-GB" sz="2800" i="1" dirty="0" smtClean="0"/>
              <a:t> </a:t>
            </a:r>
            <a:r>
              <a:rPr lang="en-GB" sz="2800" i="1" dirty="0" err="1" smtClean="0"/>
              <a:t>расплавления</a:t>
            </a:r>
            <a:r>
              <a:rPr lang="en-GB" sz="2800" i="1" dirty="0" smtClean="0"/>
              <a:t> и </a:t>
            </a:r>
            <a:r>
              <a:rPr lang="en-GB" sz="2800" i="1" dirty="0" err="1" smtClean="0"/>
              <a:t>соединяющий</a:t>
            </a:r>
            <a:r>
              <a:rPr lang="en-GB" sz="2800" i="1" dirty="0" smtClean="0"/>
              <a:t> </a:t>
            </a:r>
            <a:r>
              <a:rPr lang="en-GB" sz="2800" i="1" dirty="0" err="1" smtClean="0"/>
              <a:t>сваренные</a:t>
            </a:r>
            <a:r>
              <a:rPr lang="en-GB" sz="2800" i="1" dirty="0" smtClean="0"/>
              <a:t> </a:t>
            </a:r>
            <a:r>
              <a:rPr lang="en-GB" sz="2800" i="1" dirty="0" err="1" smtClean="0"/>
              <a:t>детали</a:t>
            </a:r>
            <a:r>
              <a:rPr lang="en-GB" sz="2800" i="1" dirty="0" smtClean="0"/>
              <a:t> </a:t>
            </a:r>
            <a:r>
              <a:rPr lang="en-GB" sz="2800" i="1" dirty="0" err="1" smtClean="0"/>
              <a:t>соединения</a:t>
            </a:r>
            <a:r>
              <a:rPr lang="en-GB" sz="2800" i="1" dirty="0" smtClean="0"/>
              <a:t>, </a:t>
            </a:r>
            <a:r>
              <a:rPr lang="en-GB" sz="2800" i="1" dirty="0" err="1" smtClean="0"/>
              <a:t>называют</a:t>
            </a:r>
            <a:r>
              <a:rPr lang="en-GB" sz="2800" i="1" dirty="0" smtClean="0"/>
              <a:t> </a:t>
            </a:r>
            <a:r>
              <a:rPr lang="en-GB" sz="2800" b="1" i="1" dirty="0" err="1" smtClean="0"/>
              <a:t>сварочным</a:t>
            </a:r>
            <a:r>
              <a:rPr lang="en-GB" sz="2800" b="1" i="1" dirty="0" smtClean="0"/>
              <a:t> </a:t>
            </a:r>
            <a:r>
              <a:rPr lang="en-GB" sz="2800" b="1" i="1" dirty="0" err="1" smtClean="0"/>
              <a:t>швом</a:t>
            </a:r>
            <a:r>
              <a:rPr lang="en-GB" sz="2800" b="1" i="1" dirty="0" smtClean="0"/>
              <a:t>.</a:t>
            </a:r>
            <a:r>
              <a:rPr lang="en-GB" sz="2800" dirty="0" smtClean="0"/>
              <a:t> </a:t>
            </a:r>
          </a:p>
          <a:p>
            <a:pPr marL="0" indent="365125" algn="just" eaLnBrk="1" hangingPunct="1">
              <a:lnSpc>
                <a:spcPct val="80000"/>
              </a:lnSpc>
              <a:spcBef>
                <a:spcPts val="7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800" dirty="0" err="1" smtClean="0"/>
              <a:t>Формирование</a:t>
            </a:r>
            <a:r>
              <a:rPr lang="en-GB" sz="2800" dirty="0" smtClean="0"/>
              <a:t> </a:t>
            </a:r>
            <a:r>
              <a:rPr lang="en-GB" sz="2800" dirty="0" err="1" smtClean="0"/>
              <a:t>сварочного</a:t>
            </a:r>
            <a:r>
              <a:rPr lang="en-GB" sz="2800" dirty="0" smtClean="0"/>
              <a:t> </a:t>
            </a:r>
            <a:r>
              <a:rPr lang="en-GB" sz="2800" dirty="0" err="1" smtClean="0"/>
              <a:t>шва</a:t>
            </a:r>
            <a:r>
              <a:rPr lang="en-GB" sz="2800" dirty="0" smtClean="0"/>
              <a:t> </a:t>
            </a:r>
            <a:r>
              <a:rPr lang="en-GB" sz="2800" dirty="0" err="1" smtClean="0"/>
              <a:t>сопровождается</a:t>
            </a:r>
            <a:r>
              <a:rPr lang="en-GB" sz="2800" dirty="0" smtClean="0"/>
              <a:t> </a:t>
            </a:r>
            <a:r>
              <a:rPr lang="en-GB" sz="2800" dirty="0" err="1" smtClean="0"/>
              <a:t>частичным</a:t>
            </a:r>
            <a:r>
              <a:rPr lang="en-GB" sz="2800" dirty="0" smtClean="0"/>
              <a:t> </a:t>
            </a:r>
            <a:r>
              <a:rPr lang="en-GB" sz="2800" dirty="0" err="1" smtClean="0"/>
              <a:t>оплавлением</a:t>
            </a:r>
            <a:r>
              <a:rPr lang="en-GB" sz="2800" dirty="0" smtClean="0"/>
              <a:t> </a:t>
            </a:r>
            <a:r>
              <a:rPr lang="en-GB" sz="2800" dirty="0" err="1" smtClean="0"/>
              <a:t>поверхностей</a:t>
            </a:r>
            <a:r>
              <a:rPr lang="en-GB" sz="2800" dirty="0" smtClean="0"/>
              <a:t> </a:t>
            </a:r>
            <a:r>
              <a:rPr lang="en-GB" sz="2800" dirty="0" err="1" smtClean="0"/>
              <a:t>деталей</a:t>
            </a:r>
            <a:r>
              <a:rPr lang="en-GB" sz="2800" dirty="0" smtClean="0"/>
              <a:t>, </a:t>
            </a:r>
            <a:r>
              <a:rPr lang="en-GB" sz="2800" dirty="0" err="1" smtClean="0"/>
              <a:t>участвующих</a:t>
            </a:r>
            <a:r>
              <a:rPr lang="en-GB" sz="2800" dirty="0" smtClean="0"/>
              <a:t> в </a:t>
            </a:r>
            <a:r>
              <a:rPr lang="en-GB" sz="2800" dirty="0" err="1" smtClean="0"/>
              <a:t>образовании</a:t>
            </a:r>
            <a:r>
              <a:rPr lang="en-GB" sz="2800" dirty="0" smtClean="0"/>
              <a:t> </a:t>
            </a:r>
            <a:r>
              <a:rPr lang="en-GB" sz="2800" dirty="0" err="1" smtClean="0"/>
              <a:t>сварного</a:t>
            </a:r>
            <a:r>
              <a:rPr lang="en-GB" sz="2800" dirty="0" smtClean="0"/>
              <a:t> </a:t>
            </a:r>
            <a:r>
              <a:rPr lang="en-GB" sz="2800" dirty="0" err="1" smtClean="0"/>
              <a:t>соединения</a:t>
            </a:r>
            <a:r>
              <a:rPr lang="en-GB" sz="2800" dirty="0" smtClean="0"/>
              <a:t>. </a:t>
            </a:r>
          </a:p>
          <a:p>
            <a:pPr marL="0" indent="365125" algn="just" eaLnBrk="1" hangingPunct="1">
              <a:lnSpc>
                <a:spcPct val="80000"/>
              </a:lnSpc>
              <a:spcBef>
                <a:spcPts val="7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800" i="1" dirty="0" err="1" smtClean="0"/>
              <a:t>Поверхности</a:t>
            </a:r>
            <a:r>
              <a:rPr lang="en-GB" sz="2800" i="1" dirty="0" smtClean="0"/>
              <a:t> </a:t>
            </a:r>
            <a:r>
              <a:rPr lang="en-GB" sz="2800" i="1" dirty="0" err="1" smtClean="0"/>
              <a:t>свариваемых</a:t>
            </a:r>
            <a:r>
              <a:rPr lang="en-GB" sz="2800" i="1" dirty="0" smtClean="0"/>
              <a:t> </a:t>
            </a:r>
            <a:r>
              <a:rPr lang="en-GB" sz="2800" i="1" dirty="0" err="1" smtClean="0"/>
              <a:t>деталей</a:t>
            </a:r>
            <a:r>
              <a:rPr lang="en-GB" sz="2800" i="1" dirty="0" smtClean="0"/>
              <a:t>, </a:t>
            </a:r>
            <a:r>
              <a:rPr lang="en-GB" sz="2800" i="1" dirty="0" err="1" smtClean="0"/>
              <a:t>подвергающиеся</a:t>
            </a:r>
            <a:r>
              <a:rPr lang="en-GB" sz="2800" i="1" dirty="0" smtClean="0"/>
              <a:t> </a:t>
            </a:r>
            <a:r>
              <a:rPr lang="en-GB" sz="2800" i="1" dirty="0" err="1" smtClean="0"/>
              <a:t>частичному</a:t>
            </a:r>
            <a:r>
              <a:rPr lang="en-GB" sz="2800" i="1" dirty="0" smtClean="0"/>
              <a:t> </a:t>
            </a:r>
            <a:r>
              <a:rPr lang="en-GB" sz="2800" i="1" dirty="0" err="1" smtClean="0"/>
              <a:t>оплавлению</a:t>
            </a:r>
            <a:r>
              <a:rPr lang="en-GB" sz="2800" i="1" dirty="0" smtClean="0"/>
              <a:t> </a:t>
            </a:r>
            <a:r>
              <a:rPr lang="en-GB" sz="2800" i="1" dirty="0" err="1" smtClean="0"/>
              <a:t>при</a:t>
            </a:r>
            <a:r>
              <a:rPr lang="en-GB" sz="2800" i="1" dirty="0" smtClean="0"/>
              <a:t> </a:t>
            </a:r>
            <a:r>
              <a:rPr lang="en-GB" sz="2800" i="1" dirty="0" err="1" smtClean="0"/>
              <a:t>формировании</a:t>
            </a:r>
            <a:r>
              <a:rPr lang="en-GB" sz="2800" i="1" dirty="0" smtClean="0"/>
              <a:t> </a:t>
            </a:r>
            <a:r>
              <a:rPr lang="en-GB" sz="2800" i="1" dirty="0" err="1" smtClean="0"/>
              <a:t>сварочного</a:t>
            </a:r>
            <a:r>
              <a:rPr lang="en-GB" sz="2800" i="1" dirty="0" smtClean="0"/>
              <a:t> </a:t>
            </a:r>
            <a:r>
              <a:rPr lang="en-GB" sz="2800" i="1" dirty="0" err="1" smtClean="0"/>
              <a:t>шва</a:t>
            </a:r>
            <a:r>
              <a:rPr lang="en-GB" sz="2800" i="1" dirty="0" smtClean="0"/>
              <a:t> и </a:t>
            </a:r>
            <a:r>
              <a:rPr lang="en-GB" sz="2800" i="1" dirty="0" err="1" smtClean="0"/>
              <a:t>участвующие</a:t>
            </a:r>
            <a:r>
              <a:rPr lang="en-GB" sz="2800" i="1" dirty="0" smtClean="0"/>
              <a:t> в </a:t>
            </a:r>
            <a:r>
              <a:rPr lang="en-GB" sz="2800" i="1" dirty="0" err="1" smtClean="0"/>
              <a:t>образовании</a:t>
            </a:r>
            <a:r>
              <a:rPr lang="en-GB" sz="2800" i="1" dirty="0" smtClean="0"/>
              <a:t> </a:t>
            </a:r>
            <a:r>
              <a:rPr lang="en-GB" sz="2800" i="1" dirty="0" err="1" smtClean="0"/>
              <a:t>соединения</a:t>
            </a:r>
            <a:r>
              <a:rPr lang="en-GB" sz="2800" i="1" dirty="0" smtClean="0"/>
              <a:t>, </a:t>
            </a:r>
            <a:r>
              <a:rPr lang="en-GB" sz="2800" i="1" dirty="0" err="1" smtClean="0"/>
              <a:t>называются</a:t>
            </a:r>
            <a:r>
              <a:rPr lang="en-GB" sz="2800" i="1" dirty="0" smtClean="0"/>
              <a:t> </a:t>
            </a:r>
            <a:r>
              <a:rPr lang="en-GB" sz="2800" b="1" i="1" dirty="0" err="1" smtClean="0"/>
              <a:t>свариваемыми</a:t>
            </a:r>
            <a:r>
              <a:rPr lang="en-GB" sz="2800" b="1" i="1" dirty="0" smtClean="0"/>
              <a:t> </a:t>
            </a:r>
            <a:r>
              <a:rPr lang="en-GB" sz="2800" b="1" i="1" dirty="0" err="1" smtClean="0"/>
              <a:t>кромками</a:t>
            </a:r>
            <a:r>
              <a:rPr lang="en-GB" sz="2800" dirty="0" smtClean="0"/>
              <a:t>. 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Rectangle 1"/>
          <p:cNvSpPr>
            <a:spLocks noGrp="1" noChangeArrowheads="1"/>
          </p:cNvSpPr>
          <p:nvPr>
            <p:ph type="body" idx="4294967295"/>
          </p:nvPr>
        </p:nvSpPr>
        <p:spPr>
          <a:xfrm>
            <a:off x="0" y="5786454"/>
            <a:ext cx="8577262" cy="801688"/>
          </a:xfrm>
        </p:spPr>
        <p:txBody>
          <a:bodyPr/>
          <a:lstStyle/>
          <a:p>
            <a:pPr marL="0" indent="34925" algn="ctr" eaLnBrk="1" hangingPunct="1">
              <a:spcBef>
                <a:spcPts val="225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n-GB" sz="2000" b="1" dirty="0" err="1" smtClean="0"/>
              <a:t>Рис</a:t>
            </a:r>
            <a:r>
              <a:rPr lang="en-GB" sz="2000" b="1" dirty="0" smtClean="0"/>
              <a:t>. 12.6. </a:t>
            </a:r>
            <a:r>
              <a:rPr lang="en-GB" sz="2000" b="1" dirty="0" err="1" smtClean="0"/>
              <a:t>Конструктивные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типы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сварных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соединений</a:t>
            </a:r>
            <a:r>
              <a:rPr lang="en-GB" sz="2000" b="1" dirty="0" smtClean="0"/>
              <a:t>: </a:t>
            </a:r>
            <a:r>
              <a:rPr lang="en-GB" sz="2000" b="1" i="1" dirty="0" smtClean="0"/>
              <a:t>а)</a:t>
            </a:r>
            <a:r>
              <a:rPr lang="en-GB" sz="2000" dirty="0" smtClean="0"/>
              <a:t> </a:t>
            </a:r>
            <a:r>
              <a:rPr lang="en-GB" sz="2000" dirty="0" err="1" smtClean="0"/>
              <a:t>стыковое</a:t>
            </a:r>
            <a:r>
              <a:rPr lang="en-GB" sz="2000" dirty="0" smtClean="0"/>
              <a:t>; </a:t>
            </a:r>
            <a:r>
              <a:rPr lang="en-GB" sz="2000" b="1" i="1" dirty="0" smtClean="0"/>
              <a:t>б)</a:t>
            </a:r>
            <a:r>
              <a:rPr lang="en-GB" sz="2000" dirty="0" smtClean="0"/>
              <a:t> </a:t>
            </a:r>
            <a:r>
              <a:rPr lang="en-GB" sz="2000" dirty="0" err="1" smtClean="0"/>
              <a:t>угловое</a:t>
            </a:r>
            <a:r>
              <a:rPr lang="en-GB" sz="2000" dirty="0" smtClean="0"/>
              <a:t>; </a:t>
            </a:r>
            <a:r>
              <a:rPr lang="en-GB" sz="2000" b="1" i="1" dirty="0" smtClean="0"/>
              <a:t>в)</a:t>
            </a:r>
            <a:r>
              <a:rPr lang="en-GB" sz="2000" dirty="0" smtClean="0"/>
              <a:t> </a:t>
            </a:r>
            <a:r>
              <a:rPr lang="en-GB" sz="2000" dirty="0" err="1" smtClean="0"/>
              <a:t>тавровое</a:t>
            </a:r>
            <a:r>
              <a:rPr lang="en-GB" sz="2000" dirty="0" smtClean="0"/>
              <a:t>; </a:t>
            </a:r>
            <a:r>
              <a:rPr lang="en-GB" sz="2000" b="1" i="1" dirty="0" smtClean="0"/>
              <a:t>г)</a:t>
            </a:r>
            <a:r>
              <a:rPr lang="en-GB" sz="2000" dirty="0" smtClean="0"/>
              <a:t> </a:t>
            </a:r>
            <a:r>
              <a:rPr lang="en-GB" sz="2000" dirty="0" err="1" smtClean="0"/>
              <a:t>нахлёсточное</a:t>
            </a:r>
            <a:r>
              <a:rPr lang="en-GB" sz="2000" dirty="0" smtClean="0"/>
              <a:t>; </a:t>
            </a:r>
            <a:r>
              <a:rPr lang="en-GB" sz="2000" b="1" i="1" dirty="0" smtClean="0"/>
              <a:t>д)</a:t>
            </a:r>
            <a:r>
              <a:rPr lang="en-GB" sz="2000" dirty="0" smtClean="0"/>
              <a:t> </a:t>
            </a:r>
            <a:r>
              <a:rPr lang="en-GB" sz="2000" dirty="0" err="1" smtClean="0"/>
              <a:t>торцовое</a:t>
            </a:r>
            <a:endParaRPr lang="en-GB" sz="2000" dirty="0" smtClean="0"/>
          </a:p>
        </p:txBody>
      </p:sp>
      <p:pic>
        <p:nvPicPr>
          <p:cNvPr id="32665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285860"/>
            <a:ext cx="6451844" cy="403860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82" name="Picture 1"/>
          <p:cNvPicPr>
            <a:picLocks noChangeAspect="1" noChangeArrowheads="1"/>
          </p:cNvPicPr>
          <p:nvPr/>
        </p:nvPicPr>
        <p:blipFill>
          <a:blip r:embed="rId3"/>
          <a:srcRect l="-1891" t="-3581" r="1802"/>
          <a:stretch>
            <a:fillRect/>
          </a:stretch>
        </p:blipFill>
        <p:spPr bwMode="auto">
          <a:xfrm>
            <a:off x="928662" y="857232"/>
            <a:ext cx="4371988" cy="465108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14313" y="5759450"/>
            <a:ext cx="8207375" cy="847725"/>
            <a:chOff x="135" y="3628"/>
            <a:chExt cx="5170" cy="534"/>
          </a:xfrm>
        </p:grpSpPr>
        <p:sp>
          <p:nvSpPr>
            <p:cNvPr id="327684" name="Rectangle 3"/>
            <p:cNvSpPr>
              <a:spLocks noChangeArrowheads="1"/>
            </p:cNvSpPr>
            <p:nvPr/>
          </p:nvSpPr>
          <p:spPr bwMode="auto">
            <a:xfrm>
              <a:off x="135" y="3645"/>
              <a:ext cx="4851" cy="51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lIns="90000" tIns="46800" rIns="90000" bIns="46800"/>
            <a:lstStyle/>
            <a:p>
              <a:pPr marL="341313" indent="-341313" algn="ctr">
                <a:buSzPct val="80000"/>
                <a:tabLst>
                  <a:tab pos="341313" algn="l"/>
                  <a:tab pos="1255713" algn="l"/>
                  <a:tab pos="2170113" algn="l"/>
                  <a:tab pos="3084513" algn="l"/>
                  <a:tab pos="3998913" algn="l"/>
                  <a:tab pos="4913313" algn="l"/>
                  <a:tab pos="5827713" algn="l"/>
                  <a:tab pos="6742113" algn="l"/>
                  <a:tab pos="7656513" algn="l"/>
                  <a:tab pos="8570913" algn="l"/>
                  <a:tab pos="9485313" algn="l"/>
                  <a:tab pos="10399713" algn="l"/>
                </a:tabLst>
              </a:pPr>
              <a:r>
                <a:rPr lang="en-GB" sz="2400" b="1" dirty="0" err="1">
                  <a:latin typeface="Cambria" pitchFamily="18" charset="0"/>
                  <a:cs typeface="Times New Roman" pitchFamily="18" charset="0"/>
                </a:rPr>
                <a:t>Рис</a:t>
              </a:r>
              <a:r>
                <a:rPr lang="en-GB" sz="2400" b="1" dirty="0">
                  <a:latin typeface="Cambria" pitchFamily="18" charset="0"/>
                  <a:cs typeface="Times New Roman" pitchFamily="18" charset="0"/>
                </a:rPr>
                <a:t>. 12.7. </a:t>
              </a:r>
              <a:r>
                <a:rPr lang="en-GB" sz="2400" b="1" dirty="0" err="1">
                  <a:latin typeface="Cambria" pitchFamily="18" charset="0"/>
                </a:rPr>
                <a:t>Поперечное</a:t>
              </a:r>
              <a:r>
                <a:rPr lang="en-GB" sz="2400" b="1" dirty="0">
                  <a:latin typeface="Cambria" pitchFamily="18" charset="0"/>
                </a:rPr>
                <a:t> </a:t>
              </a:r>
              <a:r>
                <a:rPr lang="en-GB" sz="2400" b="1" dirty="0" err="1">
                  <a:latin typeface="Cambria" pitchFamily="18" charset="0"/>
                </a:rPr>
                <a:t>сечение</a:t>
              </a:r>
              <a:r>
                <a:rPr lang="en-GB" sz="2400" b="1" dirty="0">
                  <a:latin typeface="Cambria" pitchFamily="18" charset="0"/>
                </a:rPr>
                <a:t> </a:t>
              </a:r>
              <a:r>
                <a:rPr lang="en-GB" sz="2400" b="1" dirty="0" err="1">
                  <a:latin typeface="Cambria" pitchFamily="18" charset="0"/>
                  <a:cs typeface="Times New Roman" pitchFamily="18" charset="0"/>
                </a:rPr>
                <a:t>сварочны</a:t>
              </a:r>
              <a:r>
                <a:rPr lang="en-GB" sz="2400" b="1" dirty="0" err="1">
                  <a:latin typeface="Cambria" pitchFamily="18" charset="0"/>
                </a:rPr>
                <a:t>х</a:t>
              </a:r>
              <a:r>
                <a:rPr lang="en-GB" sz="2400" b="1" dirty="0">
                  <a:latin typeface="Cambria" pitchFamily="18" charset="0"/>
                </a:rPr>
                <a:t> </a:t>
              </a:r>
              <a:r>
                <a:rPr lang="en-GB" sz="2400" b="1" dirty="0" err="1">
                  <a:latin typeface="Cambria" pitchFamily="18" charset="0"/>
                </a:rPr>
                <a:t>ш</a:t>
              </a:r>
              <a:r>
                <a:rPr lang="en-GB" sz="2400" b="1" dirty="0" err="1">
                  <a:latin typeface="Cambria" pitchFamily="18" charset="0"/>
                  <a:cs typeface="Times New Roman" pitchFamily="18" charset="0"/>
                </a:rPr>
                <a:t>в</a:t>
              </a:r>
              <a:r>
                <a:rPr lang="en-GB" sz="2400" b="1" dirty="0" err="1">
                  <a:latin typeface="Cambria" pitchFamily="18" charset="0"/>
                </a:rPr>
                <a:t>ов</a:t>
              </a:r>
              <a:r>
                <a:rPr lang="en-GB" sz="2400" b="1" dirty="0">
                  <a:latin typeface="Cambria" pitchFamily="18" charset="0"/>
                  <a:cs typeface="Times New Roman" pitchFamily="18" charset="0"/>
                </a:rPr>
                <a:t> : </a:t>
              </a:r>
              <a:r>
                <a:rPr lang="en-GB" sz="2400" b="1" i="1" dirty="0">
                  <a:latin typeface="Cambria" pitchFamily="18" charset="0"/>
                  <a:cs typeface="Times New Roman" pitchFamily="18" charset="0"/>
                </a:rPr>
                <a:t>I</a:t>
              </a:r>
              <a:r>
                <a:rPr lang="en-GB" sz="2400" b="1" dirty="0">
                  <a:latin typeface="Cambria" pitchFamily="18" charset="0"/>
                  <a:cs typeface="Times New Roman" pitchFamily="18" charset="0"/>
                </a:rPr>
                <a:t> </a:t>
              </a:r>
              <a:r>
                <a:rPr lang="en-GB" sz="2400" b="1" dirty="0">
                  <a:latin typeface="Symbol" pitchFamily="18" charset="2"/>
                  <a:cs typeface="Times New Roman" pitchFamily="18" charset="0"/>
                </a:rPr>
                <a:t></a:t>
              </a:r>
              <a:r>
                <a:rPr lang="en-GB" sz="2400" b="1" dirty="0">
                  <a:latin typeface="Cambria" pitchFamily="18" charset="0"/>
                  <a:cs typeface="Times New Roman" pitchFamily="18" charset="0"/>
                </a:rPr>
                <a:t> </a:t>
              </a:r>
              <a:r>
                <a:rPr lang="en-GB" sz="2400" dirty="0" err="1">
                  <a:latin typeface="Times New Roman" pitchFamily="18" charset="0"/>
                  <a:cs typeface="Times New Roman" pitchFamily="18" charset="0"/>
                </a:rPr>
                <a:t>стыковы</a:t>
              </a:r>
              <a:r>
                <a:rPr lang="en-GB" sz="2400" dirty="0" err="1">
                  <a:latin typeface="Times New Roman" pitchFamily="18" charset="0"/>
                </a:rPr>
                <a:t>х</a:t>
              </a:r>
              <a:r>
                <a:rPr lang="en-GB" sz="2400" b="1" dirty="0">
                  <a:latin typeface="Times New Roman" pitchFamily="18" charset="0"/>
                  <a:cs typeface="Times New Roman" pitchFamily="18" charset="0"/>
                </a:rPr>
                <a:t> II </a:t>
              </a:r>
              <a:r>
                <a:rPr lang="en-GB" sz="2400" b="1" dirty="0">
                  <a:latin typeface="Symbol" pitchFamily="18" charset="2"/>
                  <a:cs typeface="Times New Roman" pitchFamily="18" charset="0"/>
                </a:rPr>
                <a:t></a:t>
              </a:r>
              <a:r>
                <a:rPr lang="en-GB" sz="2400" b="1" dirty="0">
                  <a:latin typeface="Cambria" pitchFamily="18" charset="0"/>
                  <a:cs typeface="Times New Roman" pitchFamily="18" charset="0"/>
                </a:rPr>
                <a:t> </a:t>
              </a:r>
              <a:r>
                <a:rPr lang="en-GB" sz="2400" dirty="0" err="1">
                  <a:latin typeface="Times New Roman" pitchFamily="18" charset="0"/>
                  <a:cs typeface="Times New Roman" pitchFamily="18" charset="0"/>
                </a:rPr>
                <a:t>угловы</a:t>
              </a:r>
              <a:r>
                <a:rPr lang="en-GB" sz="2400" dirty="0" err="1">
                  <a:latin typeface="Times New Roman" pitchFamily="18" charset="0"/>
                </a:rPr>
                <a:t>х</a:t>
              </a:r>
              <a:endParaRPr lang="en-GB" sz="2400" dirty="0">
                <a:latin typeface="Times New Roman" pitchFamily="18" charset="0"/>
              </a:endParaRPr>
            </a:p>
          </p:txBody>
        </p:sp>
        <p:sp>
          <p:nvSpPr>
            <p:cNvPr id="327685" name="Line 4"/>
            <p:cNvSpPr>
              <a:spLocks noChangeShapeType="1"/>
            </p:cNvSpPr>
            <p:nvPr/>
          </p:nvSpPr>
          <p:spPr bwMode="auto">
            <a:xfrm>
              <a:off x="454" y="3628"/>
              <a:ext cx="4851" cy="1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7686" name="Line 5"/>
            <p:cNvSpPr>
              <a:spLocks noChangeShapeType="1"/>
            </p:cNvSpPr>
            <p:nvPr/>
          </p:nvSpPr>
          <p:spPr bwMode="auto">
            <a:xfrm>
              <a:off x="454" y="4145"/>
              <a:ext cx="4851" cy="1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7687" name="Line 6"/>
            <p:cNvSpPr>
              <a:spLocks noChangeShapeType="1"/>
            </p:cNvSpPr>
            <p:nvPr/>
          </p:nvSpPr>
          <p:spPr bwMode="auto">
            <a:xfrm>
              <a:off x="454" y="3628"/>
              <a:ext cx="1" cy="517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7688" name="Line 7"/>
            <p:cNvSpPr>
              <a:spLocks noChangeShapeType="1"/>
            </p:cNvSpPr>
            <p:nvPr/>
          </p:nvSpPr>
          <p:spPr bwMode="auto">
            <a:xfrm>
              <a:off x="5304" y="3628"/>
              <a:ext cx="1" cy="517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6" name="Rectangle 1"/>
          <p:cNvSpPr>
            <a:spLocks noGrp="1" noChangeArrowheads="1"/>
          </p:cNvSpPr>
          <p:nvPr>
            <p:ph type="body" idx="4294967295"/>
          </p:nvPr>
        </p:nvSpPr>
        <p:spPr>
          <a:xfrm>
            <a:off x="315913" y="5459413"/>
            <a:ext cx="8537575" cy="1163637"/>
          </a:xfrm>
        </p:spPr>
        <p:txBody>
          <a:bodyPr/>
          <a:lstStyle/>
          <a:p>
            <a:pPr marL="0" indent="0" algn="ctr" eaLnBrk="1" hangingPunct="1">
              <a:spcBef>
                <a:spcPts val="225"/>
              </a:spcBef>
              <a:buFont typeface="Arial" pitchFamily="34" charset="0"/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n-GB" sz="2000" b="1" smtClean="0"/>
              <a:t>Рис. 12.8. Расположение сварочных швов </a:t>
            </a:r>
            <a:br>
              <a:rPr lang="en-GB" sz="2000" b="1" smtClean="0"/>
            </a:br>
            <a:r>
              <a:rPr lang="en-GB" sz="2000" b="1" smtClean="0"/>
              <a:t>по отношению к действующей нагрузке: </a:t>
            </a:r>
            <a:br>
              <a:rPr lang="en-GB" sz="2000" b="1" smtClean="0"/>
            </a:br>
            <a:r>
              <a:rPr lang="en-GB" sz="2000" b="1" i="1" smtClean="0"/>
              <a:t>а)</a:t>
            </a:r>
            <a:r>
              <a:rPr lang="en-GB" sz="2000" b="1" smtClean="0"/>
              <a:t> </a:t>
            </a:r>
            <a:r>
              <a:rPr lang="en-GB" sz="2000" smtClean="0"/>
              <a:t>лобовой;</a:t>
            </a:r>
            <a:r>
              <a:rPr lang="en-GB" sz="2000" b="1" smtClean="0"/>
              <a:t> </a:t>
            </a:r>
            <a:r>
              <a:rPr lang="en-GB" sz="2000" b="1" i="1" smtClean="0"/>
              <a:t>б)</a:t>
            </a:r>
            <a:r>
              <a:rPr lang="en-GB" sz="2000" b="1" smtClean="0"/>
              <a:t> </a:t>
            </a:r>
            <a:r>
              <a:rPr lang="en-GB" sz="2000" smtClean="0"/>
              <a:t>фланговый;</a:t>
            </a:r>
            <a:r>
              <a:rPr lang="en-GB" sz="2000" b="1" smtClean="0"/>
              <a:t> </a:t>
            </a:r>
            <a:r>
              <a:rPr lang="en-GB" sz="2000" b="1" i="1" smtClean="0"/>
              <a:t>в)</a:t>
            </a:r>
            <a:r>
              <a:rPr lang="en-GB" sz="2000" b="1" smtClean="0"/>
              <a:t> </a:t>
            </a:r>
            <a:r>
              <a:rPr lang="en-GB" sz="2000" smtClean="0"/>
              <a:t>косой;</a:t>
            </a:r>
            <a:r>
              <a:rPr lang="en-GB" sz="2000" b="1" smtClean="0"/>
              <a:t> </a:t>
            </a:r>
            <a:r>
              <a:rPr lang="en-GB" sz="2000" b="1" i="1" smtClean="0"/>
              <a:t>г)</a:t>
            </a:r>
            <a:r>
              <a:rPr lang="en-GB" sz="2000" b="1" smtClean="0"/>
              <a:t> </a:t>
            </a:r>
            <a:r>
              <a:rPr lang="en-GB" sz="2000" smtClean="0"/>
              <a:t>комбинированный</a:t>
            </a:r>
            <a:r>
              <a:rPr lang="en-GB" sz="2000" b="1" smtClean="0"/>
              <a:t>.</a:t>
            </a:r>
          </a:p>
        </p:txBody>
      </p:sp>
      <p:pic>
        <p:nvPicPr>
          <p:cNvPr id="32870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00108"/>
            <a:ext cx="5954705" cy="439001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1"/>
          <p:cNvSpPr>
            <a:spLocks noChangeArrowheads="1"/>
          </p:cNvSpPr>
          <p:nvPr/>
        </p:nvSpPr>
        <p:spPr bwMode="auto">
          <a:xfrm>
            <a:off x="0" y="0"/>
            <a:ext cx="9144000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mbria" pitchFamily="18" charset="0"/>
            </a:endParaRPr>
          </a:p>
        </p:txBody>
      </p:sp>
      <p:sp>
        <p:nvSpPr>
          <p:cNvPr id="2055" name="Rectangle 2"/>
          <p:cNvSpPr>
            <a:spLocks noChangeArrowheads="1"/>
          </p:cNvSpPr>
          <p:nvPr/>
        </p:nvSpPr>
        <p:spPr bwMode="auto">
          <a:xfrm>
            <a:off x="0" y="0"/>
            <a:ext cx="9144000" cy="1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mbria" pitchFamily="18" charset="0"/>
            </a:endParaRPr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6681788" y="2565400"/>
          <a:ext cx="127000" cy="241300"/>
        </p:xfrm>
        <a:graphic>
          <a:graphicData uri="http://schemas.openxmlformats.org/presentationml/2006/ole">
            <p:oleObj spid="_x0000_s1026" r:id="rId4" imgW="72720" imgH="173520" progId="">
              <p:embed/>
            </p:oleObj>
          </a:graphicData>
        </a:graphic>
      </p:graphicFrame>
      <p:graphicFrame>
        <p:nvGraphicFramePr>
          <p:cNvPr id="2051" name="Object 4"/>
          <p:cNvGraphicFramePr>
            <a:graphicFrameLocks noChangeAspect="1"/>
          </p:cNvGraphicFramePr>
          <p:nvPr/>
        </p:nvGraphicFramePr>
        <p:xfrm>
          <a:off x="1785918" y="1714488"/>
          <a:ext cx="3130550" cy="1150937"/>
        </p:xfrm>
        <a:graphic>
          <a:graphicData uri="http://schemas.openxmlformats.org/presentationml/2006/ole">
            <p:oleObj spid="_x0000_s1027" name="Формула" r:id="rId5" imgW="1002960" imgH="393480" progId="Equation.3">
              <p:embed/>
            </p:oleObj>
          </a:graphicData>
        </a:graphic>
      </p:graphicFrame>
      <p:sp>
        <p:nvSpPr>
          <p:cNvPr id="2056" name="Rectangle 5"/>
          <p:cNvSpPr>
            <a:spLocks noChangeArrowheads="1"/>
          </p:cNvSpPr>
          <p:nvPr/>
        </p:nvSpPr>
        <p:spPr bwMode="auto">
          <a:xfrm>
            <a:off x="285720" y="285728"/>
            <a:ext cx="5788035" cy="12025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6800" rIns="90000" bIns="46800" anchor="ctr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400" dirty="0" err="1">
                <a:latin typeface="+mn-lt"/>
              </a:rPr>
              <a:t>Напряжения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растяжения</a:t>
            </a:r>
            <a:r>
              <a:rPr lang="en-GB" sz="2400" dirty="0">
                <a:latin typeface="+mn-lt"/>
              </a:rPr>
              <a:t> в </a:t>
            </a:r>
            <a:r>
              <a:rPr lang="en-GB" sz="2400" dirty="0" err="1">
                <a:latin typeface="+mn-lt"/>
              </a:rPr>
              <a:t>стыковом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шве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вычисляют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так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же</a:t>
            </a:r>
            <a:r>
              <a:rPr lang="en-GB" sz="2400" dirty="0">
                <a:latin typeface="+mn-lt"/>
              </a:rPr>
              <a:t>, </a:t>
            </a:r>
            <a:r>
              <a:rPr lang="en-GB" sz="2400" dirty="0" err="1">
                <a:latin typeface="+mn-lt"/>
              </a:rPr>
              <a:t>как</a:t>
            </a:r>
            <a:r>
              <a:rPr lang="en-GB" sz="2400" dirty="0">
                <a:latin typeface="+mn-lt"/>
              </a:rPr>
              <a:t> и </a:t>
            </a:r>
            <a:r>
              <a:rPr lang="en-GB" sz="2400" dirty="0" err="1">
                <a:latin typeface="+mn-lt"/>
              </a:rPr>
              <a:t>для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основного</a:t>
            </a:r>
            <a:r>
              <a:rPr lang="en-GB" sz="2400" dirty="0">
                <a:latin typeface="+mn-lt"/>
              </a:rPr>
              <a:t> </a:t>
            </a:r>
            <a:r>
              <a:rPr lang="en-GB" sz="2400" dirty="0" err="1">
                <a:latin typeface="+mn-lt"/>
              </a:rPr>
              <a:t>металла</a:t>
            </a:r>
            <a:r>
              <a:rPr lang="en-GB" sz="2400" dirty="0">
                <a:latin typeface="+mn-lt"/>
              </a:rPr>
              <a:t>:</a:t>
            </a:r>
          </a:p>
        </p:txBody>
      </p:sp>
      <p:sp>
        <p:nvSpPr>
          <p:cNvPr id="2057" name="Rectangle 6"/>
          <p:cNvSpPr>
            <a:spLocks noChangeArrowheads="1"/>
          </p:cNvSpPr>
          <p:nvPr/>
        </p:nvSpPr>
        <p:spPr bwMode="auto">
          <a:xfrm>
            <a:off x="428596" y="3214686"/>
            <a:ext cx="7577137" cy="12017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400" dirty="0" err="1">
                <a:latin typeface="+mn-lt"/>
                <a:cs typeface="Times New Roman" pitchFamily="18" charset="0"/>
              </a:rPr>
              <a:t>где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b="1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GB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>
                <a:latin typeface="+mn-lt"/>
                <a:cs typeface="Times New Roman" pitchFamily="18" charset="0"/>
              </a:rPr>
              <a:t>– </a:t>
            </a:r>
            <a:r>
              <a:rPr lang="en-GB" sz="2400" dirty="0" err="1">
                <a:latin typeface="+mn-lt"/>
                <a:cs typeface="Times New Roman" pitchFamily="18" charset="0"/>
              </a:rPr>
              <a:t>усилие</a:t>
            </a:r>
            <a:r>
              <a:rPr lang="en-GB" sz="2400" dirty="0">
                <a:latin typeface="+mn-lt"/>
                <a:cs typeface="Times New Roman" pitchFamily="18" charset="0"/>
              </a:rPr>
              <a:t>, </a:t>
            </a:r>
            <a:r>
              <a:rPr lang="en-GB" sz="2400" dirty="0" err="1">
                <a:latin typeface="+mn-lt"/>
                <a:cs typeface="Times New Roman" pitchFamily="18" charset="0"/>
              </a:rPr>
              <a:t>воспринимаемое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сварочным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швом</a:t>
            </a:r>
            <a:r>
              <a:rPr lang="en-GB" sz="2400" dirty="0">
                <a:latin typeface="+mn-lt"/>
                <a:cs typeface="Times New Roman" pitchFamily="18" charset="0"/>
              </a:rPr>
              <a:t>; </a:t>
            </a:r>
            <a:r>
              <a:rPr lang="en-GB" sz="2400" b="1" i="1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GB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>
                <a:latin typeface="+mn-lt"/>
                <a:cs typeface="Times New Roman" pitchFamily="18" charset="0"/>
              </a:rPr>
              <a:t>–</a:t>
            </a:r>
            <a:r>
              <a:rPr lang="en-GB" sz="2400" dirty="0" err="1">
                <a:latin typeface="+mn-lt"/>
                <a:cs typeface="Times New Roman" pitchFamily="18" charset="0"/>
              </a:rPr>
              <a:t>длина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шва</a:t>
            </a:r>
            <a:r>
              <a:rPr lang="en-GB" sz="2400" dirty="0">
                <a:latin typeface="+mn-lt"/>
                <a:cs typeface="Times New Roman" pitchFamily="18" charset="0"/>
              </a:rPr>
              <a:t>; </a:t>
            </a:r>
            <a:r>
              <a:rPr lang="en-GB" sz="2400" b="1" i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 sz="2400" dirty="0">
                <a:latin typeface="+mn-lt"/>
                <a:cs typeface="Times New Roman" pitchFamily="18" charset="0"/>
              </a:rPr>
              <a:t> – </a:t>
            </a:r>
            <a:r>
              <a:rPr lang="en-GB" sz="2400" dirty="0" err="1">
                <a:latin typeface="+mn-lt"/>
                <a:cs typeface="Times New Roman" pitchFamily="18" charset="0"/>
              </a:rPr>
              <a:t>толщина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меньшего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из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свариваемых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листов</a:t>
            </a:r>
            <a:r>
              <a:rPr lang="en-GB" sz="2400" dirty="0">
                <a:latin typeface="+mn-lt"/>
                <a:cs typeface="Times New Roman" pitchFamily="18" charset="0"/>
              </a:rPr>
              <a:t>; </a:t>
            </a:r>
          </a:p>
        </p:txBody>
      </p:sp>
      <p:graphicFrame>
        <p:nvGraphicFramePr>
          <p:cNvPr id="2052" name="Object 7"/>
          <p:cNvGraphicFramePr>
            <a:graphicFrameLocks noChangeAspect="1"/>
          </p:cNvGraphicFramePr>
          <p:nvPr/>
        </p:nvGraphicFramePr>
        <p:xfrm>
          <a:off x="928662" y="5286388"/>
          <a:ext cx="5711825" cy="693738"/>
        </p:xfrm>
        <a:graphic>
          <a:graphicData uri="http://schemas.openxmlformats.org/presentationml/2006/ole">
            <p:oleObj spid="_x0000_s1028" name="Формула" r:id="rId6" imgW="1714500" imgH="228600" progId="Equation.3">
              <p:embed/>
            </p:oleObj>
          </a:graphicData>
        </a:graphic>
      </p:graphicFrame>
      <p:sp>
        <p:nvSpPr>
          <p:cNvPr id="2058" name="Rectangle 8"/>
          <p:cNvSpPr>
            <a:spLocks noChangeArrowheads="1"/>
          </p:cNvSpPr>
          <p:nvPr/>
        </p:nvSpPr>
        <p:spPr bwMode="auto">
          <a:xfrm>
            <a:off x="0" y="4286256"/>
            <a:ext cx="8108950" cy="46384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1400" dirty="0">
                <a:solidFill>
                  <a:srgbClr val="FFFFFF"/>
                </a:solidFill>
                <a:latin typeface="+mn-lt"/>
                <a:cs typeface="Times New Roman" pitchFamily="18" charset="0"/>
              </a:rPr>
              <a:t>       </a:t>
            </a:r>
            <a:r>
              <a:rPr lang="en-GB" sz="2400" dirty="0">
                <a:solidFill>
                  <a:srgbClr val="FFFFFF"/>
                </a:solidFill>
                <a:latin typeface="Symbol" pitchFamily="18" charset="2"/>
                <a:cs typeface="Times New Roman" pitchFamily="18" charset="0"/>
              </a:rPr>
              <a:t></a:t>
            </a:r>
            <a:r>
              <a:rPr lang="en-GB" sz="2400" dirty="0">
                <a:solidFill>
                  <a:srgbClr val="FFFFFF"/>
                </a:solidFill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допускаемые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напряжения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растяжения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для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металла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шва</a:t>
            </a:r>
            <a:r>
              <a:rPr lang="en-GB" sz="2400" dirty="0">
                <a:latin typeface="+mn-lt"/>
              </a:rPr>
              <a:t>;</a:t>
            </a:r>
          </a:p>
        </p:txBody>
      </p:sp>
      <p:graphicFrame>
        <p:nvGraphicFramePr>
          <p:cNvPr id="2053" name="Object 9"/>
          <p:cNvGraphicFramePr>
            <a:graphicFrameLocks noChangeAspect="1"/>
          </p:cNvGraphicFramePr>
          <p:nvPr/>
        </p:nvGraphicFramePr>
        <p:xfrm>
          <a:off x="523875" y="3754438"/>
          <a:ext cx="685800" cy="530225"/>
        </p:xfrm>
        <a:graphic>
          <a:graphicData uri="http://schemas.openxmlformats.org/presentationml/2006/ole">
            <p:oleObj spid="_x0000_s1029" name="Формула" r:id="rId7" imgW="380835" imgH="253890" progId="Equation.3">
              <p:embed/>
            </p:oleObj>
          </a:graphicData>
        </a:graphic>
      </p:graphicFrame>
      <p:sp>
        <p:nvSpPr>
          <p:cNvPr id="2059" name="Rectangle 10"/>
          <p:cNvSpPr>
            <a:spLocks noChangeArrowheads="1"/>
          </p:cNvSpPr>
          <p:nvPr/>
        </p:nvSpPr>
        <p:spPr bwMode="auto">
          <a:xfrm>
            <a:off x="0" y="6394154"/>
            <a:ext cx="7613536" cy="46384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1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>
                <a:latin typeface="+mn-lt"/>
                <a:cs typeface="Times New Roman" pitchFamily="18" charset="0"/>
              </a:rPr>
              <a:t>- </a:t>
            </a:r>
            <a:r>
              <a:rPr lang="en-GB" sz="2400" dirty="0" err="1">
                <a:latin typeface="+mn-lt"/>
                <a:cs typeface="Times New Roman" pitchFamily="18" charset="0"/>
              </a:rPr>
              <a:t>допускаемые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напряжения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для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свариваемого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металла</a:t>
            </a:r>
            <a:r>
              <a:rPr lang="en-GB" sz="2400" dirty="0">
                <a:latin typeface="+mn-lt"/>
                <a:cs typeface="Times New Roman" pitchFamily="18" charset="0"/>
              </a:rPr>
              <a:t>).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1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6724668" cy="1714488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  <a:spcBef>
                <a:spcPts val="6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dirty="0" err="1" smtClean="0">
                <a:latin typeface="Times New Roman" pitchFamily="18" charset="0"/>
              </a:rPr>
              <a:t>Угловые</a:t>
            </a:r>
            <a:r>
              <a:rPr lang="en-GB" dirty="0" smtClean="0">
                <a:latin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</a:rPr>
              <a:t>швы</a:t>
            </a:r>
            <a:r>
              <a:rPr lang="en-GB" dirty="0" smtClean="0">
                <a:latin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</a:rPr>
              <a:t>обычно</a:t>
            </a:r>
            <a:r>
              <a:rPr lang="en-GB" dirty="0" smtClean="0">
                <a:latin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</a:rPr>
              <a:t>рассчитываются</a:t>
            </a:r>
            <a:r>
              <a:rPr lang="en-GB" dirty="0" smtClean="0">
                <a:latin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</a:rPr>
              <a:t>на</a:t>
            </a:r>
            <a:r>
              <a:rPr lang="en-GB" dirty="0" smtClean="0">
                <a:latin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</a:rPr>
              <a:t>срез</a:t>
            </a:r>
            <a:r>
              <a:rPr lang="en-GB" dirty="0" smtClean="0">
                <a:latin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</a:rPr>
              <a:t>по</a:t>
            </a:r>
            <a:r>
              <a:rPr lang="en-GB" dirty="0" smtClean="0">
                <a:latin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</a:rPr>
              <a:t>опасному</a:t>
            </a:r>
            <a:r>
              <a:rPr lang="en-GB" dirty="0" smtClean="0">
                <a:latin typeface="Times New Roman" pitchFamily="18" charset="0"/>
              </a:rPr>
              <a:t> (</a:t>
            </a:r>
            <a:r>
              <a:rPr lang="en-GB" dirty="0" err="1" smtClean="0">
                <a:latin typeface="Times New Roman" pitchFamily="18" charset="0"/>
              </a:rPr>
              <a:t>наименьшему</a:t>
            </a:r>
            <a:r>
              <a:rPr lang="en-GB" dirty="0" smtClean="0">
                <a:latin typeface="Times New Roman" pitchFamily="18" charset="0"/>
              </a:rPr>
              <a:t>) </a:t>
            </a:r>
            <a:r>
              <a:rPr lang="en-GB" dirty="0" err="1" smtClean="0">
                <a:latin typeface="Times New Roman" pitchFamily="18" charset="0"/>
              </a:rPr>
              <a:t>сечению</a:t>
            </a:r>
            <a:r>
              <a:rPr lang="en-GB" dirty="0" smtClean="0">
                <a:latin typeface="Times New Roman" pitchFamily="18" charset="0"/>
              </a:rPr>
              <a:t> (</a:t>
            </a:r>
            <a:r>
              <a:rPr lang="en-GB" dirty="0" err="1" smtClean="0">
                <a:latin typeface="Times New Roman" pitchFamily="18" charset="0"/>
              </a:rPr>
              <a:t>сечение</a:t>
            </a:r>
            <a:r>
              <a:rPr lang="en-GB" dirty="0" smtClean="0">
                <a:latin typeface="Times New Roman" pitchFamily="18" charset="0"/>
              </a:rPr>
              <a:t> </a:t>
            </a:r>
            <a:r>
              <a:rPr lang="en-GB" b="1" dirty="0" smtClean="0">
                <a:latin typeface="Times New Roman" pitchFamily="18" charset="0"/>
              </a:rPr>
              <a:t>I-I</a:t>
            </a:r>
            <a:r>
              <a:rPr lang="en-GB" dirty="0" smtClean="0">
                <a:latin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</a:rPr>
              <a:t>на</a:t>
            </a:r>
            <a:r>
              <a:rPr lang="en-GB" dirty="0" smtClean="0">
                <a:latin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</a:rPr>
              <a:t>рис</a:t>
            </a:r>
            <a:r>
              <a:rPr lang="en-GB" dirty="0" smtClean="0">
                <a:latin typeface="Times New Roman" pitchFamily="18" charset="0"/>
              </a:rPr>
              <a:t>. 12.7, </a:t>
            </a:r>
            <a:r>
              <a:rPr lang="en-GB" dirty="0" err="1" smtClean="0">
                <a:latin typeface="Times New Roman" pitchFamily="18" charset="0"/>
              </a:rPr>
              <a:t>IIа</a:t>
            </a:r>
            <a:r>
              <a:rPr lang="en-GB" dirty="0" smtClean="0">
                <a:latin typeface="Times New Roman" pitchFamily="18" charset="0"/>
              </a:rPr>
              <a:t>). В </a:t>
            </a:r>
            <a:r>
              <a:rPr lang="en-GB" dirty="0" err="1" smtClean="0">
                <a:latin typeface="Times New Roman" pitchFamily="18" charset="0"/>
              </a:rPr>
              <a:t>этом</a:t>
            </a:r>
            <a:r>
              <a:rPr lang="en-GB" dirty="0" smtClean="0">
                <a:latin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</a:rPr>
              <a:t>случае</a:t>
            </a:r>
            <a:r>
              <a:rPr lang="en-GB" dirty="0" smtClean="0">
                <a:latin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</a:rPr>
              <a:t>касательные</a:t>
            </a:r>
            <a:r>
              <a:rPr lang="en-GB" dirty="0" smtClean="0">
                <a:latin typeface="Times New Roman" pitchFamily="18" charset="0"/>
              </a:rPr>
              <a:t> </a:t>
            </a:r>
            <a:r>
              <a:rPr lang="en-GB" dirty="0" err="1" smtClean="0">
                <a:latin typeface="Times New Roman" pitchFamily="18" charset="0"/>
              </a:rPr>
              <a:t>напряжения</a:t>
            </a:r>
            <a:endParaRPr lang="en-GB" dirty="0" smtClean="0"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 typeface="Arial" pitchFamily="34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dirty="0" smtClean="0">
              <a:latin typeface="Times New Roman" pitchFamily="18" charset="0"/>
            </a:endParaRPr>
          </a:p>
        </p:txBody>
      </p:sp>
      <p:sp>
        <p:nvSpPr>
          <p:cNvPr id="3077" name="Rectangle 2"/>
          <p:cNvSpPr>
            <a:spLocks noChangeArrowheads="1"/>
          </p:cNvSpPr>
          <p:nvPr/>
        </p:nvSpPr>
        <p:spPr bwMode="auto">
          <a:xfrm>
            <a:off x="0" y="3186113"/>
            <a:ext cx="9144000" cy="15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mbria" pitchFamily="18" charset="0"/>
            </a:endParaRPr>
          </a:p>
        </p:txBody>
      </p:sp>
      <p:graphicFrame>
        <p:nvGraphicFramePr>
          <p:cNvPr id="3074" name="Object 3"/>
          <p:cNvGraphicFramePr>
            <a:graphicFrameLocks noChangeAspect="1"/>
          </p:cNvGraphicFramePr>
          <p:nvPr/>
        </p:nvGraphicFramePr>
        <p:xfrm>
          <a:off x="2071670" y="2000240"/>
          <a:ext cx="3184525" cy="1181100"/>
        </p:xfrm>
        <a:graphic>
          <a:graphicData uri="http://schemas.openxmlformats.org/presentationml/2006/ole">
            <p:oleObj spid="_x0000_s2050" name="Формула" r:id="rId4" imgW="1129810" imgH="431613" progId="Equation.3">
              <p:embed/>
            </p:oleObj>
          </a:graphicData>
        </a:graphic>
      </p:graphicFrame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746125" y="3709988"/>
            <a:ext cx="2486941" cy="46384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400" dirty="0" err="1">
                <a:latin typeface="+mn-lt"/>
                <a:cs typeface="Times New Roman" pitchFamily="18" charset="0"/>
              </a:rPr>
              <a:t>где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b="1" i="1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GB" sz="2400" dirty="0">
                <a:latin typeface="+mn-lt"/>
                <a:cs typeface="Times New Roman" pitchFamily="18" charset="0"/>
              </a:rPr>
              <a:t> – </a:t>
            </a:r>
            <a:r>
              <a:rPr lang="en-GB" sz="2400" dirty="0" err="1">
                <a:latin typeface="+mn-lt"/>
                <a:cs typeface="Times New Roman" pitchFamily="18" charset="0"/>
              </a:rPr>
              <a:t>катет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шва</a:t>
            </a:r>
            <a:r>
              <a:rPr lang="en-GB" sz="2400" dirty="0">
                <a:latin typeface="+mn-lt"/>
                <a:cs typeface="Times New Roman" pitchFamily="18" charset="0"/>
              </a:rPr>
              <a:t>,</a:t>
            </a:r>
            <a:r>
              <a:rPr lang="en-GB" sz="1400" dirty="0">
                <a:latin typeface="+mn-lt"/>
                <a:cs typeface="Times New Roman" pitchFamily="18" charset="0"/>
              </a:rPr>
              <a:t> </a:t>
            </a:r>
          </a:p>
        </p:txBody>
      </p:sp>
      <p:graphicFrame>
        <p:nvGraphicFramePr>
          <p:cNvPr id="3075" name="Object 5"/>
          <p:cNvGraphicFramePr>
            <a:graphicFrameLocks noChangeAspect="1"/>
          </p:cNvGraphicFramePr>
          <p:nvPr/>
        </p:nvGraphicFramePr>
        <p:xfrm>
          <a:off x="1501775" y="4718050"/>
          <a:ext cx="5568950" cy="627063"/>
        </p:xfrm>
        <a:graphic>
          <a:graphicData uri="http://schemas.openxmlformats.org/presentationml/2006/ole">
            <p:oleObj spid="_x0000_s2051" name="Формула" r:id="rId5" imgW="1625600" imgH="228600" progId="Equation.3">
              <p:embed/>
            </p:oleObj>
          </a:graphicData>
        </a:graphic>
      </p:graphicFrame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269875" y="5614988"/>
            <a:ext cx="8076868" cy="46384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1400" dirty="0">
                <a:solidFill>
                  <a:srgbClr val="FFFFFF"/>
                </a:solidFill>
                <a:latin typeface="+mn-lt"/>
                <a:cs typeface="Times New Roman" pitchFamily="18" charset="0"/>
              </a:rPr>
              <a:t> </a:t>
            </a:r>
            <a:r>
              <a:rPr lang="en-GB" sz="2400" dirty="0">
                <a:latin typeface="Symbol" pitchFamily="18" charset="2"/>
                <a:cs typeface="Times New Roman" pitchFamily="18" charset="0"/>
              </a:rPr>
              <a:t>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допускаемые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касательные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напряжения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для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металла</a:t>
            </a:r>
            <a:r>
              <a:rPr lang="en-GB" sz="2400" dirty="0">
                <a:latin typeface="+mn-lt"/>
                <a:cs typeface="Times New Roman" pitchFamily="18" charset="0"/>
              </a:rPr>
              <a:t> </a:t>
            </a:r>
            <a:r>
              <a:rPr lang="en-GB" sz="2400" dirty="0" err="1">
                <a:latin typeface="+mn-lt"/>
                <a:cs typeface="Times New Roman" pitchFamily="18" charset="0"/>
              </a:rPr>
              <a:t>шва</a:t>
            </a:r>
            <a:r>
              <a:rPr lang="en-GB" sz="2400" dirty="0">
                <a:latin typeface="+mn-lt"/>
                <a:cs typeface="Times New Roman" pitchFamily="18" charset="0"/>
              </a:rPr>
              <a:t>.</a:t>
            </a:r>
            <a:r>
              <a:rPr lang="en-GB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387350" y="615950"/>
            <a:ext cx="8539163" cy="609600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Паяные и клеевые соединения.</a:t>
            </a:r>
            <a:r>
              <a:rPr lang="ru-RU" sz="4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329731" name="Text Box 4"/>
          <p:cNvSpPr txBox="1">
            <a:spLocks noChangeArrowheads="1"/>
          </p:cNvSpPr>
          <p:nvPr/>
        </p:nvSpPr>
        <p:spPr bwMode="auto">
          <a:xfrm>
            <a:off x="0" y="836613"/>
            <a:ext cx="9144000" cy="261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65125"/>
            <a:r>
              <a:rPr lang="ru-RU" sz="2800" b="1">
                <a:solidFill>
                  <a:schemeClr val="tx2"/>
                </a:solidFill>
                <a:latin typeface="Cambria" pitchFamily="18" charset="0"/>
              </a:rPr>
              <a:t>Определение:</a:t>
            </a:r>
          </a:p>
          <a:p>
            <a:pPr indent="365125"/>
            <a:r>
              <a:rPr lang="ru-RU" sz="2400" b="1" i="1">
                <a:solidFill>
                  <a:schemeClr val="tx2"/>
                </a:solidFill>
                <a:latin typeface="Cambria" pitchFamily="18" charset="0"/>
              </a:rPr>
              <a:t>Паяные соединения</a:t>
            </a:r>
            <a:r>
              <a:rPr lang="ru-RU" sz="2400" i="1">
                <a:solidFill>
                  <a:schemeClr val="tx2"/>
                </a:solidFill>
                <a:latin typeface="Cambria" pitchFamily="18" charset="0"/>
              </a:rPr>
              <a:t> - соединения, образованные за счет химического или физического (адгезия, растворение, образование эвтектик) взаимодействия расплавляемого материала - припоя с соединяемыми кромками деталей</a:t>
            </a:r>
            <a:r>
              <a:rPr lang="ru-RU" sz="2400">
                <a:solidFill>
                  <a:schemeClr val="tx2"/>
                </a:solidFill>
                <a:latin typeface="Cambria" pitchFamily="18" charset="0"/>
              </a:rPr>
              <a:t>. </a:t>
            </a:r>
          </a:p>
          <a:p>
            <a:pPr indent="365125"/>
            <a:r>
              <a:rPr lang="ru-RU" sz="2000">
                <a:solidFill>
                  <a:schemeClr val="tx2"/>
                </a:solidFill>
                <a:latin typeface="Cambria" pitchFamily="18" charset="0"/>
              </a:rPr>
              <a:t>Отличием пайки является 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</a:rPr>
              <a:t>отсутствие оплавления соединяемых поверхностей</a:t>
            </a:r>
            <a:r>
              <a:rPr lang="ru-RU" sz="2000">
                <a:solidFill>
                  <a:schemeClr val="tx2"/>
                </a:solidFill>
                <a:latin typeface="Cambria" pitchFamily="18" charset="0"/>
              </a:rPr>
              <a:t>.</a:t>
            </a:r>
            <a:r>
              <a:rPr lang="ru-RU">
                <a:solidFill>
                  <a:schemeClr val="tx2"/>
                </a:solidFill>
                <a:latin typeface="Cambria" pitchFamily="18" charset="0"/>
              </a:rPr>
              <a:t> </a:t>
            </a:r>
          </a:p>
        </p:txBody>
      </p:sp>
      <p:pic>
        <p:nvPicPr>
          <p:cNvPr id="329732" name="Picture 5" descr="ПаянСоед(типы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3500438"/>
            <a:ext cx="7885112" cy="227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9733" name="Text Box 6"/>
          <p:cNvSpPr txBox="1">
            <a:spLocks noChangeArrowheads="1"/>
          </p:cNvSpPr>
          <p:nvPr/>
        </p:nvSpPr>
        <p:spPr bwMode="auto">
          <a:xfrm>
            <a:off x="0" y="5913438"/>
            <a:ext cx="9144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>
                <a:solidFill>
                  <a:schemeClr val="tx2"/>
                </a:solidFill>
                <a:latin typeface="Cambria" pitchFamily="18" charset="0"/>
              </a:rPr>
              <a:t>Рис. 12.9. Некоторые типы паяных соединений:</a:t>
            </a:r>
            <a:r>
              <a:rPr lang="ru-RU" sz="2000">
                <a:solidFill>
                  <a:schemeClr val="tx2"/>
                </a:solidFill>
                <a:latin typeface="Cambria" pitchFamily="18" charset="0"/>
              </a:rPr>
              <a:t> </a:t>
            </a:r>
            <a:r>
              <a:rPr lang="ru-RU" sz="2000" b="1" i="1">
                <a:solidFill>
                  <a:schemeClr val="tx2"/>
                </a:solidFill>
                <a:latin typeface="Cambria" pitchFamily="18" charset="0"/>
              </a:rPr>
              <a:t>а)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</a:rPr>
              <a:t> 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  <a:sym typeface="Symbol" pitchFamily="18" charset="2"/>
              </a:rPr>
              <a:t>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</a:rPr>
              <a:t> встык; </a:t>
            </a:r>
            <a:br>
              <a:rPr lang="ru-RU" sz="2000" b="1">
                <a:solidFill>
                  <a:schemeClr val="tx2"/>
                </a:solidFill>
                <a:latin typeface="Cambria" pitchFamily="18" charset="0"/>
              </a:rPr>
            </a:br>
            <a:r>
              <a:rPr lang="ru-RU" sz="2000" b="1" i="1">
                <a:solidFill>
                  <a:schemeClr val="tx2"/>
                </a:solidFill>
                <a:latin typeface="Cambria" pitchFamily="18" charset="0"/>
              </a:rPr>
              <a:t>б)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</a:rPr>
              <a:t> 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  <a:sym typeface="Symbol" pitchFamily="18" charset="2"/>
              </a:rPr>
              <a:t>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</a:rPr>
              <a:t> встык с накладкой; </a:t>
            </a:r>
            <a:r>
              <a:rPr lang="ru-RU" sz="2000" b="1" i="1">
                <a:solidFill>
                  <a:schemeClr val="tx2"/>
                </a:solidFill>
                <a:latin typeface="Cambria" pitchFamily="18" charset="0"/>
              </a:rPr>
              <a:t>в)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</a:rPr>
              <a:t> 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  <a:sym typeface="Symbol" pitchFamily="18" charset="2"/>
              </a:rPr>
              <a:t>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</a:rPr>
              <a:t> в косой стык; </a:t>
            </a:r>
            <a:r>
              <a:rPr lang="ru-RU" sz="2000" b="1" i="1">
                <a:solidFill>
                  <a:schemeClr val="tx2"/>
                </a:solidFill>
                <a:latin typeface="Cambria" pitchFamily="18" charset="0"/>
              </a:rPr>
              <a:t>г)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</a:rPr>
              <a:t> 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  <a:sym typeface="Symbol" pitchFamily="18" charset="2"/>
              </a:rPr>
              <a:t>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</a:rPr>
              <a:t> внахлёстку; </a:t>
            </a:r>
            <a:br>
              <a:rPr lang="ru-RU" sz="2000" b="1">
                <a:solidFill>
                  <a:schemeClr val="tx2"/>
                </a:solidFill>
                <a:latin typeface="Cambria" pitchFamily="18" charset="0"/>
              </a:rPr>
            </a:br>
            <a:r>
              <a:rPr lang="ru-RU" sz="2000" b="1" i="1">
                <a:solidFill>
                  <a:schemeClr val="tx2"/>
                </a:solidFill>
                <a:latin typeface="Cambria" pitchFamily="18" charset="0"/>
              </a:rPr>
              <a:t>д)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</a:rPr>
              <a:t> 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  <a:sym typeface="Symbol" pitchFamily="18" charset="2"/>
              </a:rPr>
              <a:t>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</a:rPr>
              <a:t> втавр; </a:t>
            </a:r>
            <a:r>
              <a:rPr lang="ru-RU" sz="2000" b="1" i="1">
                <a:solidFill>
                  <a:schemeClr val="tx2"/>
                </a:solidFill>
                <a:latin typeface="Cambria" pitchFamily="18" charset="0"/>
              </a:rPr>
              <a:t>е)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</a:rPr>
              <a:t> 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  <a:sym typeface="Symbol" pitchFamily="18" charset="2"/>
              </a:rPr>
              <a:t>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</a:rPr>
              <a:t> телескопическое; </a:t>
            </a:r>
            <a:r>
              <a:rPr lang="ru-RU" sz="2000" b="1" i="1">
                <a:solidFill>
                  <a:schemeClr val="tx2"/>
                </a:solidFill>
                <a:latin typeface="Cambria" pitchFamily="18" charset="0"/>
              </a:rPr>
              <a:t>ж)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</a:rPr>
              <a:t> 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  <a:sym typeface="Symbol" pitchFamily="18" charset="2"/>
              </a:rPr>
              <a:t></a:t>
            </a:r>
            <a:r>
              <a:rPr lang="ru-RU" sz="2000" b="1">
                <a:solidFill>
                  <a:schemeClr val="tx2"/>
                </a:solidFill>
                <a:latin typeface="Cambria" pitchFamily="18" charset="0"/>
              </a:rPr>
              <a:t> сотовая конструкция.</a:t>
            </a:r>
            <a:r>
              <a:rPr lang="ru-RU" sz="2000">
                <a:solidFill>
                  <a:schemeClr val="tx2"/>
                </a:solidFill>
                <a:latin typeface="Cambria" pitchFamily="18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754" name="Rectangle 5"/>
          <p:cNvSpPr>
            <a:spLocks noGrp="1" noChangeArrowheads="1"/>
          </p:cNvSpPr>
          <p:nvPr>
            <p:ph type="title"/>
          </p:nvPr>
        </p:nvSpPr>
        <p:spPr>
          <a:xfrm>
            <a:off x="0" y="387350"/>
            <a:ext cx="9144000" cy="609600"/>
          </a:xfrm>
        </p:spPr>
        <p:txBody>
          <a:bodyPr/>
          <a:lstStyle/>
          <a:p>
            <a:pPr algn="r" eaLnBrk="1" hangingPunct="1"/>
            <a:r>
              <a:rPr lang="ru-RU" sz="2800" smtClean="0"/>
              <a:t>Достоинства и недостатки паяных соединений</a:t>
            </a:r>
          </a:p>
        </p:txBody>
      </p:sp>
      <p:sp>
        <p:nvSpPr>
          <p:cNvPr id="305155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8516938" cy="5949950"/>
          </a:xfrm>
        </p:spPr>
        <p:txBody>
          <a:bodyPr rtlCol="0">
            <a:normAutofit fontScale="92500" lnSpcReduction="20000"/>
          </a:bodyPr>
          <a:lstStyle/>
          <a:p>
            <a:pPr marL="0" indent="365125" eaLnBrk="1" fontAlgn="auto" hangingPunct="1">
              <a:lnSpc>
                <a:spcPct val="81000"/>
              </a:lnSpc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chemeClr val="tx2"/>
                </a:solidFill>
              </a:rPr>
              <a:t>Достоинства</a:t>
            </a:r>
            <a:r>
              <a:rPr lang="ru-RU" dirty="0" smtClean="0">
                <a:solidFill>
                  <a:schemeClr val="tx2"/>
                </a:solidFill>
              </a:rPr>
              <a:t> паяных соединений:</a:t>
            </a:r>
          </a:p>
          <a:p>
            <a:pPr marL="0" indent="365125" eaLnBrk="1" fontAlgn="auto" hangingPunct="1">
              <a:lnSpc>
                <a:spcPct val="81000"/>
              </a:lnSpc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2"/>
                </a:solidFill>
              </a:rPr>
              <a:t>1) возможность соединения разнородных материалов;</a:t>
            </a:r>
          </a:p>
          <a:p>
            <a:pPr marL="0" indent="365125" eaLnBrk="1" fontAlgn="auto" hangingPunct="1">
              <a:lnSpc>
                <a:spcPct val="81000"/>
              </a:lnSpc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2"/>
                </a:solidFill>
              </a:rPr>
              <a:t>2) возможность соединения тонкостенных деталей;</a:t>
            </a:r>
          </a:p>
          <a:p>
            <a:pPr marL="0" indent="365125" eaLnBrk="1" fontAlgn="auto" hangingPunct="1">
              <a:lnSpc>
                <a:spcPct val="81000"/>
              </a:lnSpc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2"/>
                </a:solidFill>
              </a:rPr>
              <a:t>3) возможность получения соединения в труднодоступных местах;</a:t>
            </a:r>
          </a:p>
          <a:p>
            <a:pPr marL="0" indent="365125" eaLnBrk="1" fontAlgn="auto" hangingPunct="1">
              <a:lnSpc>
                <a:spcPct val="81000"/>
              </a:lnSpc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2"/>
                </a:solidFill>
              </a:rPr>
              <a:t>4) коррозионная стойкость;</a:t>
            </a:r>
          </a:p>
          <a:p>
            <a:pPr marL="0" indent="365125" eaLnBrk="1" fontAlgn="auto" hangingPunct="1">
              <a:lnSpc>
                <a:spcPct val="81000"/>
              </a:lnSpc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2"/>
                </a:solidFill>
              </a:rPr>
              <a:t>5) малая концентрация напряжений вследствие пластичности припоя;</a:t>
            </a:r>
          </a:p>
          <a:p>
            <a:pPr marL="0" indent="365125" eaLnBrk="1" fontAlgn="auto" hangingPunct="1">
              <a:lnSpc>
                <a:spcPct val="81000"/>
              </a:lnSpc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2"/>
                </a:solidFill>
              </a:rPr>
              <a:t>6) герметичность паяного шва.</a:t>
            </a:r>
            <a:endParaRPr lang="ru-RU" b="1" dirty="0" smtClean="0">
              <a:solidFill>
                <a:schemeClr val="tx2"/>
              </a:solidFill>
            </a:endParaRPr>
          </a:p>
          <a:p>
            <a:pPr marL="0" indent="365125" eaLnBrk="1" fontAlgn="auto" hangingPunct="1">
              <a:lnSpc>
                <a:spcPct val="81000"/>
              </a:lnSpc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chemeClr val="tx2"/>
                </a:solidFill>
              </a:rPr>
              <a:t>Недостатки</a:t>
            </a:r>
            <a:r>
              <a:rPr lang="ru-RU" dirty="0" smtClean="0">
                <a:solidFill>
                  <a:schemeClr val="tx2"/>
                </a:solidFill>
              </a:rPr>
              <a:t> паяных соединений:</a:t>
            </a:r>
          </a:p>
          <a:p>
            <a:pPr marL="0" indent="365125" eaLnBrk="1" fontAlgn="auto" hangingPunct="1">
              <a:lnSpc>
                <a:spcPct val="81000"/>
              </a:lnSpc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2"/>
                </a:solidFill>
              </a:rPr>
              <a:t>1) пониженная прочность шва в сравнении с основным металлом;</a:t>
            </a:r>
          </a:p>
          <a:p>
            <a:pPr marL="0" indent="365125" eaLnBrk="1" fontAlgn="auto" hangingPunct="1">
              <a:lnSpc>
                <a:spcPct val="81000"/>
              </a:lnSpc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tx2"/>
                </a:solidFill>
              </a:rPr>
              <a:t>2) требования высокой точности обработки поверхностей, сборки и фиксации деталей под пайку.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1268413"/>
            <a:ext cx="8929687" cy="4497387"/>
          </a:xfrm>
        </p:spPr>
        <p:txBody>
          <a:bodyPr/>
          <a:lstStyle/>
          <a:p>
            <a:pPr marL="0" indent="365125" eaLnBrk="1" hangingPunct="1">
              <a:lnSpc>
                <a:spcPct val="81000"/>
              </a:lnSpc>
              <a:buFont typeface="Arial" pitchFamily="34" charset="0"/>
              <a:buNone/>
            </a:pPr>
            <a:r>
              <a:rPr lang="ru-RU" sz="2800" b="1" smtClean="0">
                <a:solidFill>
                  <a:schemeClr val="tx2"/>
                </a:solidFill>
              </a:rPr>
              <a:t>Флюсы </a:t>
            </a:r>
            <a:r>
              <a:rPr lang="ru-RU" sz="2800" smtClean="0">
                <a:solidFill>
                  <a:schemeClr val="tx2"/>
                </a:solidFill>
              </a:rPr>
              <a:t>при пайке предназначены для защиты металла от окисления и удаления окисной пленки. </a:t>
            </a:r>
          </a:p>
          <a:p>
            <a:pPr marL="0" indent="365125" eaLnBrk="1" hangingPunct="1">
              <a:lnSpc>
                <a:spcPct val="81000"/>
              </a:lnSpc>
              <a:buFont typeface="Arial" pitchFamily="34" charset="0"/>
              <a:buNone/>
            </a:pPr>
            <a:r>
              <a:rPr lang="ru-RU" sz="2800" b="1" smtClean="0">
                <a:solidFill>
                  <a:schemeClr val="tx2"/>
                </a:solidFill>
              </a:rPr>
              <a:t>Флюсы </a:t>
            </a:r>
            <a:r>
              <a:rPr lang="ru-RU" sz="2800" smtClean="0">
                <a:solidFill>
                  <a:schemeClr val="tx2"/>
                </a:solidFill>
              </a:rPr>
              <a:t>бывают </a:t>
            </a:r>
            <a:r>
              <a:rPr lang="ru-RU" sz="2800" b="1" smtClean="0">
                <a:solidFill>
                  <a:schemeClr val="tx2"/>
                </a:solidFill>
              </a:rPr>
              <a:t>твердые</a:t>
            </a:r>
            <a:r>
              <a:rPr lang="ru-RU" sz="2800" smtClean="0">
                <a:solidFill>
                  <a:schemeClr val="tx2"/>
                </a:solidFill>
              </a:rPr>
              <a:t>, </a:t>
            </a:r>
            <a:r>
              <a:rPr lang="ru-RU" sz="2800" b="1" smtClean="0">
                <a:solidFill>
                  <a:schemeClr val="tx2"/>
                </a:solidFill>
              </a:rPr>
              <a:t>жидкие</a:t>
            </a:r>
            <a:r>
              <a:rPr lang="ru-RU" sz="2800" smtClean="0">
                <a:solidFill>
                  <a:schemeClr val="tx2"/>
                </a:solidFill>
              </a:rPr>
              <a:t> и </a:t>
            </a:r>
            <a:r>
              <a:rPr lang="ru-RU" sz="2800" b="1" smtClean="0">
                <a:solidFill>
                  <a:schemeClr val="tx2"/>
                </a:solidFill>
              </a:rPr>
              <a:t>газообразные</a:t>
            </a:r>
            <a:r>
              <a:rPr lang="ru-RU" sz="2800" smtClean="0">
                <a:solidFill>
                  <a:schemeClr val="tx2"/>
                </a:solidFill>
              </a:rPr>
              <a:t>. </a:t>
            </a:r>
          </a:p>
          <a:p>
            <a:pPr marL="0" indent="365125" eaLnBrk="1" hangingPunct="1">
              <a:lnSpc>
                <a:spcPct val="81000"/>
              </a:lnSpc>
              <a:buFont typeface="Arial" pitchFamily="34" charset="0"/>
              <a:buNone/>
            </a:pPr>
            <a:r>
              <a:rPr lang="ru-RU" sz="2800" smtClean="0">
                <a:solidFill>
                  <a:schemeClr val="tx2"/>
                </a:solidFill>
              </a:rPr>
              <a:t>Наиболее известные из них: для мягких припоев - канифоль, нашатырь (хлористый аммоний), раствор хлористого цинка; для твердых припоев - бура (натрий борнокислый), борная кислота, хлористые и фтористые соли металлов.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2" name="Rectangle 2"/>
          <p:cNvSpPr>
            <a:spLocks noGrp="1" noChangeArrowheads="1"/>
          </p:cNvSpPr>
          <p:nvPr>
            <p:ph type="title"/>
          </p:nvPr>
        </p:nvSpPr>
        <p:spPr>
          <a:xfrm>
            <a:off x="244475" y="444500"/>
            <a:ext cx="8539163" cy="466725"/>
          </a:xfrm>
        </p:spPr>
        <p:txBody>
          <a:bodyPr/>
          <a:lstStyle/>
          <a:p>
            <a:pPr algn="r" eaLnBrk="1" hangingPunct="1"/>
            <a:r>
              <a:rPr lang="ru-RU" sz="2400" smtClean="0"/>
              <a:t>Клеевые соединения</a:t>
            </a:r>
          </a:p>
        </p:txBody>
      </p:sp>
      <p:sp>
        <p:nvSpPr>
          <p:cNvPr id="308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28625"/>
            <a:ext cx="9144000" cy="6237288"/>
          </a:xfrm>
        </p:spPr>
        <p:txBody>
          <a:bodyPr rtlCol="0">
            <a:normAutofit lnSpcReduction="10000"/>
          </a:bodyPr>
          <a:lstStyle/>
          <a:p>
            <a:pPr marL="0" indent="365125" eaLnBrk="1" fontAlgn="auto" hangingPunct="1"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sz="2000" b="1" dirty="0" smtClean="0">
                <a:solidFill>
                  <a:schemeClr val="tx2"/>
                </a:solidFill>
              </a:rPr>
              <a:t>Определение</a:t>
            </a:r>
          </a:p>
          <a:p>
            <a:pPr marL="0" indent="365125" algn="just" eaLnBrk="1" fontAlgn="auto" hangingPunct="1"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sz="2000" b="1" i="1" dirty="0" smtClean="0">
                <a:solidFill>
                  <a:schemeClr val="tx2"/>
                </a:solidFill>
              </a:rPr>
              <a:t>Клеевые соединения </a:t>
            </a:r>
            <a:r>
              <a:rPr lang="ru-RU" sz="2000" b="1" i="1" dirty="0" smtClean="0">
                <a:solidFill>
                  <a:schemeClr val="tx2"/>
                </a:solidFill>
                <a:sym typeface="Symbol" pitchFamily="18" charset="2"/>
              </a:rPr>
              <a:t></a:t>
            </a:r>
            <a:r>
              <a:rPr lang="ru-RU" sz="2000" i="1" dirty="0" smtClean="0">
                <a:solidFill>
                  <a:schemeClr val="tx2"/>
                </a:solidFill>
              </a:rPr>
              <a:t> </a:t>
            </a:r>
            <a:r>
              <a:rPr lang="ru-RU" sz="2000" i="1" dirty="0" err="1" smtClean="0">
                <a:solidFill>
                  <a:schemeClr val="tx2"/>
                </a:solidFill>
              </a:rPr>
              <a:t>соединения</a:t>
            </a:r>
            <a:r>
              <a:rPr lang="ru-RU" sz="2000" i="1" dirty="0" smtClean="0">
                <a:solidFill>
                  <a:schemeClr val="tx2"/>
                </a:solidFill>
              </a:rPr>
              <a:t>, образованные под действием </a:t>
            </a:r>
            <a:r>
              <a:rPr lang="ru-RU" sz="2000" i="1" dirty="0" err="1" smtClean="0">
                <a:solidFill>
                  <a:schemeClr val="tx2"/>
                </a:solidFill>
              </a:rPr>
              <a:t>адгезионных</a:t>
            </a:r>
            <a:r>
              <a:rPr lang="ru-RU" sz="2000" i="1" dirty="0" smtClean="0">
                <a:solidFill>
                  <a:schemeClr val="tx2"/>
                </a:solidFill>
              </a:rPr>
              <a:t> сил, возникающих при затвердевании или полимеризации клеевого слоя, наносимого на соединяемые поверхности</a:t>
            </a:r>
            <a:r>
              <a:rPr lang="ru-RU" sz="2000" dirty="0" smtClean="0">
                <a:solidFill>
                  <a:schemeClr val="tx2"/>
                </a:solidFill>
              </a:rPr>
              <a:t>. </a:t>
            </a:r>
          </a:p>
          <a:p>
            <a:pPr marL="0" indent="365125" algn="just" eaLnBrk="1" fontAlgn="auto" hangingPunct="1"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sz="2000" dirty="0" smtClean="0">
                <a:solidFill>
                  <a:schemeClr val="tx2"/>
                </a:solidFill>
              </a:rPr>
              <a:t>К</a:t>
            </a:r>
            <a:r>
              <a:rPr lang="ru-RU" sz="2000" b="1" dirty="0" smtClean="0">
                <a:solidFill>
                  <a:schemeClr val="tx2"/>
                </a:solidFill>
              </a:rPr>
              <a:t>леи не являются металлами</a:t>
            </a:r>
            <a:r>
              <a:rPr lang="ru-RU" sz="2000" dirty="0" smtClean="0">
                <a:solidFill>
                  <a:schemeClr val="tx2"/>
                </a:solidFill>
              </a:rPr>
              <a:t>. </a:t>
            </a:r>
          </a:p>
          <a:p>
            <a:pPr marL="0" indent="365125" algn="just" eaLnBrk="1" fontAlgn="auto" hangingPunct="1"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sz="2000" b="1" dirty="0" smtClean="0">
                <a:solidFill>
                  <a:schemeClr val="tx2"/>
                </a:solidFill>
              </a:rPr>
              <a:t>Конструкционные</a:t>
            </a:r>
            <a:r>
              <a:rPr lang="ru-RU" sz="2000" dirty="0" smtClean="0">
                <a:solidFill>
                  <a:schemeClr val="tx2"/>
                </a:solidFill>
              </a:rPr>
              <a:t> </a:t>
            </a:r>
            <a:r>
              <a:rPr lang="ru-RU" sz="2000" b="1" dirty="0" smtClean="0">
                <a:solidFill>
                  <a:schemeClr val="tx2"/>
                </a:solidFill>
              </a:rPr>
              <a:t>клеи, </a:t>
            </a:r>
            <a:r>
              <a:rPr lang="ru-RU" sz="2000" dirty="0" smtClean="0">
                <a:solidFill>
                  <a:schemeClr val="tx2"/>
                </a:solidFill>
              </a:rPr>
              <a:t>склейка которыми</a:t>
            </a:r>
            <a:r>
              <a:rPr lang="ru-RU" sz="2000" b="1" dirty="0" smtClean="0">
                <a:solidFill>
                  <a:schemeClr val="tx2"/>
                </a:solidFill>
              </a:rPr>
              <a:t> </a:t>
            </a:r>
            <a:r>
              <a:rPr lang="ru-RU" sz="2000" dirty="0" smtClean="0">
                <a:solidFill>
                  <a:schemeClr val="tx2"/>
                </a:solidFill>
              </a:rPr>
              <a:t>способна выдерживать после затвердевания клея нагрузку на отрыв и сдвиг (клеи БФ, эпоксидные, </a:t>
            </a:r>
            <a:r>
              <a:rPr lang="ru-RU" sz="2000" dirty="0" err="1" smtClean="0">
                <a:solidFill>
                  <a:schemeClr val="tx2"/>
                </a:solidFill>
              </a:rPr>
              <a:t>циакрин</a:t>
            </a:r>
            <a:r>
              <a:rPr lang="ru-RU" sz="2000" dirty="0" smtClean="0">
                <a:solidFill>
                  <a:schemeClr val="tx2"/>
                </a:solidFill>
              </a:rPr>
              <a:t> и др.). </a:t>
            </a:r>
          </a:p>
          <a:p>
            <a:pPr marL="0" indent="365125" algn="just" eaLnBrk="1" fontAlgn="auto" hangingPunct="1"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sz="2000" b="1" dirty="0" err="1" smtClean="0">
                <a:solidFill>
                  <a:schemeClr val="tx2"/>
                </a:solidFill>
              </a:rPr>
              <a:t>Неконструкционные</a:t>
            </a:r>
            <a:r>
              <a:rPr lang="ru-RU" sz="2000" b="1" dirty="0" smtClean="0">
                <a:solidFill>
                  <a:schemeClr val="tx2"/>
                </a:solidFill>
              </a:rPr>
              <a:t> клеи</a:t>
            </a:r>
            <a:r>
              <a:rPr lang="ru-RU" sz="2000" dirty="0" smtClean="0">
                <a:solidFill>
                  <a:schemeClr val="tx2"/>
                </a:solidFill>
              </a:rPr>
              <a:t> </a:t>
            </a:r>
            <a:r>
              <a:rPr lang="ru-RU" sz="2000" dirty="0" smtClean="0">
                <a:solidFill>
                  <a:schemeClr val="tx2"/>
                </a:solidFill>
                <a:sym typeface="Symbol" pitchFamily="18" charset="2"/>
              </a:rPr>
              <a:t></a:t>
            </a:r>
            <a:r>
              <a:rPr lang="ru-RU" sz="2000" dirty="0" smtClean="0">
                <a:solidFill>
                  <a:schemeClr val="tx2"/>
                </a:solidFill>
              </a:rPr>
              <a:t> соединения с применением которых не способны длительное время выдерживать нагрузки (клей 88Н, иногда резиновый и др.). </a:t>
            </a:r>
          </a:p>
          <a:p>
            <a:pPr marL="0" indent="365125" algn="just" eaLnBrk="1" fontAlgn="auto" hangingPunct="1"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sz="2000" dirty="0" smtClean="0">
                <a:solidFill>
                  <a:schemeClr val="tx2"/>
                </a:solidFill>
              </a:rPr>
              <a:t>Большинство клеев требует выдержки клеевого соединения под нагрузкой до образования схватывания и последующей </a:t>
            </a:r>
            <a:r>
              <a:rPr lang="ru-RU" sz="2000" dirty="0" err="1" smtClean="0">
                <a:solidFill>
                  <a:schemeClr val="tx2"/>
                </a:solidFill>
              </a:rPr>
              <a:t>досушки</a:t>
            </a:r>
            <a:r>
              <a:rPr lang="ru-RU" sz="2000" dirty="0" smtClean="0">
                <a:solidFill>
                  <a:schemeClr val="tx2"/>
                </a:solidFill>
              </a:rPr>
              <a:t> в свободном состоянии. Некоторые клеи требуют нагрева для выпаривания растворителя и последующей полимеризации. </a:t>
            </a:r>
          </a:p>
          <a:p>
            <a:pPr marL="0" indent="365125" algn="just" eaLnBrk="1" fontAlgn="auto" hangingPunct="1"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sz="2000" dirty="0" smtClean="0">
                <a:solidFill>
                  <a:schemeClr val="tx2"/>
                </a:solidFill>
              </a:rPr>
              <a:t>Клеевые соединения часто применяют в качестве </a:t>
            </a:r>
            <a:r>
              <a:rPr lang="ru-RU" sz="2000" dirty="0" err="1" smtClean="0">
                <a:solidFill>
                  <a:schemeClr val="tx2"/>
                </a:solidFill>
              </a:rPr>
              <a:t>контровочных</a:t>
            </a:r>
            <a:r>
              <a:rPr lang="ru-RU" sz="2000" dirty="0" smtClean="0">
                <a:solidFill>
                  <a:schemeClr val="tx2"/>
                </a:solidFill>
              </a:rPr>
              <a:t> для резьбовых соединений. Как правило, клеевые соединения лучше работают на сдвиг, чем на отрыв.</a:t>
            </a:r>
          </a:p>
          <a:p>
            <a:pPr marL="0" indent="365125" algn="just" eaLnBrk="1" fontAlgn="auto" hangingPunct="1"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ru-RU" sz="2000" dirty="0" smtClean="0">
                <a:solidFill>
                  <a:schemeClr val="tx2"/>
                </a:solidFill>
              </a:rPr>
              <a:t>Расчет паянных и клеевых соединений ведется на сдвиг или на отрыв - в зависимости от их конструкции.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3826" name="Picture 2" descr="http://chertezh.ucoz.ua/_ph/1/6850482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428625"/>
            <a:ext cx="8750300" cy="618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50" name="AutoShape 2" descr="http://learnteach.ru/img/2015/120415/0534207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mbria" pitchFamily="18" charset="0"/>
            </a:endParaRPr>
          </a:p>
        </p:txBody>
      </p:sp>
      <p:sp>
        <p:nvSpPr>
          <p:cNvPr id="334851" name="AutoShape 4" descr="http://learnteach.ru/img/2015/120415/0534207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mbria" pitchFamily="18" charset="0"/>
            </a:endParaRPr>
          </a:p>
        </p:txBody>
      </p:sp>
      <p:sp>
        <p:nvSpPr>
          <p:cNvPr id="334852" name="AutoShape 6" descr="http://learnteach.ru/img/2015/120415/0534207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mbria" pitchFamily="18" charset="0"/>
            </a:endParaRPr>
          </a:p>
        </p:txBody>
      </p:sp>
      <p:sp>
        <p:nvSpPr>
          <p:cNvPr id="334853" name="AutoShape 8" descr="http://learnteach.ru/img/2015/120415/0534207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mbria" pitchFamily="18" charset="0"/>
            </a:endParaRPr>
          </a:p>
        </p:txBody>
      </p:sp>
      <p:sp>
        <p:nvSpPr>
          <p:cNvPr id="334854" name="AutoShape 10" descr="http://learnteach.ru/img/2015/120415/0534207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mbria" pitchFamily="18" charset="0"/>
            </a:endParaRPr>
          </a:p>
        </p:txBody>
      </p:sp>
      <p:sp>
        <p:nvSpPr>
          <p:cNvPr id="334855" name="AutoShape 12" descr="http://learnteach.ru/img/2015/120415/0534207"/>
          <p:cNvSpPr>
            <a:spLocks noChangeAspect="1" noChangeArrowheads="1"/>
          </p:cNvSpPr>
          <p:nvPr/>
        </p:nvSpPr>
        <p:spPr bwMode="auto">
          <a:xfrm>
            <a:off x="16351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mbria" pitchFamily="18" charset="0"/>
            </a:endParaRPr>
          </a:p>
        </p:txBody>
      </p:sp>
      <p:pic>
        <p:nvPicPr>
          <p:cNvPr id="334856" name="Picture 14" descr="https://ds02.infourok.ru/uploads/ex/066c/000117db-33cc407b/hello_html_m75cf81c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5763" y="112713"/>
            <a:ext cx="5027612" cy="674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4857" name="Picture 10" descr="http://sad54-ptz.ru/inc/sad54/uf/editor/f_28750d5055a4fce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62350"/>
            <a:ext cx="2857500" cy="329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1339</Words>
  <Application>Microsoft Office PowerPoint</Application>
  <PresentationFormat>Экран (4:3)</PresentationFormat>
  <Paragraphs>123</Paragraphs>
  <Slides>27</Slides>
  <Notes>18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9" baseType="lpstr">
      <vt:lpstr>Тема Office</vt:lpstr>
      <vt:lpstr>Microsoft Equation 3.0</vt:lpstr>
      <vt:lpstr>Инженерная графика тема: Неразъёмные соединения (НС)</vt:lpstr>
      <vt:lpstr>Определения:</vt:lpstr>
      <vt:lpstr>Классификация соединений: </vt:lpstr>
      <vt:lpstr>Заклёпочные соединения. </vt:lpstr>
      <vt:lpstr>Слайд 5</vt:lpstr>
      <vt:lpstr>Слайд 6</vt:lpstr>
      <vt:lpstr>Классификация заклёпочных соединений : </vt:lpstr>
      <vt:lpstr>Слайд 8</vt:lpstr>
      <vt:lpstr>Слайд 9</vt:lpstr>
      <vt:lpstr>Материалы для изготовления заклёпок</vt:lpstr>
      <vt:lpstr>Слайд 11</vt:lpstr>
      <vt:lpstr>Сварные соединения </vt:lpstr>
      <vt:lpstr>Достоинства и недостатки сварных соединений</vt:lpstr>
      <vt:lpstr>Слайд 14</vt:lpstr>
      <vt:lpstr>Некоторые разновидности технологических процессов получения сварных соединений</vt:lpstr>
      <vt:lpstr>Определения:</vt:lpstr>
      <vt:lpstr>Слайд 17</vt:lpstr>
      <vt:lpstr>Слайд 18</vt:lpstr>
      <vt:lpstr>Слайд 19</vt:lpstr>
      <vt:lpstr>Слайд 20</vt:lpstr>
      <vt:lpstr>Слайд 21</vt:lpstr>
      <vt:lpstr>Паяные и клеевые соединения. </vt:lpstr>
      <vt:lpstr>Достоинства и недостатки паяных соединений</vt:lpstr>
      <vt:lpstr>Слайд 24</vt:lpstr>
      <vt:lpstr>Клеевые соединения</vt:lpstr>
      <vt:lpstr>Слайд 26</vt:lpstr>
      <vt:lpstr>Слайд 27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Инженерная графика тема: Неразъёмные соединения (НС)</dc:title>
  <dc:creator>Гурьева</dc:creator>
  <cp:lastModifiedBy>Гурьева</cp:lastModifiedBy>
  <cp:revision>3</cp:revision>
  <dcterms:created xsi:type="dcterms:W3CDTF">2018-04-05T10:00:26Z</dcterms:created>
  <dcterms:modified xsi:type="dcterms:W3CDTF">2018-04-05T10:18:16Z</dcterms:modified>
</cp:coreProperties>
</file>