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79" r:id="rId10"/>
    <p:sldId id="264" r:id="rId11"/>
    <p:sldId id="265" r:id="rId12"/>
    <p:sldId id="278" r:id="rId13"/>
    <p:sldId id="280" r:id="rId14"/>
    <p:sldId id="277" r:id="rId15"/>
    <p:sldId id="266" r:id="rId16"/>
    <p:sldId id="267" r:id="rId17"/>
    <p:sldId id="268" r:id="rId18"/>
    <p:sldId id="269" r:id="rId19"/>
    <p:sldId id="273" r:id="rId20"/>
    <p:sldId id="274" r:id="rId21"/>
    <p:sldId id="270" r:id="rId22"/>
    <p:sldId id="271" r:id="rId23"/>
    <p:sldId id="272" r:id="rId24"/>
    <p:sldId id="275" r:id="rId25"/>
    <p:sldId id="276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97" autoAdjust="0"/>
    <p:restoredTop sz="94628" autoAdjust="0"/>
  </p:normalViewPr>
  <p:slideViewPr>
    <p:cSldViewPr>
      <p:cViewPr varScale="1">
        <p:scale>
          <a:sx n="66" d="100"/>
          <a:sy n="66" d="100"/>
        </p:scale>
        <p:origin x="1238" y="4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374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47DCC-2959-4324-B969-C257A0F60EC6}" type="datetimeFigureOut">
              <a:rPr lang="ru-RU" smtClean="0"/>
              <a:t>29.08.2018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3E0AC-F019-43C7-9FD4-7FAEE9E3A19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47DCC-2959-4324-B969-C257A0F60EC6}" type="datetimeFigureOut">
              <a:rPr lang="ru-RU" smtClean="0"/>
              <a:t>29.08.2018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3E0AC-F019-43C7-9FD4-7FAEE9E3A193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47DCC-2959-4324-B969-C257A0F60EC6}" type="datetimeFigureOut">
              <a:rPr lang="ru-RU" smtClean="0"/>
              <a:t>29.08.2018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3E0AC-F019-43C7-9FD4-7FAEE9E3A19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47DCC-2959-4324-B969-C257A0F60EC6}" type="datetimeFigureOut">
              <a:rPr lang="ru-RU" smtClean="0"/>
              <a:t>29.08.2018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3E0AC-F019-43C7-9FD4-7FAEE9E3A193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47DCC-2959-4324-B969-C257A0F60EC6}" type="datetimeFigureOut">
              <a:rPr lang="ru-RU" smtClean="0"/>
              <a:t>29.08.2018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3E0AC-F019-43C7-9FD4-7FAEE9E3A19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47DCC-2959-4324-B969-C257A0F60EC6}" type="datetimeFigureOut">
              <a:rPr lang="ru-RU" smtClean="0"/>
              <a:t>29.08.2018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3E0AC-F019-43C7-9FD4-7FAEE9E3A19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47DCC-2959-4324-B969-C257A0F60EC6}" type="datetimeFigureOut">
              <a:rPr lang="ru-RU" smtClean="0"/>
              <a:t>29.08.2018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3E0AC-F019-43C7-9FD4-7FAEE9E3A19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47DCC-2959-4324-B969-C257A0F60EC6}" type="datetimeFigureOut">
              <a:rPr lang="ru-RU" smtClean="0"/>
              <a:t>29.08.2018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3E0AC-F019-43C7-9FD4-7FAEE9E3A193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47DCC-2959-4324-B969-C257A0F60EC6}" type="datetimeFigureOut">
              <a:rPr lang="ru-RU" smtClean="0"/>
              <a:t>29.08.2018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3E0AC-F019-43C7-9FD4-7FAEE9E3A193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47DCC-2959-4324-B969-C257A0F60EC6}" type="datetimeFigureOut">
              <a:rPr lang="ru-RU" smtClean="0"/>
              <a:t>29.08.2018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3E0AC-F019-43C7-9FD4-7FAEE9E3A19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47DCC-2959-4324-B969-C257A0F60EC6}" type="datetimeFigureOut">
              <a:rPr lang="ru-RU" smtClean="0"/>
              <a:t>29.08.2018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3E0AC-F019-43C7-9FD4-7FAEE9E3A193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04147DCC-2959-4324-B969-C257A0F60EC6}" type="datetimeFigureOut">
              <a:rPr lang="ru-RU" smtClean="0"/>
              <a:t>29.08.2018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AB23E0AC-F019-43C7-9FD4-7FAEE9E3A193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just"/>
            <a:r>
              <a:rPr lang="ru-RU" dirty="0" smtClean="0"/>
              <a:t>Использование игровых форм на занятиях по ознакомлению с окружающим миром.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ru-RU" sz="2400" dirty="0" smtClean="0"/>
              <a:t>Презентацию подготовила воспитатель 4 </a:t>
            </a:r>
            <a:r>
              <a:rPr lang="ru-RU" sz="2400" dirty="0" smtClean="0"/>
              <a:t>группы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Мацкова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Светлана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Ивановна</a:t>
            </a:r>
          </a:p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КДОУ ВО «ОЦППМСП детям дошкольного возраста»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dirty="0"/>
          </a:p>
          <a:p>
            <a:pPr algn="just"/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178973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7968" y="908720"/>
            <a:ext cx="6680621" cy="5353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5-конечная звезда 3"/>
          <p:cNvSpPr/>
          <p:nvPr/>
        </p:nvSpPr>
        <p:spPr>
          <a:xfrm>
            <a:off x="162135" y="1268760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5-конечная звезда 1"/>
          <p:cNvSpPr/>
          <p:nvPr/>
        </p:nvSpPr>
        <p:spPr>
          <a:xfrm>
            <a:off x="323528" y="5517232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5-конечная звезда 2"/>
          <p:cNvSpPr/>
          <p:nvPr/>
        </p:nvSpPr>
        <p:spPr>
          <a:xfrm>
            <a:off x="7311248" y="5517232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3942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мои\SAM_355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77500" y="2675659"/>
            <a:ext cx="4596938" cy="3449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дети 4 группы   </a:t>
            </a:r>
            <a:endParaRPr lang="ru-RU" dirty="0"/>
          </a:p>
        </p:txBody>
      </p:sp>
      <p:sp>
        <p:nvSpPr>
          <p:cNvPr id="2" name="5-конечная звезда 1"/>
          <p:cNvSpPr/>
          <p:nvPr/>
        </p:nvSpPr>
        <p:spPr>
          <a:xfrm>
            <a:off x="971600" y="3068960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5-конечная звезда 3"/>
          <p:cNvSpPr/>
          <p:nvPr/>
        </p:nvSpPr>
        <p:spPr>
          <a:xfrm>
            <a:off x="7884368" y="5373216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0901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4294967295"/>
          </p:nvPr>
        </p:nvSpPr>
        <p:spPr>
          <a:xfrm>
            <a:off x="467544" y="1484784"/>
            <a:ext cx="8229600" cy="5184576"/>
          </a:xfrm>
        </p:spPr>
        <p:txBody>
          <a:bodyPr>
            <a:normAutofit fontScale="92500" lnSpcReduction="20000"/>
          </a:bodyPr>
          <a:lstStyle/>
          <a:p>
            <a:pPr marL="47625" marR="47625" indent="190500" algn="just">
              <a:spcBef>
                <a:spcPts val="500"/>
              </a:spcBef>
              <a:spcAft>
                <a:spcPts val="500"/>
              </a:spcAft>
            </a:pPr>
            <a:r>
              <a:rPr lang="ru-RU" sz="2800" dirty="0">
                <a:latin typeface="Times New Roman"/>
                <a:ea typeface="Times New Roman"/>
              </a:rPr>
              <a:t>Дошкольное детство - чрезвычайно важный период развития человека. Его существование обусловлено общественно-историческим и эволюционно-биологическим развитием общества и конкретного индивидуума, что определяет задачи и возможности развития ребенка данного возраста. Дошкольное детство обладает самостоятельной ценностью вне зависимости от предстоящего ребенку школьного обучения.</a:t>
            </a:r>
            <a:endParaRPr lang="ru-RU" sz="2000" dirty="0">
              <a:latin typeface="Times New Roman"/>
              <a:ea typeface="Times New Roman"/>
            </a:endParaRPr>
          </a:p>
          <a:p>
            <a:pPr marL="47625" marR="47625" indent="190500" algn="just">
              <a:spcBef>
                <a:spcPts val="500"/>
              </a:spcBef>
              <a:spcAft>
                <a:spcPts val="500"/>
              </a:spcAft>
            </a:pPr>
            <a:r>
              <a:rPr lang="ru-RU" sz="2800" dirty="0">
                <a:latin typeface="Times New Roman"/>
                <a:ea typeface="Times New Roman"/>
              </a:rPr>
              <a:t>В этом возрасте возрастает познавательная активность: развиваются восприятие, наглядное мышление, появляются зачатки логического мышления. Росту познавательных возможностей способствует становление смысловой памяти, произвольного внимания. </a:t>
            </a:r>
            <a:endParaRPr lang="ru-RU" sz="2000" dirty="0">
              <a:latin typeface="Times New Roman"/>
              <a:ea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25058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мои\SAM_354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77500" y="1844824"/>
            <a:ext cx="6038916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</a:t>
            </a:r>
            <a:r>
              <a:rPr lang="ru-RU" sz="2800" dirty="0" smtClean="0"/>
              <a:t>  </a:t>
            </a:r>
            <a:r>
              <a:rPr lang="ru-RU" sz="3600" dirty="0" smtClean="0"/>
              <a:t>     ДОШКОЛЯТА!!!</a:t>
            </a:r>
            <a:r>
              <a:rPr lang="ru-RU" dirty="0" smtClean="0"/>
              <a:t>        </a:t>
            </a:r>
            <a:endParaRPr lang="ru-RU" dirty="0"/>
          </a:p>
        </p:txBody>
      </p:sp>
      <p:sp>
        <p:nvSpPr>
          <p:cNvPr id="2" name="Стрелка вправо 1"/>
          <p:cNvSpPr/>
          <p:nvPr/>
        </p:nvSpPr>
        <p:spPr>
          <a:xfrm>
            <a:off x="971600" y="321297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0626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4294967295"/>
          </p:nvPr>
        </p:nvSpPr>
        <p:spPr>
          <a:xfrm>
            <a:off x="251520" y="1484784"/>
            <a:ext cx="8445624" cy="5145360"/>
          </a:xfrm>
        </p:spPr>
        <p:txBody>
          <a:bodyPr>
            <a:normAutofit fontScale="92500" lnSpcReduction="20000"/>
          </a:bodyPr>
          <a:lstStyle/>
          <a:p>
            <a:pPr marL="47625" marR="47625" indent="190500" algn="just">
              <a:spcBef>
                <a:spcPts val="500"/>
              </a:spcBef>
              <a:spcAft>
                <a:spcPts val="500"/>
              </a:spcAft>
            </a:pPr>
            <a:r>
              <a:rPr lang="ru-RU" sz="2800" dirty="0">
                <a:latin typeface="Times New Roman"/>
                <a:ea typeface="Times New Roman"/>
              </a:rPr>
              <a:t>Возрастает роль речи как в познании ребёнком окружающего мира, так и в развитии общения и разных видов деятельности. Дошкольники начинают выполнять действия по словесной инструкции, также происходит усвоение знаний на основе объяснений, но только при опоре на чёткие наглядные представления. </a:t>
            </a:r>
            <a:endParaRPr lang="ru-RU" sz="2000" dirty="0">
              <a:latin typeface="Times New Roman"/>
              <a:ea typeface="Times New Roman"/>
            </a:endParaRPr>
          </a:p>
          <a:p>
            <a:pPr marL="47625" marR="47625" indent="190500" algn="just">
              <a:spcBef>
                <a:spcPts val="500"/>
              </a:spcBef>
              <a:spcAft>
                <a:spcPts val="500"/>
              </a:spcAft>
            </a:pPr>
            <a:r>
              <a:rPr lang="ru-RU" sz="2800" dirty="0">
                <a:latin typeface="Times New Roman"/>
                <a:ea typeface="Times New Roman"/>
              </a:rPr>
              <a:t>Основой познания в этом возрасте становиться чувственное познание – восприятие и наглядное мышление. От того, как сформировано у ребёнка-дошкольника восприятие, наглядно-действенное и наглядно-образное мышление, зависят его познавательные возможности, дальнейшее развитие деятельности, речи и более высоких, логических форм мышления.</a:t>
            </a:r>
            <a:endParaRPr lang="ru-RU" sz="2000" dirty="0">
              <a:latin typeface="Times New Roman"/>
              <a:ea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3713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4294967295"/>
          </p:nvPr>
        </p:nvSpPr>
        <p:spPr>
          <a:xfrm>
            <a:off x="251520" y="1772816"/>
            <a:ext cx="8532440" cy="4680520"/>
          </a:xfrm>
        </p:spPr>
        <p:txBody>
          <a:bodyPr>
            <a:normAutofit fontScale="25000" lnSpcReduction="20000"/>
          </a:bodyPr>
          <a:lstStyle/>
          <a:p>
            <a:pPr lvl="0"/>
            <a:r>
              <a:rPr lang="ru-RU" sz="7200" dirty="0"/>
              <a:t>Значительную часть знаний об окружающем мире нормально развивающийся ребенок получает через слуховые ощущения и восприятия. Не слышащий ребенок лишен такой возможности, или они у него крайне ограничены. Это затрудняет процесс познания и оказывает отрицательное влияние на формирование других ощущений и восприятий. В связи с нарушением слуха особую роль приобретает зрение, на базе которого развивается речь глухого ребенка. Очень важными в процессе познания окружающего мира становятся двигательные, осязательные, </a:t>
            </a:r>
            <a:r>
              <a:rPr lang="ru-RU" sz="7200" b="1" i="1" dirty="0"/>
              <a:t>тактильно-вибрационные </a:t>
            </a:r>
            <a:r>
              <a:rPr lang="ru-RU" sz="7200" dirty="0"/>
              <a:t>ощущения</a:t>
            </a:r>
            <a:r>
              <a:rPr lang="ru-RU" sz="7200" b="1" i="1" dirty="0"/>
              <a:t>.</a:t>
            </a:r>
            <a:r>
              <a:rPr lang="ru-RU" sz="7200" dirty="0"/>
              <a:t> </a:t>
            </a:r>
          </a:p>
          <a:p>
            <a:pPr lvl="0"/>
            <a:r>
              <a:rPr lang="ru-RU" sz="7200" dirty="0"/>
              <a:t>В связи с потерей слуховых ощущений и восприятий особую роль приобретают зрительные ощущения и восприятия. Зрительный анализатор ребенка с нарушением слуха становится ведущим, главным в познании окружающего мира и в овладении речью. Зрительные ощущения и восприятия у детей развиты не хуже, чем у слышащих детей, а в ряде случаев развиты лучше. Такие дети часто подмечают такие детали и тонкости окружающего мира, на которые не обращает внимания слышащий ребенок, могут воспринимать речь говорящего, опираясь, главным образом, на зрительные восприятия.</a:t>
            </a:r>
          </a:p>
          <a:p>
            <a:endParaRPr lang="ru-RU" sz="72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86241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4294967295"/>
          </p:nvPr>
        </p:nvSpPr>
        <p:spPr>
          <a:xfrm>
            <a:off x="179512" y="1524000"/>
            <a:ext cx="8784976" cy="5073352"/>
          </a:xfrm>
        </p:spPr>
        <p:txBody>
          <a:bodyPr>
            <a:normAutofit fontScale="92500"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800" dirty="0">
                <a:latin typeface="Times New Roman"/>
                <a:ea typeface="Calibri"/>
                <a:cs typeface="Times New Roman"/>
              </a:rPr>
              <a:t>Игра — не только развлечение, но и метод, при помощи которого маленькие дети знакомятся с окружающим их миром. Чем меньше дети, тем чаще игра применяется как метод образовательно-воспитательной работы с ними.</a:t>
            </a:r>
            <a:endParaRPr lang="ru-RU" sz="1800" dirty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800" dirty="0">
                <a:latin typeface="Times New Roman"/>
                <a:ea typeface="Calibri"/>
                <a:cs typeface="Times New Roman"/>
              </a:rPr>
              <a:t>Игры проводят на занятиях, экскурсиях, прогулках в специально отведенное для них время. Дидактические игры, применяемые на занятиях, помогают детям усвоить качества предметов и уточнить представления, полученные в процессе наблюдения в природе.</a:t>
            </a:r>
            <a:endParaRPr lang="ru-RU" sz="18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6191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898360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игры на прогулке</a:t>
            </a:r>
            <a:endParaRPr lang="ru-RU" sz="2800" dirty="0"/>
          </a:p>
        </p:txBody>
      </p:sp>
      <p:pic>
        <p:nvPicPr>
          <p:cNvPr id="1026" name="Picture 2" descr="D:\мои\SAM_3221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" y="2969419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мои\SAM_3205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2969419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4642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мои\SAM_319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77500" y="2675659"/>
            <a:ext cx="4596938" cy="3449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                 ИГРЫ В ИГРОВОМ УГОЛКЕ</a:t>
            </a:r>
            <a:endParaRPr lang="ru-RU" sz="2800" dirty="0"/>
          </a:p>
        </p:txBody>
      </p:sp>
      <p:sp>
        <p:nvSpPr>
          <p:cNvPr id="2" name="Овал 1"/>
          <p:cNvSpPr/>
          <p:nvPr/>
        </p:nvSpPr>
        <p:spPr>
          <a:xfrm>
            <a:off x="1043608" y="3140968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8100392" y="5661248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9703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animBg="1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4294967295"/>
          </p:nvPr>
        </p:nvSpPr>
        <p:spPr>
          <a:xfrm>
            <a:off x="179512" y="1772816"/>
            <a:ext cx="8229600" cy="4860032"/>
          </a:xfrm>
        </p:spPr>
        <p:txBody>
          <a:bodyPr>
            <a:normAutofit fontScale="92500" lnSpcReduction="20000"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Основное направление работы на занятиях по ознакомлению с окружающим миром - это помочь не слышащему ребёнку познать окружающий его мир.</a:t>
            </a:r>
            <a:endParaRPr lang="ru-RU" dirty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Руководя познанием окружающего мира  и приобретением детьми различных навыков и умений, воспитатель применяет разнообразные методы и приемы.</a:t>
            </a:r>
            <a:endParaRPr lang="ru-RU" dirty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Предпочтение следует отдавать тем методам и приемам, которые обеспечивают непосредственное восприятие детьми окружающего мира и активное овладение навыками. К таким методам относятся и наблюдение, эксперимент, труд, игры. Наряду с этим широко применяются методы, основанные на слове воспитателя, — рассказ, чтение художественных произведений, беседы, проводимые с демонстрацией натуральных объектов, или их изображений.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06809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463080"/>
            <a:ext cx="6840760" cy="44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5-конечная звезда 3"/>
          <p:cNvSpPr/>
          <p:nvPr/>
        </p:nvSpPr>
        <p:spPr>
          <a:xfrm>
            <a:off x="395536" y="3248980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3817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ИГРА «У КОГО?»</a:t>
            </a:r>
            <a:endParaRPr lang="ru-RU" sz="2800" dirty="0"/>
          </a:p>
        </p:txBody>
      </p:sp>
      <p:pic>
        <p:nvPicPr>
          <p:cNvPr id="2051" name="Picture 3" descr="D:\фото 4\SAM_3601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" y="2969419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фото 4\SAM_3603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2969419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795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4294967295"/>
          </p:nvPr>
        </p:nvSpPr>
        <p:spPr>
          <a:xfrm>
            <a:off x="251520" y="1772816"/>
            <a:ext cx="8388424" cy="4209331"/>
          </a:xfrm>
        </p:spPr>
        <p:txBody>
          <a:bodyPr>
            <a:normAutofit fontScale="92500"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Методы и приемы, используемые педагогом в работе, соединяются, например наблюдение с беседой, рассказ воспитателя с чтением художественного произведения, эксперимент с трудом и т. д.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sz="1600" dirty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Применяя тот или иной метод, воспитатель использует множество различных приемов. Например, при проведении беседы в сочетании с наблюдением,  воспитатель «приближает» объект к детям, сравнивает с уже известным, вводит элементы игры, применяет пословицы, поговорки и т. п.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66862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/>
              <a:buChar char=""/>
            </a:pPr>
            <a:r>
              <a:rPr lang="ru-RU" sz="2800" dirty="0">
                <a:latin typeface="Times New Roman"/>
                <a:ea typeface="Calibri"/>
                <a:cs typeface="Times New Roman"/>
              </a:rPr>
              <a:t>« У кого?» -  наглядный материал (картинки) раздаю детям, у меня таблички. Каждый раз задаю вопрос: - У кого (название предмета)? Ребёнок прочитывает табличку и соотносит с изображением на картинке данного предмета. Если данный предмет находится у него, ребёнок отвечает: - У меня (название предмета).</a:t>
            </a:r>
            <a:endParaRPr lang="ru-RU" sz="1800" dirty="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/>
              <a:buChar char=""/>
            </a:pPr>
            <a:r>
              <a:rPr lang="ru-RU" sz="2800" dirty="0">
                <a:latin typeface="Times New Roman"/>
                <a:ea typeface="Calibri"/>
                <a:cs typeface="Times New Roman"/>
              </a:rPr>
              <a:t>«Верно? Неверно» - в наборном полотне выставлены картинки с изображением предметов по заданной теме. Вызываю к доске по одному детей. Сначала, правильно соотносим табличку с изображением на картинке, затем предлагаю ребёнку отвернуться и меняю хаотично таблички местами, когда ребёнок поворачивается, задаю вопрос: - Верно? Ребёнок берёт табличку, прочитывает и соотносит с тем предметом, которому соответствует данная табличка.</a:t>
            </a:r>
            <a:endParaRPr lang="ru-RU" sz="18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dirty="0">
                <a:effectLst/>
              </a:rPr>
              <a:t>На своих занятиях по ознакомлению с окружающим миром, я использую дидактические игры, направленные на закрепление речевого материала и развитие зрительной памяти:</a:t>
            </a:r>
            <a:br>
              <a:rPr lang="ru-RU" sz="2000" dirty="0">
                <a:effectLst/>
              </a:rPr>
            </a:b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057320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       ВИКА ЗАНИМАЕТСЯ</a:t>
            </a:r>
            <a:endParaRPr lang="ru-RU" sz="3600" dirty="0"/>
          </a:p>
        </p:txBody>
      </p:sp>
      <p:pic>
        <p:nvPicPr>
          <p:cNvPr id="5122" name="Picture 2" descr="C:\Users\user\Desktop\фото 4\SAM_3596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7776" y="2971064"/>
            <a:ext cx="3819698" cy="2863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user\Desktop\фото 4\SAM_3597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6526" y="2971064"/>
            <a:ext cx="3819698" cy="2863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8901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       ВСЁ ИСПРАВИЛА ПРАВИЛЬНО</a:t>
            </a:r>
            <a:endParaRPr lang="ru-RU" sz="3600" dirty="0"/>
          </a:p>
        </p:txBody>
      </p:sp>
      <p:pic>
        <p:nvPicPr>
          <p:cNvPr id="6146" name="Picture 2" descr="C:\Users\user\Desktop\фото 4\SAM_3599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7776" y="2971064"/>
            <a:ext cx="3819698" cy="2863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user\Desktop\фото 4\SAM_3598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6526" y="2971064"/>
            <a:ext cx="3819698" cy="2863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9535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4294967295"/>
          </p:nvPr>
        </p:nvSpPr>
        <p:spPr>
          <a:xfrm>
            <a:off x="395536" y="1124744"/>
            <a:ext cx="8229600" cy="4572000"/>
          </a:xfrm>
        </p:spPr>
        <p:txBody>
          <a:bodyPr>
            <a:normAutofit fontScale="25000" lnSpcReduction="20000"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9600" dirty="0">
                <a:latin typeface="Times New Roman"/>
                <a:ea typeface="Calibri"/>
                <a:cs typeface="Times New Roman"/>
              </a:rPr>
              <a:t>Использование игровых форм на занятиях по ознакомлению с окружающим миром, даёт возможность детям запомнить и применить на практике необходимые действия с предметами, например, пройдя тему «Одежда», мы с детьми в раздевалке закрепляем выполнение глаголов-поручения:</a:t>
            </a:r>
            <a:endParaRPr lang="ru-RU" sz="9600" dirty="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sz="9600" dirty="0">
                <a:latin typeface="Times New Roman"/>
                <a:ea typeface="Calibri"/>
                <a:cs typeface="Times New Roman"/>
              </a:rPr>
              <a:t>Надень;</a:t>
            </a:r>
            <a:endParaRPr lang="ru-RU" sz="9600" dirty="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sz="9600" dirty="0">
                <a:latin typeface="Times New Roman"/>
                <a:ea typeface="Calibri"/>
                <a:cs typeface="Times New Roman"/>
              </a:rPr>
              <a:t>Сними;</a:t>
            </a:r>
            <a:endParaRPr lang="ru-RU" sz="9600" dirty="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sz="9600" dirty="0">
                <a:latin typeface="Times New Roman"/>
                <a:ea typeface="Calibri"/>
                <a:cs typeface="Times New Roman"/>
              </a:rPr>
              <a:t>Застегни;</a:t>
            </a:r>
            <a:endParaRPr lang="ru-RU" sz="9600" dirty="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sz="9600" dirty="0">
                <a:latin typeface="Times New Roman"/>
                <a:ea typeface="Calibri"/>
                <a:cs typeface="Times New Roman"/>
              </a:rPr>
              <a:t>Расстегни;</a:t>
            </a:r>
            <a:endParaRPr lang="ru-RU" sz="9600" dirty="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sz="9600" dirty="0">
                <a:latin typeface="Times New Roman"/>
                <a:ea typeface="Calibri"/>
                <a:cs typeface="Times New Roman"/>
              </a:rPr>
              <a:t>Повесь;</a:t>
            </a:r>
            <a:endParaRPr lang="ru-RU" sz="9600" dirty="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sz="9600" dirty="0">
                <a:latin typeface="Times New Roman"/>
                <a:ea typeface="Calibri"/>
                <a:cs typeface="Times New Roman"/>
              </a:rPr>
              <a:t>Завяжи;</a:t>
            </a:r>
            <a:endParaRPr lang="ru-RU" sz="9600" dirty="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sz="9600" dirty="0">
                <a:latin typeface="Times New Roman"/>
                <a:ea typeface="Calibri"/>
                <a:cs typeface="Times New Roman"/>
              </a:rPr>
              <a:t>Развяжи;</a:t>
            </a:r>
            <a:endParaRPr lang="ru-RU" sz="9600" dirty="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sz="9600" dirty="0">
                <a:latin typeface="Times New Roman"/>
                <a:ea typeface="Calibri"/>
                <a:cs typeface="Times New Roman"/>
              </a:rPr>
              <a:t>Сложи.</a:t>
            </a:r>
            <a:endParaRPr lang="ru-RU" sz="96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08168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       ИГРАЕМ В РАЗДЕВАЛКЕ</a:t>
            </a:r>
            <a:endParaRPr lang="ru-RU" sz="3200" dirty="0"/>
          </a:p>
        </p:txBody>
      </p:sp>
      <p:pic>
        <p:nvPicPr>
          <p:cNvPr id="9218" name="Picture 2" descr="C:\Users\user\Desktop\фото 4\SAM_3607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7776" y="2971064"/>
            <a:ext cx="3819698" cy="2863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user\Desktop\фото 4\SAM_3609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6526" y="2971064"/>
            <a:ext cx="3819698" cy="2863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9207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         ИГРАЕМ В РАЗДЕВАЛКЕ</a:t>
            </a:r>
            <a:endParaRPr lang="ru-RU" sz="3600" dirty="0"/>
          </a:p>
        </p:txBody>
      </p:sp>
      <p:pic>
        <p:nvPicPr>
          <p:cNvPr id="10242" name="Picture 2" descr="C:\Users\user\Desktop\фото 4\SAM_3604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7776" y="2971064"/>
            <a:ext cx="3819698" cy="2863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user\Desktop\фото 4\SAM_3610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6526" y="2971064"/>
            <a:ext cx="3819698" cy="2863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5369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4294967295"/>
          </p:nvPr>
        </p:nvSpPr>
        <p:spPr>
          <a:xfrm>
            <a:off x="0" y="549275"/>
            <a:ext cx="8229600" cy="5546725"/>
          </a:xfrm>
        </p:spPr>
        <p:txBody>
          <a:bodyPr>
            <a:normAutofit fontScale="92500" lnSpcReduction="10000"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800" dirty="0">
                <a:latin typeface="Times New Roman"/>
                <a:ea typeface="Calibri"/>
                <a:cs typeface="Times New Roman"/>
              </a:rPr>
              <a:t>Детям очень нравится играть и выполнять, необходимые действия с предметами.</a:t>
            </a:r>
            <a:endParaRPr lang="ru-RU" sz="1800" dirty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800" dirty="0">
                <a:latin typeface="Times New Roman"/>
                <a:ea typeface="Calibri"/>
                <a:cs typeface="Times New Roman"/>
              </a:rPr>
              <a:t>Пройдя тему «Посуда» и чтобы закрепить умения детей различать посуду по предназначению и классификации (чайная, столовая, кухонная) можно использовать разные игровые формы:</a:t>
            </a:r>
            <a:endParaRPr lang="ru-RU" sz="1800" dirty="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sz="2800" dirty="0">
                <a:latin typeface="Times New Roman"/>
                <a:ea typeface="Calibri"/>
                <a:cs typeface="Times New Roman"/>
              </a:rPr>
              <a:t>Предложить приготовить обед или помочь приготовить обед;</a:t>
            </a:r>
            <a:endParaRPr lang="ru-RU" sz="1800" dirty="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sz="2800" dirty="0">
                <a:latin typeface="Times New Roman"/>
                <a:ea typeface="Calibri"/>
                <a:cs typeface="Times New Roman"/>
              </a:rPr>
              <a:t>Накрыть на стол (будем обедать), пригласить в гости на обед;</a:t>
            </a:r>
            <a:endParaRPr lang="ru-RU" sz="1800" dirty="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sz="2800" dirty="0">
                <a:latin typeface="Times New Roman"/>
                <a:ea typeface="Calibri"/>
                <a:cs typeface="Times New Roman"/>
              </a:rPr>
              <a:t>Расставить посуду для чая (будем пить чай) или пригласить в гости на чай.</a:t>
            </a:r>
            <a:endParaRPr lang="ru-RU" sz="18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25071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    ГОТОВИМ ОБЕД</a:t>
            </a:r>
            <a:endParaRPr lang="ru-RU" sz="3200" dirty="0"/>
          </a:p>
        </p:txBody>
      </p:sp>
      <p:pic>
        <p:nvPicPr>
          <p:cNvPr id="7170" name="Picture 2" descr="C:\Users\user\Desktop\фото 4\SAM_3654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7776" y="2971064"/>
            <a:ext cx="3819698" cy="2863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user\Desktop\фото 4\SAM_3655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6526" y="2971064"/>
            <a:ext cx="3819698" cy="2863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0467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    ПЬЁМ ЧАЙ, ОБЕДАЕМ</a:t>
            </a:r>
            <a:endParaRPr lang="ru-RU" sz="3600" dirty="0"/>
          </a:p>
        </p:txBody>
      </p:sp>
      <p:pic>
        <p:nvPicPr>
          <p:cNvPr id="8194" name="Picture 2" descr="C:\Users\user\Desktop\фото 4\SAM_3656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7776" y="2971064"/>
            <a:ext cx="3819698" cy="2863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user\Desktop\фото 4\SAM_3659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6526" y="2971064"/>
            <a:ext cx="3819698" cy="2863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1923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4294967295"/>
          </p:nvPr>
        </p:nvSpPr>
        <p:spPr>
          <a:xfrm>
            <a:off x="467544" y="1124744"/>
            <a:ext cx="8229600" cy="4572000"/>
          </a:xfrm>
        </p:spPr>
        <p:txBody>
          <a:bodyPr>
            <a:no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600" b="1" i="1" dirty="0">
                <a:latin typeface="Times New Roman"/>
                <a:ea typeface="Calibri"/>
                <a:cs typeface="Times New Roman"/>
              </a:rPr>
              <a:t>Использование игровых форм на занятиях по ознакомлению с окружающим миром даёт возможность не слышащему ребёнку познать, ощутить и приблизить к реальности познание окружающего его мира, получить как можно больше впечатлений об изучаемых предметах, увидеть их в разнообразных связях и проявлениях. </a:t>
            </a:r>
            <a:endParaRPr lang="ru-RU" sz="1600" b="1" i="1" dirty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600" b="1" i="1" dirty="0">
                <a:latin typeface="Times New Roman"/>
                <a:ea typeface="Calibri"/>
                <a:cs typeface="Times New Roman"/>
              </a:rPr>
              <a:t>Все знания, приобретаемы ребенком-дошкольником об окружающем мире, можно систематизировать в три группы: знания о неживой природе, знания о растениях, знания о животных, знания о труде взрослых, труде в природе. В младшей группе дети просто знакомятся с предметами внешнего мира, в средней группе учатся обобщать и систематизировать, в старшей и подготовительных группах уже умеют находить и устанавливать причинно-следственные связи между предметами и явлениями внешнего мира.</a:t>
            </a:r>
            <a:endParaRPr lang="ru-RU" sz="1600" b="1" i="1" dirty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600" b="1" i="1" dirty="0">
                <a:latin typeface="Times New Roman"/>
                <a:ea typeface="Calibri"/>
                <a:cs typeface="Times New Roman"/>
              </a:rPr>
              <a:t>В процессе воспитания в дошкольном учреждении осуществляется всестороннее развитие детей — физическое, умственное, нравственное, трудовое и эстетическое.</a:t>
            </a:r>
            <a:endParaRPr lang="ru-RU" sz="1600" b="1" i="1" dirty="0">
              <a:latin typeface="Calibri"/>
              <a:ea typeface="Calibri"/>
              <a:cs typeface="Times New Roman"/>
            </a:endParaRP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1600" b="1" i="1" dirty="0">
                <a:latin typeface="Times New Roman"/>
                <a:ea typeface="Calibri"/>
                <a:cs typeface="Times New Roman"/>
              </a:rPr>
              <a:t> </a:t>
            </a:r>
            <a:endParaRPr lang="ru-RU" sz="1600" b="1" i="1" dirty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600" b="1" i="1" dirty="0">
                <a:latin typeface="Times New Roman"/>
                <a:ea typeface="Calibri"/>
                <a:cs typeface="Times New Roman"/>
              </a:rPr>
              <a:t>Основу содержания любой деятельности ребенка составляют те знания и умения, которые образуются у него при ознакомлении с окружающим.</a:t>
            </a:r>
            <a:endParaRPr lang="ru-RU" sz="1600" b="1" i="1" dirty="0">
              <a:latin typeface="Calibri"/>
              <a:ea typeface="Calibri"/>
              <a:cs typeface="Times New Roman"/>
            </a:endParaRPr>
          </a:p>
          <a:p>
            <a:endParaRPr lang="ru-RU" sz="1600" b="1" i="1" dirty="0"/>
          </a:p>
        </p:txBody>
      </p:sp>
    </p:spTree>
    <p:extLst>
      <p:ext uri="{BB962C8B-B14F-4D97-AF65-F5344CB8AC3E}">
        <p14:creationId xmlns:p14="http://schemas.microsoft.com/office/powerpoint/2010/main" val="1816364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       ВОТ КАКИЕ МЫ!!!</a:t>
            </a:r>
            <a:endParaRPr lang="ru-RU" sz="3600" dirty="0"/>
          </a:p>
        </p:txBody>
      </p:sp>
      <p:pic>
        <p:nvPicPr>
          <p:cNvPr id="11266" name="Picture 2" descr="D:\мои\SAM_3547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7776" y="2971064"/>
            <a:ext cx="3819698" cy="2863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D:\мои\SAM_3543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6526" y="2971064"/>
            <a:ext cx="3819698" cy="2863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8820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132</TotalTime>
  <Words>998</Words>
  <Application>Microsoft Office PowerPoint</Application>
  <PresentationFormat>Экран (4:3)</PresentationFormat>
  <Paragraphs>51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1" baseType="lpstr">
      <vt:lpstr>Calibri</vt:lpstr>
      <vt:lpstr>Candara</vt:lpstr>
      <vt:lpstr>Symbol</vt:lpstr>
      <vt:lpstr>Times New Roman</vt:lpstr>
      <vt:lpstr>Wingdings</vt:lpstr>
      <vt:lpstr>Волна</vt:lpstr>
      <vt:lpstr>Использование игровых форм на занятиях по ознакомлению с окружающим миром.</vt:lpstr>
      <vt:lpstr>Презентация PowerPoint</vt:lpstr>
      <vt:lpstr>    дети 4 группы   </vt:lpstr>
      <vt:lpstr>Презентация PowerPoint</vt:lpstr>
      <vt:lpstr>          ДОШКОЛЯТА!!!        </vt:lpstr>
      <vt:lpstr>Презентация PowerPoint</vt:lpstr>
      <vt:lpstr>Презентация PowerPoint</vt:lpstr>
      <vt:lpstr>Презентация PowerPoint</vt:lpstr>
      <vt:lpstr>игры на прогулке</vt:lpstr>
      <vt:lpstr>                 ИГРЫ В ИГРОВОМ УГОЛКЕ</vt:lpstr>
      <vt:lpstr>Презентация PowerPoint</vt:lpstr>
      <vt:lpstr>Презентация PowerPoint</vt:lpstr>
      <vt:lpstr>ИГРА «У КОГО?»</vt:lpstr>
      <vt:lpstr>Презентация PowerPoint</vt:lpstr>
      <vt:lpstr>На своих занятиях по ознакомлению с окружающим миром, я использую дидактические игры, направленные на закрепление речевого материала и развитие зрительной памяти: </vt:lpstr>
      <vt:lpstr>       ВИКА ЗАНИМАЕТСЯ</vt:lpstr>
      <vt:lpstr>       ВСЁ ИСПРАВИЛА ПРАВИЛЬНО</vt:lpstr>
      <vt:lpstr>Презентация PowerPoint</vt:lpstr>
      <vt:lpstr>       ИГРАЕМ В РАЗДЕВАЛКЕ</vt:lpstr>
      <vt:lpstr>         ИГРАЕМ В РАЗДЕВАЛКЕ</vt:lpstr>
      <vt:lpstr>Презентация PowerPoint</vt:lpstr>
      <vt:lpstr>    ГОТОВИМ ОБЕД</vt:lpstr>
      <vt:lpstr>    ПЬЁМ ЧАЙ, ОБЕДАЕМ</vt:lpstr>
      <vt:lpstr>Презентация PowerPoint</vt:lpstr>
      <vt:lpstr>       ВОТ КАКИЕ МЫ!!!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Использование игровых форм на занятиях по ознакомлению с окружающим миром.</dc:title>
  <dc:creator>user</dc:creator>
  <cp:lastModifiedBy>Gruppa1</cp:lastModifiedBy>
  <cp:revision>25</cp:revision>
  <dcterms:created xsi:type="dcterms:W3CDTF">2015-11-22T16:53:36Z</dcterms:created>
  <dcterms:modified xsi:type="dcterms:W3CDTF">2018-08-29T09:14:15Z</dcterms:modified>
</cp:coreProperties>
</file>