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82" r:id="rId4"/>
    <p:sldId id="283" r:id="rId5"/>
    <p:sldId id="293" r:id="rId6"/>
    <p:sldId id="294" r:id="rId7"/>
    <p:sldId id="268" r:id="rId8"/>
    <p:sldId id="257" r:id="rId9"/>
    <p:sldId id="280" r:id="rId10"/>
    <p:sldId id="260" r:id="rId11"/>
    <p:sldId id="271" r:id="rId12"/>
    <p:sldId id="291" r:id="rId13"/>
    <p:sldId id="272" r:id="rId14"/>
    <p:sldId id="285" r:id="rId15"/>
    <p:sldId id="287" r:id="rId16"/>
    <p:sldId id="292" r:id="rId17"/>
    <p:sldId id="286" r:id="rId18"/>
    <p:sldId id="269" r:id="rId19"/>
    <p:sldId id="273" r:id="rId20"/>
    <p:sldId id="289" r:id="rId21"/>
    <p:sldId id="290" r:id="rId22"/>
    <p:sldId id="274" r:id="rId23"/>
    <p:sldId id="262" r:id="rId24"/>
    <p:sldId id="263" r:id="rId25"/>
    <p:sldId id="279" r:id="rId26"/>
    <p:sldId id="277" r:id="rId27"/>
    <p:sldId id="278" r:id="rId28"/>
    <p:sldId id="267" r:id="rId29"/>
    <p:sldId id="261" r:id="rId30"/>
    <p:sldId id="27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FF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C0B6398-0540-4986-BC22-E16765E84E61}" type="datetimeFigureOut">
              <a:rPr lang="ru-RU" smtClean="0"/>
              <a:pPr/>
              <a:t>21.01.2018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1DE4F4E-BB2F-48DD-ABC1-1A9F07FA1C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F%D0%B0%D0%BC%D1%8F%D1%82%D1%8C" TargetMode="External"/><Relationship Id="rId2" Type="http://schemas.openxmlformats.org/officeDocument/2006/relationships/hyperlink" Target="http://ru.wikipedia.org/wiki/%D0%97%D0%B0%D0%BF%D0%BE%D0%BC%D0%B8%D0%BD%D0%B0%D0%BD%D0%B8%D0%B5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7252" y="1458909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Мастер-класс по теме: «Развитие </a:t>
            </a:r>
            <a:r>
              <a:rPr lang="ru-RU" dirty="0" smtClean="0"/>
              <a:t>памяти на уроках физики»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1566" y="3515180"/>
            <a:ext cx="7772400" cy="1199704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/>
              <a:t>Подготовил:</a:t>
            </a:r>
          </a:p>
          <a:p>
            <a:r>
              <a:rPr lang="ru-RU" sz="2000" dirty="0" err="1" smtClean="0"/>
              <a:t>Панаргин</a:t>
            </a:r>
            <a:r>
              <a:rPr lang="ru-RU" sz="2000" dirty="0" smtClean="0"/>
              <a:t> Юрий Игоревич,</a:t>
            </a:r>
          </a:p>
          <a:p>
            <a:r>
              <a:rPr lang="ru-RU" sz="2000" dirty="0" smtClean="0"/>
              <a:t>учитель физики и информатики</a:t>
            </a:r>
          </a:p>
          <a:p>
            <a:r>
              <a:rPr lang="ru-RU" sz="2000" dirty="0" smtClean="0"/>
              <a:t>ГБОУ РТ СКОШИ </a:t>
            </a:r>
            <a:r>
              <a:rPr lang="en-US" sz="2000" dirty="0" smtClean="0"/>
              <a:t>I</a:t>
            </a:r>
            <a:r>
              <a:rPr lang="ru-RU" sz="2000" dirty="0" smtClean="0"/>
              <a:t> вида для неслышащих детей г.Кызыла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320" y="142852"/>
            <a:ext cx="7242048" cy="822944"/>
          </a:xfrm>
        </p:spPr>
        <p:txBody>
          <a:bodyPr>
            <a:no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6600" b="1" cap="none" dirty="0" smtClean="0">
                <a:solidFill>
                  <a:srgbClr val="0070C0"/>
                </a:solidFill>
                <a:latin typeface="Monotype Corsiva" pitchFamily="66" charset="0"/>
              </a:rPr>
              <a:t>П</a:t>
            </a:r>
            <a:r>
              <a:rPr lang="ru-RU" sz="4800" b="1" cap="none" dirty="0" smtClean="0">
                <a:solidFill>
                  <a:srgbClr val="0070C0"/>
                </a:solidFill>
                <a:latin typeface="Monotype Corsiva" pitchFamily="66" charset="0"/>
              </a:rPr>
              <a:t>амять - </a:t>
            </a:r>
            <a:endParaRPr lang="ru-RU" sz="4800" b="1" cap="none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611560" y="1182231"/>
            <a:ext cx="792088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</a:pPr>
            <a:r>
              <a:rPr lang="ru-RU" sz="2800" b="1" dirty="0" smtClean="0"/>
              <a:t>одна из </a:t>
            </a:r>
            <a:r>
              <a:rPr lang="ru-RU" sz="2800" b="1" dirty="0"/>
              <a:t>психических функций и видов умственной деятельности, предназначенная сохранять, накапливать и воспроизводить информацию. </a:t>
            </a:r>
            <a:endParaRPr lang="ru-RU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38632926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6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7242048" cy="822944"/>
          </a:xfrm>
        </p:spPr>
        <p:txBody>
          <a:bodyPr>
            <a:norm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b="1" cap="none" dirty="0" smtClean="0">
                <a:solidFill>
                  <a:srgbClr val="0070C0"/>
                </a:solidFill>
                <a:latin typeface="Monotype Corsiva" pitchFamily="66" charset="0"/>
              </a:rPr>
              <a:t>Виды памяти:</a:t>
            </a:r>
            <a:endParaRPr lang="ru-RU" sz="4400" b="1" cap="none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862542" y="923208"/>
            <a:ext cx="8352928" cy="493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50000"/>
              </a:spcBef>
              <a:spcAft>
                <a:spcPct val="0"/>
              </a:spcAft>
            </a:pPr>
            <a:r>
              <a:rPr lang="ru-RU" sz="2400" b="1" u="sng" kern="0" dirty="0" smtClean="0"/>
              <a:t>По характеру психической активности: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Наглядно-образная;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Словесно-логическая;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Эмоциональная;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Двигательная.</a:t>
            </a:r>
          </a:p>
          <a:p>
            <a:pPr marL="342900" indent="-342900" fontAlgn="base">
              <a:spcBef>
                <a:spcPct val="50000"/>
              </a:spcBef>
              <a:spcAft>
                <a:spcPct val="0"/>
              </a:spcAft>
            </a:pPr>
            <a:r>
              <a:rPr lang="ru-RU" sz="2400" b="1" u="sng" kern="0" dirty="0" smtClean="0"/>
              <a:t>По времени закрепления и сохранения материала: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Кратковременная;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Долговременная.</a:t>
            </a:r>
          </a:p>
          <a:p>
            <a:pPr marL="342900" indent="-342900" fontAlgn="base">
              <a:spcBef>
                <a:spcPct val="50000"/>
              </a:spcBef>
              <a:spcAft>
                <a:spcPct val="0"/>
              </a:spcAft>
            </a:pPr>
            <a:r>
              <a:rPr lang="ru-RU" sz="2400" b="1" u="sng" kern="0" dirty="0" smtClean="0"/>
              <a:t>По характеру запоминания: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Механическая;</a:t>
            </a:r>
          </a:p>
          <a:p>
            <a:pPr marL="342900" indent="-342900" fontAlgn="base">
              <a:spcBef>
                <a:spcPts val="4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400" b="1" kern="0" dirty="0" smtClean="0"/>
              <a:t>Логическая.</a:t>
            </a:r>
          </a:p>
        </p:txBody>
      </p:sp>
    </p:spTree>
    <p:extLst>
      <p:ext uri="{BB962C8B-B14F-4D97-AF65-F5344CB8AC3E}">
        <p14:creationId xmlns="" xmlns:p14="http://schemas.microsoft.com/office/powerpoint/2010/main" val="42683138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 уроках мы активно используем различные виды памяти:</a:t>
            </a:r>
            <a:endParaRPr lang="ru-RU" dirty="0"/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785786" y="1559891"/>
            <a:ext cx="7920880" cy="5155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/>
              <a:t>Слуховую</a:t>
            </a:r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/>
              <a:t>Зрительную</a:t>
            </a:r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err="1" smtClean="0"/>
              <a:t>Слухо-зрительную</a:t>
            </a:r>
            <a:endParaRPr lang="ru-RU" sz="2800" b="1" dirty="0" smtClean="0"/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/>
              <a:t>Двигательную</a:t>
            </a:r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err="1" smtClean="0"/>
              <a:t>Речедвигательную</a:t>
            </a:r>
            <a:endParaRPr lang="ru-RU" sz="2800" b="1" dirty="0" smtClean="0"/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800" b="1" dirty="0" smtClean="0"/>
              <a:t>Образную</a:t>
            </a:r>
          </a:p>
          <a:p>
            <a:pPr indent="269875" fontAlgn="base">
              <a:lnSpc>
                <a:spcPct val="125000"/>
              </a:lnSpc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571480"/>
            <a:ext cx="6215106" cy="11430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Проверка теста: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923928" y="2132856"/>
            <a:ext cx="5786478" cy="35719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-Рыба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solidFill>
                  <a:srgbClr val="FF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-Стрела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-Синица</a:t>
            </a:r>
            <a:endParaRPr lang="ru-RU" sz="4100" b="1" dirty="0" smtClean="0"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solidFill>
                  <a:srgbClr val="FF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-Брат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-Солнце</a:t>
            </a:r>
            <a:endParaRPr kumimoji="0" lang="ru-RU" sz="41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1790542" y="2132856"/>
            <a:ext cx="5786478" cy="35719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Телефон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Шарф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Игра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1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Огонь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Плавать</a:t>
            </a:r>
            <a:endParaRPr kumimoji="0" lang="ru-RU" sz="4100" b="1" i="0" u="none" strike="noStrike" kern="1200" cap="none" spc="0" normalizeH="0" baseline="0" noProof="0" dirty="0">
              <a:ln>
                <a:noFill/>
              </a:ln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Оценка результатов: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4" y="1556791"/>
          <a:ext cx="8424936" cy="5042872"/>
        </p:xfrm>
        <a:graphic>
          <a:graphicData uri="http://schemas.openxmlformats.org/drawingml/2006/table">
            <a:tbl>
              <a:tblPr/>
              <a:tblGrid>
                <a:gridCol w="4195562"/>
                <a:gridCol w="4229374"/>
              </a:tblGrid>
              <a:tr h="16801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3200" b="1" dirty="0">
                          <a:latin typeface="Times New Roman"/>
                          <a:ea typeface="Calibri"/>
                          <a:cs typeface="Times New Roman"/>
                        </a:rPr>
                        <a:t>Количество верно воспроизведенных пар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3200" b="1" dirty="0">
                          <a:latin typeface="Times New Roman"/>
                          <a:ea typeface="Calibri"/>
                          <a:cs typeface="Times New Roman"/>
                        </a:rPr>
                        <a:t>Уровень развития </a:t>
                      </a:r>
                      <a:r>
                        <a:rPr lang="ru-RU" sz="3200" b="1" u="sng" smtClean="0">
                          <a:latin typeface="Times New Roman"/>
                          <a:ea typeface="Calibri"/>
                          <a:cs typeface="Times New Roman"/>
                        </a:rPr>
                        <a:t>мехнической</a:t>
                      </a:r>
                      <a:r>
                        <a:rPr lang="ru-RU" sz="3200" b="1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3200" b="1" dirty="0">
                          <a:latin typeface="Times New Roman"/>
                          <a:ea typeface="Calibri"/>
                          <a:cs typeface="Times New Roman"/>
                        </a:rPr>
                        <a:t>памяти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0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Высокий</a:t>
                      </a:r>
                      <a:endParaRPr lang="ru-RU" sz="32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0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4-3</a:t>
                      </a:r>
                      <a:endParaRPr lang="ru-RU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Средний</a:t>
                      </a:r>
                      <a:endParaRPr lang="ru-RU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0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32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Низкий</a:t>
                      </a:r>
                      <a:endParaRPr lang="ru-RU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0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32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ru-RU" sz="4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Очень низкий</a:t>
                      </a:r>
                      <a:endParaRPr lang="ru-RU" sz="3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274638"/>
            <a:ext cx="8229600" cy="46545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	Упражнения для развития зрительной памяти</a:t>
            </a:r>
            <a:endParaRPr lang="ru-RU" dirty="0"/>
          </a:p>
        </p:txBody>
      </p:sp>
      <p:pic>
        <p:nvPicPr>
          <p:cNvPr id="25602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9" y="3571876"/>
            <a:ext cx="2482848" cy="2071702"/>
          </a:xfrm>
          <a:prstGeom prst="rect">
            <a:avLst/>
          </a:prstGeom>
          <a:noFill/>
        </p:spPr>
      </p:pic>
      <p:pic>
        <p:nvPicPr>
          <p:cNvPr id="5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571876"/>
            <a:ext cx="2482848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79205"/>
            <a:ext cx="8229600" cy="5864439"/>
          </a:xfrm>
        </p:spPr>
        <p:txBody>
          <a:bodyPr/>
          <a:lstStyle/>
          <a:p>
            <a:pPr algn="ctr">
              <a:buNone/>
            </a:pPr>
            <a:endParaRPr lang="ru-RU" sz="3600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«Что изменилось?»</a:t>
            </a:r>
          </a:p>
          <a:p>
            <a:pPr>
              <a:buNone/>
            </a:pPr>
            <a:r>
              <a:rPr lang="ru-RU" b="1" dirty="0" smtClean="0"/>
              <a:t>Запомни схему:</a:t>
            </a:r>
          </a:p>
        </p:txBody>
      </p:sp>
      <p:pic>
        <p:nvPicPr>
          <p:cNvPr id="11" name="Picture 2" descr="http://900igr.net/datai/fizika/Urok-Elektricheskij-tok/0012-035-Soedinenie-tsepej.png"/>
          <p:cNvPicPr>
            <a:picLocks noChangeAspect="1" noChangeArrowheads="1"/>
          </p:cNvPicPr>
          <p:nvPr/>
        </p:nvPicPr>
        <p:blipFill>
          <a:blip r:embed="rId2" cstate="print"/>
          <a:srcRect r="48278"/>
          <a:stretch>
            <a:fillRect/>
          </a:stretch>
        </p:blipFill>
        <p:spPr bwMode="auto">
          <a:xfrm>
            <a:off x="1785918" y="2285992"/>
            <a:ext cx="5286412" cy="3138981"/>
          </a:xfrm>
          <a:prstGeom prst="rect">
            <a:avLst/>
          </a:prstGeom>
          <a:solidFill>
            <a:schemeClr val="bg1"/>
          </a:solidFill>
        </p:spPr>
      </p:pic>
      <p:grpSp>
        <p:nvGrpSpPr>
          <p:cNvPr id="14" name="Группа 13"/>
          <p:cNvGrpSpPr/>
          <p:nvPr/>
        </p:nvGrpSpPr>
        <p:grpSpPr>
          <a:xfrm>
            <a:off x="5429256" y="4647737"/>
            <a:ext cx="785818" cy="720000"/>
            <a:chOff x="5000628" y="5357826"/>
            <a:chExt cx="785818" cy="720000"/>
          </a:xfrm>
        </p:grpSpPr>
        <p:sp>
          <p:nvSpPr>
            <p:cNvPr id="12" name="Овал 11"/>
            <p:cNvSpPr>
              <a:spLocks noChangeAspect="1"/>
            </p:cNvSpPr>
            <p:nvPr/>
          </p:nvSpPr>
          <p:spPr>
            <a:xfrm>
              <a:off x="5000628" y="5357826"/>
              <a:ext cx="720000" cy="72000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143504" y="5429264"/>
              <a:ext cx="64294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/>
                <a:t>А</a:t>
              </a:r>
              <a:endParaRPr lang="ru-RU" sz="3200" dirty="0"/>
            </a:p>
          </p:txBody>
        </p:sp>
      </p:grp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6748714" y="4038369"/>
            <a:ext cx="504357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643702" y="3861919"/>
            <a:ext cx="142876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500562" y="4500570"/>
            <a:ext cx="214314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578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28604"/>
            <a:ext cx="1714512" cy="14305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изменилось?</a:t>
            </a:r>
            <a:endParaRPr lang="ru-RU" dirty="0"/>
          </a:p>
        </p:txBody>
      </p:sp>
      <p:pic>
        <p:nvPicPr>
          <p:cNvPr id="17410" name="Picture 2" descr="http://900igr.net/datai/fizika/Urok-Elektricheskij-tok/0012-035-Soedinenie-tsepej.png"/>
          <p:cNvPicPr>
            <a:picLocks noChangeAspect="1" noChangeArrowheads="1"/>
          </p:cNvPicPr>
          <p:nvPr/>
        </p:nvPicPr>
        <p:blipFill>
          <a:blip r:embed="rId2" cstate="print"/>
          <a:srcRect r="48278"/>
          <a:stretch>
            <a:fillRect/>
          </a:stretch>
        </p:blipFill>
        <p:spPr bwMode="auto">
          <a:xfrm>
            <a:off x="1500166" y="2357430"/>
            <a:ext cx="5286412" cy="3138981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6393669" y="4036223"/>
            <a:ext cx="571504" cy="3571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6357950" y="4000504"/>
            <a:ext cx="142876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70C0"/>
                </a:solidFill>
              </a:rPr>
              <a:t>«Какой предмет исчез?»</a:t>
            </a:r>
            <a:endParaRPr lang="ru-RU" sz="4000" dirty="0">
              <a:solidFill>
                <a:srgbClr val="0070C0"/>
              </a:solidFill>
            </a:endParaRPr>
          </a:p>
        </p:txBody>
      </p:sp>
      <p:pic>
        <p:nvPicPr>
          <p:cNvPr id="22530" name="Picture 2" descr="http://images02.olx.ru/ui/4/22/92/64802092_1-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357298"/>
            <a:ext cx="1540433" cy="2500330"/>
          </a:xfrm>
          <a:prstGeom prst="rect">
            <a:avLst/>
          </a:prstGeom>
          <a:noFill/>
        </p:spPr>
      </p:pic>
      <p:pic>
        <p:nvPicPr>
          <p:cNvPr id="22532" name="Picture 4" descr="http://www.fotobank.ru/img/II01-1372.jpg?size=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857628"/>
            <a:ext cx="2245546" cy="2359177"/>
          </a:xfrm>
          <a:prstGeom prst="rect">
            <a:avLst/>
          </a:prstGeom>
          <a:noFill/>
        </p:spPr>
      </p:pic>
      <p:pic>
        <p:nvPicPr>
          <p:cNvPr id="22534" name="Picture 6" descr="http://www.litres.ru/static/pr/sekund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929066"/>
            <a:ext cx="1857388" cy="2484885"/>
          </a:xfrm>
          <a:prstGeom prst="rect">
            <a:avLst/>
          </a:prstGeom>
          <a:noFill/>
        </p:spPr>
      </p:pic>
      <p:pic>
        <p:nvPicPr>
          <p:cNvPr id="22536" name="Picture 8" descr="http://www.sgs-tr.com/urunler/yuasa/gif/swl-1850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928671"/>
            <a:ext cx="2357453" cy="2357454"/>
          </a:xfrm>
          <a:prstGeom prst="rect">
            <a:avLst/>
          </a:prstGeom>
          <a:noFill/>
        </p:spPr>
      </p:pic>
      <p:pic>
        <p:nvPicPr>
          <p:cNvPr id="22538" name="Picture 10" descr="http://www.buildinggreentv.com/files/u5/lightbulbe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500174"/>
            <a:ext cx="1785930" cy="2381240"/>
          </a:xfrm>
          <a:prstGeom prst="rect">
            <a:avLst/>
          </a:prstGeom>
          <a:noFill/>
        </p:spPr>
      </p:pic>
      <p:pic>
        <p:nvPicPr>
          <p:cNvPr id="22540" name="Picture 12" descr="http://img0.liveinternet.ru/images/attach/c/3/77/267/77267162_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3857628"/>
            <a:ext cx="3381399" cy="2536049"/>
          </a:xfrm>
          <a:prstGeom prst="rect">
            <a:avLst/>
          </a:prstGeom>
          <a:noFill/>
        </p:spPr>
      </p:pic>
      <p:sp>
        <p:nvSpPr>
          <p:cNvPr id="10" name="Заголовок 2"/>
          <p:cNvSpPr txBox="1">
            <a:spLocks/>
          </p:cNvSpPr>
          <p:nvPr/>
        </p:nvSpPr>
        <p:spPr>
          <a:xfrm>
            <a:off x="628680" y="500050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Физические приборы</a:t>
            </a:r>
            <a:endParaRPr kumimoji="0" lang="ru-RU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142852"/>
            <a:ext cx="1428760" cy="1192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Какой прибор исчез?</a:t>
            </a:r>
            <a:endParaRPr lang="ru-RU" dirty="0"/>
          </a:p>
        </p:txBody>
      </p:sp>
      <p:pic>
        <p:nvPicPr>
          <p:cNvPr id="22530" name="Picture 2" descr="http://images02.olx.ru/ui/4/22/92/64802092_1-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3786190"/>
            <a:ext cx="1540433" cy="2500330"/>
          </a:xfrm>
          <a:prstGeom prst="rect">
            <a:avLst/>
          </a:prstGeom>
          <a:noFill/>
        </p:spPr>
      </p:pic>
      <p:pic>
        <p:nvPicPr>
          <p:cNvPr id="22532" name="Picture 4" descr="http://www.fotobank.ru/img/II01-1372.jpg?size=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571612"/>
            <a:ext cx="2245546" cy="2359177"/>
          </a:xfrm>
          <a:prstGeom prst="rect">
            <a:avLst/>
          </a:prstGeom>
          <a:noFill/>
        </p:spPr>
      </p:pic>
      <p:pic>
        <p:nvPicPr>
          <p:cNvPr id="22536" name="Picture 8" descr="http://www.sgs-tr.com/urunler/yuasa/gif/swl-185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357694"/>
            <a:ext cx="2357453" cy="2357454"/>
          </a:xfrm>
          <a:prstGeom prst="rect">
            <a:avLst/>
          </a:prstGeom>
          <a:noFill/>
        </p:spPr>
      </p:pic>
      <p:pic>
        <p:nvPicPr>
          <p:cNvPr id="22538" name="Picture 10" descr="http://www.buildinggreentv.com/files/u5/lightbulb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643314"/>
            <a:ext cx="1785930" cy="2381240"/>
          </a:xfrm>
          <a:prstGeom prst="rect">
            <a:avLst/>
          </a:prstGeom>
          <a:noFill/>
        </p:spPr>
      </p:pic>
      <p:pic>
        <p:nvPicPr>
          <p:cNvPr id="22540" name="Picture 12" descr="http://img0.liveinternet.ru/images/attach/c/3/77/267/77267162_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1643050"/>
            <a:ext cx="3381399" cy="2536049"/>
          </a:xfrm>
          <a:prstGeom prst="rect">
            <a:avLst/>
          </a:prstGeom>
          <a:noFill/>
        </p:spPr>
      </p:pic>
      <p:pic>
        <p:nvPicPr>
          <p:cNvPr id="9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5206" y="142852"/>
            <a:ext cx="1428760" cy="1192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68808"/>
          </a:xfrm>
        </p:spPr>
        <p:txBody>
          <a:bodyPr>
            <a:normAutofit/>
          </a:bodyPr>
          <a:lstStyle/>
          <a:p>
            <a:r>
              <a:rPr lang="ru-RU" dirty="0" smtClean="0"/>
              <a:t>Упражнения для развития </a:t>
            </a:r>
            <a:br>
              <a:rPr lang="ru-RU" dirty="0" smtClean="0"/>
            </a:br>
            <a:r>
              <a:rPr lang="ru-RU" dirty="0" smtClean="0"/>
              <a:t>слуховой памяти</a:t>
            </a:r>
            <a:endParaRPr lang="ru-RU" dirty="0"/>
          </a:p>
        </p:txBody>
      </p:sp>
      <p:pic>
        <p:nvPicPr>
          <p:cNvPr id="2050" name="Picture 2" descr="http://neueshoeren.com/dummy.jpg"/>
          <p:cNvPicPr>
            <a:picLocks noChangeAspect="1" noChangeArrowheads="1"/>
          </p:cNvPicPr>
          <p:nvPr/>
        </p:nvPicPr>
        <p:blipFill>
          <a:blip r:embed="rId2" cstate="print"/>
          <a:srcRect l="10659" t="24442" r="74389" b="43552"/>
          <a:stretch>
            <a:fillRect/>
          </a:stretch>
        </p:blipFill>
        <p:spPr bwMode="auto">
          <a:xfrm>
            <a:off x="3714744" y="3357562"/>
            <a:ext cx="1785950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Игра «Фотограф»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5918" y="2214554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857620" y="2214554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2214554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3857628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857620" y="3857628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857884" y="3857628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http://neueshoeren.com/dummy.jpg"/>
          <p:cNvPicPr>
            <a:picLocks noChangeAspect="1" noChangeArrowheads="1"/>
          </p:cNvPicPr>
          <p:nvPr/>
        </p:nvPicPr>
        <p:blipFill>
          <a:blip r:embed="rId2" cstate="print"/>
          <a:srcRect l="10659" t="24442" r="74389" b="43552"/>
          <a:stretch>
            <a:fillRect/>
          </a:stretch>
        </p:blipFill>
        <p:spPr bwMode="auto">
          <a:xfrm>
            <a:off x="6858016" y="285728"/>
            <a:ext cx="892995" cy="1071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Игра «Фотограф»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214554"/>
            <a:ext cx="228601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туман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86182" y="2214554"/>
            <a:ext cx="214314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дождь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00826" y="2214554"/>
            <a:ext cx="207170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радуга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3857628"/>
            <a:ext cx="214314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кипение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57620" y="3857628"/>
            <a:ext cx="221457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молния</a:t>
            </a:r>
            <a:endParaRPr lang="ru-RU" sz="4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643702" y="3857628"/>
            <a:ext cx="214314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плавление</a:t>
            </a:r>
            <a:endParaRPr lang="ru-RU" sz="2400" b="1" dirty="0"/>
          </a:p>
        </p:txBody>
      </p:sp>
      <p:pic>
        <p:nvPicPr>
          <p:cNvPr id="10" name="Picture 2" descr="http://neueshoeren.com/dummy.jpg"/>
          <p:cNvPicPr>
            <a:picLocks noChangeAspect="1" noChangeArrowheads="1"/>
          </p:cNvPicPr>
          <p:nvPr/>
        </p:nvPicPr>
        <p:blipFill>
          <a:blip r:embed="rId2" cstate="print"/>
          <a:srcRect l="10659" t="24442" r="74389" b="43552"/>
          <a:stretch>
            <a:fillRect/>
          </a:stretch>
        </p:blipFill>
        <p:spPr bwMode="auto">
          <a:xfrm>
            <a:off x="6858016" y="285728"/>
            <a:ext cx="892995" cy="1071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026" name="Picture 2" descr="Картинка 12 из 1672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1263378"/>
            <a:ext cx="3143240" cy="2094184"/>
          </a:xfrm>
          <a:prstGeom prst="rect">
            <a:avLst/>
          </a:prstGeom>
          <a:noFill/>
        </p:spPr>
      </p:pic>
      <p:pic>
        <p:nvPicPr>
          <p:cNvPr id="1028" name="Picture 4" descr="Картинка 28 из 1759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57166"/>
            <a:ext cx="2714644" cy="2714645"/>
          </a:xfrm>
          <a:prstGeom prst="rect">
            <a:avLst/>
          </a:prstGeom>
          <a:noFill/>
        </p:spPr>
      </p:pic>
      <p:pic>
        <p:nvPicPr>
          <p:cNvPr id="1030" name="Picture 6" descr="Картинка 5 из 1679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00042"/>
            <a:ext cx="2432992" cy="3204797"/>
          </a:xfrm>
          <a:prstGeom prst="rect">
            <a:avLst/>
          </a:prstGeom>
          <a:noFill/>
        </p:spPr>
      </p:pic>
      <p:pic>
        <p:nvPicPr>
          <p:cNvPr id="1032" name="Picture 8" descr="Картинка 3 из 11655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714752"/>
            <a:ext cx="2357454" cy="2333880"/>
          </a:xfrm>
          <a:prstGeom prst="rect">
            <a:avLst/>
          </a:prstGeom>
          <a:noFill/>
        </p:spPr>
      </p:pic>
      <p:pic>
        <p:nvPicPr>
          <p:cNvPr id="1034" name="Picture 10" descr="Картинка 21 из 11655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-1714536"/>
            <a:ext cx="1926446" cy="1281087"/>
          </a:xfrm>
          <a:prstGeom prst="rect">
            <a:avLst/>
          </a:prstGeom>
          <a:noFill/>
        </p:spPr>
      </p:pic>
      <p:pic>
        <p:nvPicPr>
          <p:cNvPr id="1036" name="Picture 12" descr="Картинка 8 из 13036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643314"/>
            <a:ext cx="2714644" cy="2035984"/>
          </a:xfrm>
          <a:prstGeom prst="rect">
            <a:avLst/>
          </a:prstGeom>
          <a:noFill/>
        </p:spPr>
      </p:pic>
      <p:pic>
        <p:nvPicPr>
          <p:cNvPr id="1038" name="Picture 14" descr="http://im0-tub-ru.yandex.net/i?id=197772061-05-7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7620" y="3571876"/>
            <a:ext cx="2214578" cy="2214578"/>
          </a:xfrm>
          <a:prstGeom prst="rect">
            <a:avLst/>
          </a:prstGeom>
          <a:noFill/>
        </p:spPr>
      </p:pic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68808"/>
          </a:xfrm>
        </p:spPr>
        <p:txBody>
          <a:bodyPr>
            <a:normAutofit/>
          </a:bodyPr>
          <a:lstStyle/>
          <a:p>
            <a:r>
              <a:rPr lang="ru-RU" dirty="0" smtClean="0"/>
              <a:t>Упражнения для развития </a:t>
            </a:r>
            <a:br>
              <a:rPr lang="ru-RU" dirty="0" smtClean="0"/>
            </a:br>
            <a:r>
              <a:rPr lang="ru-RU" dirty="0" err="1" smtClean="0"/>
              <a:t>слухо-зрительной</a:t>
            </a:r>
            <a:r>
              <a:rPr lang="ru-RU" dirty="0" smtClean="0"/>
              <a:t> памяти</a:t>
            </a:r>
            <a:endParaRPr lang="ru-RU" dirty="0"/>
          </a:p>
        </p:txBody>
      </p:sp>
      <p:pic>
        <p:nvPicPr>
          <p:cNvPr id="20482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643314"/>
            <a:ext cx="2756778" cy="2300270"/>
          </a:xfrm>
          <a:prstGeom prst="rect">
            <a:avLst/>
          </a:prstGeom>
          <a:noFill/>
        </p:spPr>
      </p:pic>
      <p:pic>
        <p:nvPicPr>
          <p:cNvPr id="5" name="Picture 2" descr="http://neueshoeren.com/dummy.jpg"/>
          <p:cNvPicPr>
            <a:picLocks noChangeAspect="1" noChangeArrowheads="1"/>
          </p:cNvPicPr>
          <p:nvPr/>
        </p:nvPicPr>
        <p:blipFill>
          <a:blip r:embed="rId3" cstate="print"/>
          <a:srcRect l="10659" t="24442" r="74389" b="43552"/>
          <a:stretch>
            <a:fillRect/>
          </a:stretch>
        </p:blipFill>
        <p:spPr bwMode="auto">
          <a:xfrm>
            <a:off x="1357290" y="3714752"/>
            <a:ext cx="1857388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-32" y="14813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                                   </a:t>
            </a:r>
          </a:p>
          <a:p>
            <a:endParaRPr lang="ru-RU" dirty="0" smtClean="0"/>
          </a:p>
          <a:p>
            <a:pPr marL="1074738" indent="195263">
              <a:buNone/>
            </a:pPr>
            <a:r>
              <a:rPr lang="ru-RU" sz="3200" dirty="0" smtClean="0"/>
              <a:t>Средняя	          скорость</a:t>
            </a:r>
          </a:p>
          <a:p>
            <a:pPr marL="1074738" indent="195263">
              <a:buNone/>
            </a:pPr>
            <a:r>
              <a:rPr lang="ru-RU" sz="3200" dirty="0" smtClean="0"/>
              <a:t>Постоянное          ускорение</a:t>
            </a:r>
          </a:p>
          <a:p>
            <a:pPr marL="1074738" indent="195263">
              <a:buNone/>
            </a:pPr>
            <a:r>
              <a:rPr lang="ru-RU" sz="3200" dirty="0" smtClean="0"/>
              <a:t>Ядерная		   реакция	</a:t>
            </a:r>
          </a:p>
          <a:p>
            <a:pPr marL="1074738" indent="195263">
              <a:buNone/>
            </a:pPr>
            <a:r>
              <a:rPr lang="ru-RU" sz="3200" dirty="0" smtClean="0"/>
              <a:t>Переменный	   ток 		</a:t>
            </a:r>
          </a:p>
          <a:p>
            <a:pPr marL="1074738" indent="195263">
              <a:buNone/>
            </a:pPr>
            <a:r>
              <a:rPr lang="ru-RU" sz="3200" dirty="0" smtClean="0"/>
              <a:t>Высокое		   давление		</a:t>
            </a:r>
            <a:r>
              <a:rPr lang="ru-RU" dirty="0" smtClean="0"/>
              <a:t>	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60390"/>
            <a:ext cx="8229600" cy="582594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			</a:t>
            </a:r>
            <a:r>
              <a:rPr lang="ru-RU" sz="3200" dirty="0" smtClean="0">
                <a:solidFill>
                  <a:srgbClr val="0070C0"/>
                </a:solidFill>
                <a:latin typeface="+mn-lt"/>
              </a:rPr>
              <a:t>«Пары слов»</a:t>
            </a:r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Прочтите  пары слов. 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Запомните их.</a:t>
            </a:r>
            <a:endParaRPr lang="ru-RU" sz="3200" dirty="0">
              <a:latin typeface="+mn-lt"/>
            </a:endParaRPr>
          </a:p>
        </p:txBody>
      </p:sp>
      <p:pic>
        <p:nvPicPr>
          <p:cNvPr id="4" name="Picture 2" descr="http://neueshoeren.com/dummy.jpg"/>
          <p:cNvPicPr>
            <a:picLocks noChangeAspect="1" noChangeArrowheads="1"/>
          </p:cNvPicPr>
          <p:nvPr/>
        </p:nvPicPr>
        <p:blipFill>
          <a:blip r:embed="rId2" cstate="print"/>
          <a:srcRect l="10659" t="24442" r="74389" b="43552"/>
          <a:stretch>
            <a:fillRect/>
          </a:stretch>
        </p:blipFill>
        <p:spPr bwMode="auto">
          <a:xfrm>
            <a:off x="6143636" y="285728"/>
            <a:ext cx="1000132" cy="1200158"/>
          </a:xfrm>
          <a:prstGeom prst="rect">
            <a:avLst/>
          </a:prstGeom>
          <a:noFill/>
        </p:spPr>
      </p:pic>
      <p:pic>
        <p:nvPicPr>
          <p:cNvPr id="6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285728"/>
            <a:ext cx="1386930" cy="1157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-32" y="14813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                                   </a:t>
            </a:r>
          </a:p>
          <a:p>
            <a:endParaRPr lang="ru-RU" dirty="0" smtClean="0"/>
          </a:p>
          <a:p>
            <a:pPr marL="1074738" indent="195263">
              <a:buNone/>
            </a:pPr>
            <a:r>
              <a:rPr lang="ru-RU" sz="3200" dirty="0" smtClean="0"/>
              <a:t>Средняя	          скорость</a:t>
            </a:r>
          </a:p>
          <a:p>
            <a:pPr marL="1074738" indent="195263">
              <a:buNone/>
            </a:pPr>
            <a:r>
              <a:rPr lang="ru-RU" sz="3200" dirty="0" smtClean="0"/>
              <a:t>Постоянное          ускорение</a:t>
            </a:r>
          </a:p>
          <a:p>
            <a:pPr marL="1074738" indent="195263">
              <a:buNone/>
            </a:pPr>
            <a:r>
              <a:rPr lang="ru-RU" sz="3200" dirty="0" smtClean="0"/>
              <a:t>Равномерное 	   реакция	</a:t>
            </a:r>
          </a:p>
          <a:p>
            <a:pPr marL="1074738" indent="195263">
              <a:buNone/>
            </a:pPr>
            <a:r>
              <a:rPr lang="ru-RU" sz="3200" dirty="0" smtClean="0"/>
              <a:t>Переменный	   ток 		</a:t>
            </a:r>
          </a:p>
          <a:p>
            <a:pPr marL="1074738" indent="195263">
              <a:buNone/>
            </a:pPr>
            <a:r>
              <a:rPr lang="ru-RU" sz="3200" dirty="0" smtClean="0"/>
              <a:t>Высокое		   давление		</a:t>
            </a:r>
            <a:r>
              <a:rPr lang="ru-RU" dirty="0" smtClean="0"/>
              <a:t>	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60390"/>
            <a:ext cx="8229600" cy="582594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			</a:t>
            </a:r>
            <a:r>
              <a:rPr lang="ru-RU" sz="3200" dirty="0" smtClean="0">
                <a:solidFill>
                  <a:srgbClr val="0070C0"/>
                </a:solidFill>
                <a:latin typeface="+mn-lt"/>
              </a:rPr>
              <a:t>«Пары слов»</a:t>
            </a:r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Прочтите  пары слов. 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Запомните их.</a:t>
            </a:r>
            <a:endParaRPr lang="ru-RU" sz="32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2214554"/>
            <a:ext cx="3000396" cy="33575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214290"/>
            <a:ext cx="1185142" cy="988889"/>
          </a:xfrm>
          <a:prstGeom prst="rect">
            <a:avLst/>
          </a:prstGeom>
          <a:noFill/>
        </p:spPr>
      </p:pic>
      <p:pic>
        <p:nvPicPr>
          <p:cNvPr id="6" name="Picture 2" descr="http://neueshoeren.com/dummy.jpg"/>
          <p:cNvPicPr>
            <a:picLocks noChangeAspect="1" noChangeArrowheads="1"/>
          </p:cNvPicPr>
          <p:nvPr/>
        </p:nvPicPr>
        <p:blipFill>
          <a:blip r:embed="rId3" cstate="print"/>
          <a:srcRect l="10659" t="24442" r="74389" b="43552"/>
          <a:stretch>
            <a:fillRect/>
          </a:stretch>
        </p:blipFill>
        <p:spPr bwMode="auto">
          <a:xfrm>
            <a:off x="6286512" y="285727"/>
            <a:ext cx="857255" cy="1028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-32" y="14813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                                   </a:t>
            </a:r>
          </a:p>
          <a:p>
            <a:endParaRPr lang="ru-RU" dirty="0" smtClean="0"/>
          </a:p>
          <a:p>
            <a:pPr marL="1074738" indent="195263">
              <a:buNone/>
            </a:pPr>
            <a:r>
              <a:rPr lang="ru-RU" sz="3200" dirty="0" smtClean="0"/>
              <a:t>Средняя	          скорость</a:t>
            </a:r>
          </a:p>
          <a:p>
            <a:pPr marL="1074738" indent="195263">
              <a:buNone/>
            </a:pPr>
            <a:r>
              <a:rPr lang="ru-RU" sz="3200" dirty="0" smtClean="0"/>
              <a:t>Постоянное          ускорение</a:t>
            </a:r>
          </a:p>
          <a:p>
            <a:pPr marL="1079500" indent="176213">
              <a:buNone/>
              <a:tabLst>
                <a:tab pos="981075" algn="l"/>
              </a:tabLst>
            </a:pPr>
            <a:r>
              <a:rPr lang="ru-RU" sz="3200" dirty="0" smtClean="0"/>
              <a:t>Ядерная	          реакция	</a:t>
            </a:r>
          </a:p>
          <a:p>
            <a:pPr marL="1074738" indent="195263">
              <a:buNone/>
            </a:pPr>
            <a:r>
              <a:rPr lang="ru-RU" sz="3200" dirty="0" smtClean="0"/>
              <a:t>Переменный	   ток 		</a:t>
            </a:r>
          </a:p>
          <a:p>
            <a:pPr marL="1074738" indent="195263">
              <a:buNone/>
            </a:pPr>
            <a:r>
              <a:rPr lang="ru-RU" sz="3200" dirty="0" smtClean="0"/>
              <a:t>Высокое		   давление		</a:t>
            </a:r>
            <a:r>
              <a:rPr lang="ru-RU" dirty="0" smtClean="0"/>
              <a:t>	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60390"/>
            <a:ext cx="8229600" cy="582594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			</a:t>
            </a:r>
            <a:r>
              <a:rPr lang="ru-RU" sz="3200" dirty="0" smtClean="0">
                <a:solidFill>
                  <a:srgbClr val="0070C0"/>
                </a:solidFill>
                <a:latin typeface="+mn-lt"/>
              </a:rPr>
              <a:t>«Пары слов»</a:t>
            </a:r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Прочтите  пары слов. 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Запомните их.</a:t>
            </a:r>
            <a:endParaRPr lang="ru-RU" sz="3200" dirty="0">
              <a:latin typeface="+mn-lt"/>
            </a:endParaRPr>
          </a:p>
        </p:txBody>
      </p:sp>
      <p:pic>
        <p:nvPicPr>
          <p:cNvPr id="4" name="Picture 2" descr="http://img1.liveinternet.ru/images/foto/b/3/586/2771586/f_158904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142852"/>
            <a:ext cx="1455463" cy="1214446"/>
          </a:xfrm>
          <a:prstGeom prst="rect">
            <a:avLst/>
          </a:prstGeom>
          <a:noFill/>
        </p:spPr>
      </p:pic>
      <p:pic>
        <p:nvPicPr>
          <p:cNvPr id="5" name="Picture 2" descr="http://neueshoeren.com/dummy.jpg"/>
          <p:cNvPicPr>
            <a:picLocks noChangeAspect="1" noChangeArrowheads="1"/>
          </p:cNvPicPr>
          <p:nvPr/>
        </p:nvPicPr>
        <p:blipFill>
          <a:blip r:embed="rId3" cstate="print"/>
          <a:srcRect l="10659" t="24442" r="74389" b="43552"/>
          <a:stretch>
            <a:fillRect/>
          </a:stretch>
        </p:blipFill>
        <p:spPr bwMode="auto">
          <a:xfrm>
            <a:off x="6286512" y="214290"/>
            <a:ext cx="940600" cy="1128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60"/>
          </a:xfrm>
        </p:spPr>
        <p:txBody>
          <a:bodyPr>
            <a:normAutofit/>
          </a:bodyPr>
          <a:lstStyle/>
          <a:p>
            <a:r>
              <a:rPr lang="ru-RU" dirty="0" smtClean="0"/>
              <a:t>Упражнения для развития двигательной памяти</a:t>
            </a:r>
            <a:endParaRPr lang="ru-RU" dirty="0"/>
          </a:p>
        </p:txBody>
      </p:sp>
      <p:pic>
        <p:nvPicPr>
          <p:cNvPr id="18434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357562"/>
            <a:ext cx="3143272" cy="2357454"/>
          </a:xfrm>
          <a:prstGeom prst="rect">
            <a:avLst/>
          </a:prstGeom>
          <a:noFill/>
        </p:spPr>
      </p:pic>
      <p:pic>
        <p:nvPicPr>
          <p:cNvPr id="5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143504" y="3408810"/>
            <a:ext cx="3214710" cy="2306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71406" y="-357214"/>
            <a:ext cx="8229600" cy="1143000"/>
          </a:xfrm>
        </p:spPr>
        <p:txBody>
          <a:bodyPr>
            <a:normAutofit fontScale="90000"/>
          </a:bodyPr>
          <a:lstStyle/>
          <a:p>
            <a:pPr marL="838200" indent="-838200" algn="ctr">
              <a:defRPr/>
            </a:pPr>
            <a:r>
              <a:rPr lang="be-BY" sz="2000" b="1" dirty="0" smtClean="0"/>
              <a:t/>
            </a:r>
            <a:br>
              <a:rPr lang="be-BY" sz="2000" b="1" dirty="0" smtClean="0"/>
            </a:br>
            <a:r>
              <a:rPr lang="be-BY" sz="2000" b="1" dirty="0" smtClean="0"/>
              <a:t/>
            </a:r>
            <a:br>
              <a:rPr lang="be-BY" sz="2000" b="1" dirty="0" smtClean="0"/>
            </a:br>
            <a:r>
              <a:rPr lang="ru-RU" sz="4000" dirty="0" smtClean="0">
                <a:solidFill>
                  <a:srgbClr val="0070C0"/>
                </a:solidFill>
              </a:rPr>
              <a:t> « Кулак - ладонь » </a:t>
            </a:r>
            <a:r>
              <a:rPr lang="be-BY" sz="4000" b="1" dirty="0" smtClean="0"/>
              <a:t/>
            </a:r>
            <a:br>
              <a:rPr lang="be-BY" sz="4000" b="1" dirty="0" smtClean="0"/>
            </a:br>
            <a:endParaRPr lang="ru-RU" sz="2000" dirty="0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57158" y="785794"/>
            <a:ext cx="8501122" cy="278608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be-BY" sz="2400" dirty="0" smtClean="0"/>
              <a:t>	</a:t>
            </a:r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endParaRPr lang="be-BY" sz="2400" dirty="0" smtClean="0"/>
          </a:p>
          <a:p>
            <a:pPr lvl="0">
              <a:spcBef>
                <a:spcPct val="0"/>
              </a:spcBef>
              <a:defRPr/>
            </a:pPr>
            <a:r>
              <a:rPr lang="be-BY" sz="2400" dirty="0" smtClean="0"/>
              <a:t>	</a:t>
            </a:r>
            <a:r>
              <a:rPr lang="be-BY" sz="4000" dirty="0" smtClean="0"/>
              <a:t>Левую руку сложите в кулак. Правой рукой прямой ладонью в горизонтальном положении прикоснитесь к запястью левой. После этого одновременно смените положение правой и левой рук. Добивайтесь высокой скорости смены</a:t>
            </a:r>
            <a:r>
              <a:rPr lang="ru-RU" sz="4000" dirty="0" smtClean="0"/>
              <a:t> положений.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14291"/>
            <a:ext cx="857256" cy="642942"/>
          </a:xfrm>
          <a:prstGeom prst="rect">
            <a:avLst/>
          </a:prstGeom>
          <a:noFill/>
        </p:spPr>
      </p:pic>
      <p:pic>
        <p:nvPicPr>
          <p:cNvPr id="7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172792" y="214290"/>
            <a:ext cx="802644" cy="57150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341569"/>
            <a:ext cx="8229600" cy="1944687"/>
          </a:xfrm>
        </p:spPr>
        <p:txBody>
          <a:bodyPr>
            <a:normAutofit fontScale="90000"/>
          </a:bodyPr>
          <a:lstStyle/>
          <a:p>
            <a:pPr marL="838200" indent="-838200">
              <a:defRPr/>
            </a:pPr>
            <a:r>
              <a:rPr lang="be-BY" sz="2400" b="1" dirty="0" smtClean="0"/>
              <a:t>			</a:t>
            </a:r>
            <a:r>
              <a:rPr lang="ru-RU" sz="4000" dirty="0" smtClean="0">
                <a:solidFill>
                  <a:srgbClr val="0070C0"/>
                </a:solidFill>
              </a:rPr>
              <a:t> </a:t>
            </a:r>
            <a:r>
              <a:rPr lang="ru-RU" sz="6000" dirty="0" smtClean="0">
                <a:solidFill>
                  <a:srgbClr val="0070C0"/>
                </a:solidFill>
              </a:rPr>
              <a:t>«</a:t>
            </a:r>
            <a:r>
              <a:rPr lang="be-BY" sz="6000" b="1" dirty="0" smtClean="0">
                <a:solidFill>
                  <a:srgbClr val="0070C0"/>
                </a:solidFill>
              </a:rPr>
              <a:t>Ухо—нос</a:t>
            </a:r>
            <a:r>
              <a:rPr lang="ru-RU" sz="6000" dirty="0" smtClean="0">
                <a:solidFill>
                  <a:srgbClr val="0070C0"/>
                </a:solidFill>
              </a:rPr>
              <a:t> »</a:t>
            </a:r>
            <a:r>
              <a:rPr lang="be-BY" sz="6000" b="1" dirty="0" smtClean="0">
                <a:solidFill>
                  <a:srgbClr val="0070C0"/>
                </a:solidFill>
              </a:rPr>
              <a:t> </a:t>
            </a:r>
            <a:r>
              <a:rPr lang="be-BY" sz="2400" b="1" dirty="0" smtClean="0"/>
              <a:t/>
            </a:r>
            <a:br>
              <a:rPr lang="be-BY" sz="2400" b="1" dirty="0" smtClean="0"/>
            </a:br>
            <a:r>
              <a:rPr lang="be-BY" sz="4400" dirty="0" smtClean="0"/>
              <a:t>Левой рукой возьмитесь за кончик носа, а правой рукой — за противоположное ухо. Одновременно отпустите ухо и нос, поменяйте положение рук «с точностью до наоборот».</a:t>
            </a:r>
            <a:endParaRPr lang="ru-RU" sz="2400" dirty="0" smtClean="0"/>
          </a:p>
        </p:txBody>
      </p:sp>
      <p:pic>
        <p:nvPicPr>
          <p:cNvPr id="3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214290"/>
            <a:ext cx="857256" cy="642942"/>
          </a:xfrm>
          <a:prstGeom prst="rect">
            <a:avLst/>
          </a:prstGeom>
          <a:noFill/>
        </p:spPr>
      </p:pic>
      <p:pic>
        <p:nvPicPr>
          <p:cNvPr id="4" name="Picture 2" descr="http://tipslife.ru/uploads/posts/2010-11/1289951204_ru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072459" y="214290"/>
            <a:ext cx="928693" cy="64294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973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	Мнемотехника - техника запоминания.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Это совокупность специальных приёмов и способов, облегчающих </a:t>
            </a:r>
            <a:r>
              <a:rPr lang="ru-RU" dirty="0" smtClean="0">
                <a:hlinkClick r:id="rId2" tooltip="Запоминание"/>
              </a:rPr>
              <a:t>запоминание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нужной информации и увеличивающих объём </a:t>
            </a:r>
            <a:r>
              <a:rPr lang="ru-RU" dirty="0" smtClean="0">
                <a:hlinkClick r:id="rId3" tooltip="Память"/>
              </a:rPr>
              <a:t>памяти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pPr>
              <a:spcBef>
                <a:spcPts val="600"/>
              </a:spcBef>
              <a:spcAft>
                <a:spcPts val="200"/>
              </a:spcAft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запоминания цветов в спектре: красный, оранжевый, жёлтый, зелёный, голубой, синий, фиолетовый. Существует несколько поговорок мнемотехники: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Каждый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9900"/>
                </a:solidFill>
              </a:rPr>
              <a:t>охотник</a:t>
            </a:r>
            <a:r>
              <a:rPr lang="ru-RU" dirty="0" smtClean="0"/>
              <a:t> </a:t>
            </a:r>
            <a:r>
              <a:rPr lang="ru-RU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желает</a:t>
            </a:r>
            <a:r>
              <a:rPr lang="ru-RU" dirty="0" smtClean="0">
                <a:ln w="12700">
                  <a:solidFill>
                    <a:schemeClr val="tx1"/>
                  </a:solidFill>
                </a:ln>
              </a:rPr>
              <a:t> </a:t>
            </a:r>
            <a:r>
              <a:rPr lang="ru-RU" dirty="0" smtClean="0">
                <a:solidFill>
                  <a:srgbClr val="00B050"/>
                </a:solidFill>
              </a:rPr>
              <a:t>знать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00B0F0"/>
                </a:solidFill>
              </a:rPr>
              <a:t>где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сидит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7030A0"/>
                </a:solidFill>
              </a:rPr>
              <a:t>фазан</a:t>
            </a:r>
          </a:p>
          <a:p>
            <a:endParaRPr lang="ru-RU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Как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9900"/>
                </a:solidFill>
              </a:rPr>
              <a:t>однажды</a:t>
            </a:r>
            <a:r>
              <a:rPr lang="ru-RU" dirty="0" smtClean="0"/>
              <a:t> </a:t>
            </a:r>
            <a:r>
              <a:rPr lang="ru-RU" dirty="0" smtClean="0">
                <a:ln w="9525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Жак</a:t>
            </a:r>
            <a:r>
              <a:rPr lang="ru-RU" dirty="0" smtClean="0"/>
              <a:t>-</a:t>
            </a:r>
            <a:r>
              <a:rPr lang="ru-RU" dirty="0" smtClean="0">
                <a:solidFill>
                  <a:srgbClr val="00B050"/>
                </a:solidFill>
              </a:rPr>
              <a:t>звонарь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B0F0"/>
                </a:solidFill>
              </a:rPr>
              <a:t>городской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сломал </a:t>
            </a:r>
            <a:r>
              <a:rPr lang="ru-RU" dirty="0" smtClean="0">
                <a:solidFill>
                  <a:srgbClr val="7030A0"/>
                </a:solidFill>
              </a:rPr>
              <a:t>фонарь</a:t>
            </a:r>
          </a:p>
          <a:p>
            <a:endParaRPr lang="ru-RU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Каждый </a:t>
            </a:r>
            <a:r>
              <a:rPr lang="ru-RU" dirty="0" smtClean="0">
                <a:solidFill>
                  <a:srgbClr val="FF9900"/>
                </a:solidFill>
              </a:rPr>
              <a:t>оформитель</a:t>
            </a:r>
            <a:r>
              <a:rPr lang="ru-RU" dirty="0" smtClean="0"/>
              <a:t> </a:t>
            </a:r>
            <a:r>
              <a:rPr lang="ru-RU" dirty="0" smtClean="0">
                <a:ln w="9525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желает</a:t>
            </a:r>
            <a:r>
              <a:rPr lang="ru-RU" dirty="0" smtClean="0">
                <a:ln w="9525">
                  <a:solidFill>
                    <a:schemeClr val="tx1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rgbClr val="00B050"/>
                </a:solidFill>
              </a:rPr>
              <a:t>знать</a:t>
            </a:r>
            <a:r>
              <a:rPr lang="ru-RU" dirty="0" smtClean="0"/>
              <a:t>, </a:t>
            </a:r>
            <a:r>
              <a:rPr lang="ru-RU" dirty="0" smtClean="0">
                <a:solidFill>
                  <a:srgbClr val="00B0F0"/>
                </a:solidFill>
              </a:rPr>
              <a:t>где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скачать </a:t>
            </a:r>
            <a:r>
              <a:rPr lang="ru-RU" dirty="0" err="1" smtClean="0">
                <a:solidFill>
                  <a:srgbClr val="7030A0"/>
                </a:solidFill>
              </a:rPr>
              <a:t>фотошоп</a:t>
            </a:r>
            <a:endParaRPr lang="ru-RU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dirty="0" smtClean="0"/>
              <a:t>Приемы мнемотехники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5786446" y="5286388"/>
            <a:ext cx="2857520" cy="642942"/>
          </a:xfrm>
          <a:prstGeom prst="rect">
            <a:avLst/>
          </a:prstGeom>
          <a:solidFill>
            <a:schemeClr val="bg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84" y="500042"/>
            <a:ext cx="9144000" cy="6286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запоминания порядка планет солнечной системы: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1-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Меркурий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2-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Венера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3-</a:t>
            </a:r>
            <a:r>
              <a:rPr lang="ru-RU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Земля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4-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Марс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5-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Юпитер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6-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Сатурн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7-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Уран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8-</a:t>
            </a:r>
            <a:r>
              <a:rPr lang="ru-RU" dirty="0" smtClean="0">
                <a:solidFill>
                  <a:srgbClr val="66FF66"/>
                </a:solidFill>
                <a:latin typeface="Times New Roman" pitchFamily="18" charset="0"/>
                <a:cs typeface="Times New Roman" pitchFamily="18" charset="0"/>
              </a:rPr>
              <a:t>Нептун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9-Плутон: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Такие поговорки: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ы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 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наем: 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ама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ела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тром </a:t>
            </a:r>
            <a:r>
              <a:rPr lang="ru-RU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Пилюли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Морозным Вечером Залез на Мачту Юнга Стремясь Увидеть Незнакомый Порт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Меркурий — раз, Венера — два-с, Три — Земля, четыре — Марс, Пять — Юпитер, шесть — Сатурн, Семь — Уран, восьмой — Нептун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4"/>
          <p:cNvSpPr>
            <a:spLocks noChangeArrowheads="1" noChangeShapeType="1" noTextEdit="1"/>
          </p:cNvSpPr>
          <p:nvPr/>
        </p:nvSpPr>
        <p:spPr bwMode="auto">
          <a:xfrm>
            <a:off x="1187450" y="1268413"/>
            <a:ext cx="66976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Благодарю за </a:t>
            </a:r>
            <a:r>
              <a:rPr lang="ru-RU" sz="36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работу</a:t>
            </a:r>
            <a:endParaRPr lang="ru-RU" sz="36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1507" name="WordArt 6"/>
          <p:cNvSpPr>
            <a:spLocks noChangeArrowheads="1" noChangeShapeType="1" noTextEdit="1"/>
          </p:cNvSpPr>
          <p:nvPr/>
        </p:nvSpPr>
        <p:spPr bwMode="auto">
          <a:xfrm>
            <a:off x="1187450" y="2492375"/>
            <a:ext cx="6264275" cy="1074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Молодцы!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одержимое 12"/>
          <p:cNvSpPr txBox="1">
            <a:spLocks noGrp="1"/>
          </p:cNvSpPr>
          <p:nvPr>
            <p:ph idx="1"/>
          </p:nvPr>
        </p:nvSpPr>
        <p:spPr>
          <a:xfrm>
            <a:off x="714348" y="1214422"/>
            <a:ext cx="29559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Упражнение 2</a:t>
            </a:r>
            <a:br>
              <a:rPr lang="ru-RU" dirty="0" smtClean="0"/>
            </a:br>
            <a:r>
              <a:rPr lang="ru-RU" dirty="0" smtClean="0"/>
              <a:t>На полке стояли</a:t>
            </a:r>
            <a:endParaRPr lang="ru-RU" dirty="0"/>
          </a:p>
        </p:txBody>
      </p:sp>
      <p:pic>
        <p:nvPicPr>
          <p:cNvPr id="20482" name="Picture 2" descr="http://s004.radikal.ru/i208/1102/68/69016adbe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428736"/>
            <a:ext cx="1714512" cy="1834930"/>
          </a:xfrm>
          <a:prstGeom prst="rect">
            <a:avLst/>
          </a:prstGeom>
          <a:noFill/>
        </p:spPr>
      </p:pic>
      <p:pic>
        <p:nvPicPr>
          <p:cNvPr id="20490" name="Picture 10" descr="http://ifilip.narod.ru/labor/a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2724" y="4143380"/>
            <a:ext cx="1472099" cy="1571636"/>
          </a:xfrm>
          <a:prstGeom prst="rect">
            <a:avLst/>
          </a:prstGeom>
          <a:noFill/>
        </p:spPr>
      </p:pic>
      <p:pic>
        <p:nvPicPr>
          <p:cNvPr id="20492" name="Picture 12" descr="http://www.ksrv.ru/images/nomenclature/ksg_6321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934" y="1000109"/>
            <a:ext cx="2893951" cy="2214578"/>
          </a:xfrm>
          <a:prstGeom prst="rect">
            <a:avLst/>
          </a:prstGeom>
          <a:noFill/>
        </p:spPr>
      </p:pic>
      <p:pic>
        <p:nvPicPr>
          <p:cNvPr id="20494" name="Picture 14" descr="http://www.ksrv.ru/images/nomenclature/ksg_21801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071942"/>
            <a:ext cx="1857388" cy="232173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285852" y="3286124"/>
            <a:ext cx="1455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амперметр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429256" y="3286124"/>
            <a:ext cx="1513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вольтметр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42976" y="578645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миллиамперметр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072198" y="614364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ваттметр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Упражнение 2</a:t>
            </a:r>
            <a:br>
              <a:rPr lang="ru-RU" dirty="0" smtClean="0"/>
            </a:br>
            <a:r>
              <a:rPr lang="ru-RU" dirty="0" smtClean="0"/>
              <a:t>Какой прибор взяли на урок</a:t>
            </a:r>
            <a:endParaRPr lang="ru-RU" dirty="0"/>
          </a:p>
        </p:txBody>
      </p:sp>
      <p:pic>
        <p:nvPicPr>
          <p:cNvPr id="20482" name="Picture 2" descr="http://s004.radikal.ru/i208/1102/68/69016adbe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7"/>
            <a:ext cx="1714512" cy="1834930"/>
          </a:xfrm>
          <a:prstGeom prst="rect">
            <a:avLst/>
          </a:prstGeom>
          <a:noFill/>
        </p:spPr>
      </p:pic>
      <p:pic>
        <p:nvPicPr>
          <p:cNvPr id="20490" name="Picture 10" descr="http://ifilip.narod.ru/labor/a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714620"/>
            <a:ext cx="1940475" cy="2071682"/>
          </a:xfrm>
          <a:prstGeom prst="rect">
            <a:avLst/>
          </a:prstGeom>
          <a:noFill/>
        </p:spPr>
      </p:pic>
      <p:pic>
        <p:nvPicPr>
          <p:cNvPr id="20494" name="Picture 14" descr="http://www.ksrv.ru/images/nomenclature/ksg_21801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4214818"/>
            <a:ext cx="1857388" cy="23217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1233</TotalTime>
  <Words>205</Words>
  <Application>Microsoft Office PowerPoint</Application>
  <PresentationFormat>Экран (4:3)</PresentationFormat>
  <Paragraphs>133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Открытая</vt:lpstr>
      <vt:lpstr>Мастер-класс по теме: «Развитие памяти на уроках физики»</vt:lpstr>
      <vt:lpstr>Память - </vt:lpstr>
      <vt:lpstr>Виды памяти:</vt:lpstr>
      <vt:lpstr>На уроках мы активно используем различные виды памяти:</vt:lpstr>
      <vt:lpstr>Проверка теста:</vt:lpstr>
      <vt:lpstr>Оценка результатов:</vt:lpstr>
      <vt:lpstr> Упражнения для развития зрительной памяти</vt:lpstr>
      <vt:lpstr>Слайд 8</vt:lpstr>
      <vt:lpstr>Слайд 9</vt:lpstr>
      <vt:lpstr>Что изменилось?</vt:lpstr>
      <vt:lpstr>«Какой предмет исчез?»</vt:lpstr>
      <vt:lpstr>Слайд 12</vt:lpstr>
      <vt:lpstr>Какой прибор исчез?</vt:lpstr>
      <vt:lpstr>Упражнения для развития  слуховой памяти</vt:lpstr>
      <vt:lpstr>Игра «Фотограф»</vt:lpstr>
      <vt:lpstr>Игра «Фотограф»</vt:lpstr>
      <vt:lpstr>Слайд 17</vt:lpstr>
      <vt:lpstr>Упражнения для развития  слухо-зрительной памяти</vt:lpstr>
      <vt:lpstr>    «Пары слов» Прочтите  пары слов.  Запомните их.</vt:lpstr>
      <vt:lpstr>    «Пары слов» Прочтите  пары слов.  Запомните их.</vt:lpstr>
      <vt:lpstr>    «Пары слов» Прочтите  пары слов.  Запомните их.</vt:lpstr>
      <vt:lpstr>Упражнения для развития двигательной памяти</vt:lpstr>
      <vt:lpstr>   « Кулак - ладонь »  </vt:lpstr>
      <vt:lpstr>    «Ухо—нос »  Левой рукой возьмитесь за кончик носа, а правой рукой — за противоположное ухо. Одновременно отпустите ухо и нос, поменяйте положение рук «с точностью до наоборот».</vt:lpstr>
      <vt:lpstr> Мнемотехника - техника запоминания.  Это совокупность специальных приёмов и способов, облегчающих запоминание  нужной информации и увеличивающих объём памяти. </vt:lpstr>
      <vt:lpstr>Приемы мнемотехники</vt:lpstr>
      <vt:lpstr>Слайд 27</vt:lpstr>
      <vt:lpstr>Слайд 28</vt:lpstr>
      <vt:lpstr>Упражнение 2 На полке стояли</vt:lpstr>
      <vt:lpstr>Упражнение 2 Какой прибор взяли на урок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по теме «Развитие памяти»</dc:title>
  <dc:creator>Юрок</dc:creator>
  <cp:lastModifiedBy>Yurok</cp:lastModifiedBy>
  <cp:revision>108</cp:revision>
  <dcterms:created xsi:type="dcterms:W3CDTF">2012-01-31T11:29:39Z</dcterms:created>
  <dcterms:modified xsi:type="dcterms:W3CDTF">2018-01-21T03:39:13Z</dcterms:modified>
</cp:coreProperties>
</file>