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63" r:id="rId4"/>
    <p:sldId id="258" r:id="rId5"/>
    <p:sldId id="264" r:id="rId6"/>
    <p:sldId id="265" r:id="rId7"/>
    <p:sldId id="266" r:id="rId8"/>
    <p:sldId id="267" r:id="rId9"/>
    <p:sldId id="259" r:id="rId10"/>
    <p:sldId id="260" r:id="rId11"/>
    <p:sldId id="261" r:id="rId12"/>
    <p:sldId id="262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929" autoAdjust="0"/>
    <p:restoredTop sz="86380" autoAdjust="0"/>
  </p:normalViewPr>
  <p:slideViewPr>
    <p:cSldViewPr>
      <p:cViewPr varScale="1">
        <p:scale>
          <a:sx n="63" d="100"/>
          <a:sy n="63" d="100"/>
        </p:scale>
        <p:origin x="-157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D1150491-9F3A-4A7E-963D-6FDBF508AA44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D204F357-AABE-4374-8154-3084E5B14C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D1150491-9F3A-4A7E-963D-6FDBF508AA44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4F357-AABE-4374-8154-3084E5B14C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D1150491-9F3A-4A7E-963D-6FDBF508AA44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D204F357-AABE-4374-8154-3084E5B14CE5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D1150491-9F3A-4A7E-963D-6FDBF508AA44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D204F357-AABE-4374-8154-3084E5B14C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D1150491-9F3A-4A7E-963D-6FDBF508AA44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D204F357-AABE-4374-8154-3084E5B14CE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50491-9F3A-4A7E-963D-6FDBF508AA44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4F357-AABE-4374-8154-3084E5B14C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D1150491-9F3A-4A7E-963D-6FDBF508AA44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D204F357-AABE-4374-8154-3084E5B14C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D1150491-9F3A-4A7E-963D-6FDBF508AA44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D204F357-AABE-4374-8154-3084E5B14CE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D1150491-9F3A-4A7E-963D-6FDBF508AA44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D204F357-AABE-4374-8154-3084E5B14CE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50491-9F3A-4A7E-963D-6FDBF508AA44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4F357-AABE-4374-8154-3084E5B14C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50491-9F3A-4A7E-963D-6FDBF508AA44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4F357-AABE-4374-8154-3084E5B14C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D1150491-9F3A-4A7E-963D-6FDBF508AA44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D204F357-AABE-4374-8154-3084E5B14CE5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1214422"/>
            <a:ext cx="8143932" cy="3857652"/>
          </a:xfrm>
          <a:solidFill>
            <a:schemeClr val="tx2">
              <a:lumMod val="5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Нравственные ценности и будущее человечества</a:t>
            </a:r>
            <a:endParaRPr lang="ru-RU" sz="6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39903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Цель нравственного воспитания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3000372"/>
            <a:ext cx="8229600" cy="4097378"/>
          </a:xfrm>
        </p:spPr>
        <p:txBody>
          <a:bodyPr/>
          <a:lstStyle/>
          <a:p>
            <a:r>
              <a:rPr lang="ru-RU" dirty="0" smtClean="0"/>
              <a:t>формирование у ребенка основ уважительного отношения к окружающим, приобщение к общечеловеческим ценностям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ZOZh_-3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30" b="130"/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026072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обеспечивать</a:t>
            </a:r>
            <a:r>
              <a:rPr lang="ru-RU" b="1" dirty="0" smtClean="0"/>
              <a:t> </a:t>
            </a:r>
            <a:r>
              <a:rPr lang="ru-RU" dirty="0" smtClean="0"/>
              <a:t>условия</a:t>
            </a:r>
            <a:r>
              <a:rPr lang="ru-RU" b="1" dirty="0" smtClean="0"/>
              <a:t> </a:t>
            </a:r>
            <a:r>
              <a:rPr lang="ru-RU" dirty="0" smtClean="0"/>
              <a:t>для</a:t>
            </a:r>
            <a:r>
              <a:rPr lang="ru-RU" b="1" dirty="0" smtClean="0"/>
              <a:t> </a:t>
            </a:r>
            <a:r>
              <a:rPr lang="ru-RU" dirty="0" smtClean="0"/>
              <a:t>нравственного</a:t>
            </a:r>
            <a:r>
              <a:rPr lang="ru-RU" b="1" dirty="0" smtClean="0"/>
              <a:t> </a:t>
            </a:r>
            <a:r>
              <a:rPr lang="ru-RU" dirty="0" smtClean="0"/>
              <a:t>воспитания</a:t>
            </a:r>
            <a:r>
              <a:rPr lang="ru-RU" b="1" dirty="0" smtClean="0"/>
              <a:t> </a:t>
            </a:r>
            <a:r>
              <a:rPr lang="ru-RU" dirty="0" smtClean="0"/>
              <a:t>детей;</a:t>
            </a:r>
          </a:p>
          <a:p>
            <a:r>
              <a:rPr lang="ru-RU" dirty="0" smtClean="0"/>
              <a:t>создавать игровые ситуации, способствующие формированию доброты, доброжелательности, дружелюбия;</a:t>
            </a:r>
          </a:p>
          <a:p>
            <a:r>
              <a:rPr lang="ru-RU" dirty="0" smtClean="0"/>
              <a:t>приучать детей общаться спокойно, без крика;</a:t>
            </a:r>
          </a:p>
          <a:p>
            <a:r>
              <a:rPr lang="ru-RU" dirty="0" smtClean="0"/>
              <a:t>формировать у детей доброжелательное отношение друг к другу, опыт правильной оценки хороших и плохих поступков;</a:t>
            </a:r>
          </a:p>
          <a:p>
            <a:r>
              <a:rPr lang="ru-RU" dirty="0" smtClean="0"/>
              <a:t>приучать детей к вежливости: здороваться, прощаться, благодарить за помощь;</a:t>
            </a:r>
          </a:p>
          <a:p>
            <a:r>
              <a:rPr lang="ru-RU" dirty="0" smtClean="0"/>
              <a:t>учить жить дружно, помогать друг другу, вместе пользоваться игрушками, книгами;</a:t>
            </a:r>
          </a:p>
          <a:p>
            <a:r>
              <a:rPr lang="ru-RU" dirty="0" smtClean="0"/>
              <a:t>приучать соблюдать элементарные правила поведения в детском саду, общественных местах</a:t>
            </a:r>
            <a:endParaRPr lang="ru-RU" dirty="0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Беседы: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Ситуативные;</a:t>
            </a:r>
          </a:p>
          <a:p>
            <a:r>
              <a:rPr lang="ru-RU" dirty="0" smtClean="0"/>
              <a:t>Индивидуальные беседы;</a:t>
            </a:r>
          </a:p>
          <a:p>
            <a:r>
              <a:rPr lang="ru-RU" dirty="0" smtClean="0"/>
              <a:t>Беседы </a:t>
            </a:r>
            <a:r>
              <a:rPr lang="ru-RU" dirty="0" smtClean="0"/>
              <a:t>на основе поступков сказочных литературных </a:t>
            </a:r>
            <a:r>
              <a:rPr lang="ru-RU" dirty="0" smtClean="0"/>
              <a:t>героев;</a:t>
            </a:r>
          </a:p>
          <a:p>
            <a:r>
              <a:rPr lang="ru-RU" dirty="0" smtClean="0"/>
              <a:t>Беседы о родителях.</a:t>
            </a:r>
            <a:r>
              <a:rPr lang="ru-RU" dirty="0" smtClean="0"/>
              <a:t> </a:t>
            </a: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000108"/>
            <a:ext cx="8858280" cy="4590266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Формирование у детей знаний о нравственных общечеловеческих ценностях соответствующих нормам морали, осознание их значимости в регуляции своего поведении, и поставленными задачами: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0" y="785794"/>
            <a:ext cx="9144000" cy="5573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 воспитание у ребёнка любви и привязанности к своей семье, дому, детскому саду, улице, городу;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овладение основными нравственными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ценностями: добро, дружба, взаимопомощь, формирование чувства уважения и гуманного отношения к другим людям;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умение совершать нравственно-ценностные поступки и сдерживаться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от отрицательных проявлений на основе возникающих моральных чувств: сочувствия, сопереживания, отзывчивости, справедливости и т. д.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формирование элементарных знаний о правах человека;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 воспитание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этических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традиций, норм, правил поведения, формирование культуры общения с взрослыми и сверстниками.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Формируя </a:t>
            </a:r>
            <a:r>
              <a:rPr lang="ru-RU" dirty="0" smtClean="0"/>
              <a:t>личность ребёнка, воспитываем у него: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8548718" cy="479586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dirty="0" smtClean="0"/>
              <a:t>коллективизм</a:t>
            </a:r>
            <a:r>
              <a:rPr lang="ru-RU" dirty="0" smtClean="0"/>
              <a:t>, гуманность, чуткость, правдивость, отзывчивость, сочувствие,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dirty="0" smtClean="0"/>
              <a:t> </a:t>
            </a:r>
            <a:r>
              <a:rPr lang="ru-RU" dirty="0" smtClean="0"/>
              <a:t>заботливость, честность. Это то, что выражает отношение ребёнка к обществу, коллективу, к другим людям;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dirty="0" smtClean="0"/>
              <a:t> </a:t>
            </a:r>
            <a:r>
              <a:rPr lang="ru-RU" dirty="0" smtClean="0"/>
              <a:t>трудолюбие, бережливость, ответственность; скромность, </a:t>
            </a:r>
            <a:r>
              <a:rPr lang="ru-RU" dirty="0" smtClean="0"/>
              <a:t>самокритичность и </a:t>
            </a:r>
            <a:r>
              <a:rPr lang="ru-RU" dirty="0" smtClean="0"/>
              <a:t>волевые черты характера;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dirty="0" smtClean="0"/>
              <a:t> </a:t>
            </a:r>
            <a:r>
              <a:rPr lang="ru-RU" dirty="0" smtClean="0"/>
              <a:t>целеустремлённость, настойчивость, решительность, смелость, мужество,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dirty="0" smtClean="0"/>
              <a:t>самостоятельность, выдержка.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544752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Компонентами процесса </a:t>
            </a:r>
            <a:r>
              <a:rPr lang="ru-RU" dirty="0" smtClean="0"/>
              <a:t>формирования</a:t>
            </a:r>
            <a:br>
              <a:rPr lang="ru-RU" dirty="0" smtClean="0"/>
            </a:br>
            <a:r>
              <a:rPr lang="ru-RU" dirty="0" smtClean="0"/>
              <a:t> нравственных ценностных ориентаций </a:t>
            </a:r>
            <a:r>
              <a:rPr lang="ru-RU" dirty="0" smtClean="0"/>
              <a:t>выступают…</a:t>
            </a:r>
            <a:endParaRPr lang="ru-RU" dirty="0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285728"/>
            <a:ext cx="7715304" cy="4454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400" dirty="0"/>
              <a:t>Н</a:t>
            </a:r>
            <a:r>
              <a:rPr lang="ru-RU" sz="2400" dirty="0" smtClean="0"/>
              <a:t>аблюдения </a:t>
            </a:r>
            <a:r>
              <a:rPr lang="ru-RU" sz="2400" dirty="0"/>
              <a:t>в различных видах деятельности, беседы, как с детьми, так и с родителями, касающихся индивидуальных и возрастных особенностей воспитанников, возможностей, интересов, потребностей, переживаний. Только благодаря этому, взрослый может развивать систему потребностей, а следовательно и ценностные ориентации </a:t>
            </a:r>
            <a:r>
              <a:rPr lang="ru-RU" sz="2400" dirty="0" smtClean="0"/>
              <a:t>ребёнка;</a:t>
            </a:r>
            <a:endParaRPr lang="ru-RU" sz="24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857232"/>
            <a:ext cx="9144000" cy="461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ru-RU" sz="2800" dirty="0" smtClean="0">
                <a:ea typeface="Times New Roman" pitchFamily="18" charset="0"/>
                <a:cs typeface="Arial" pitchFamily="34" charset="0"/>
              </a:rPr>
              <a:t>О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бразцы поведения, ориентированные на базовые нравственные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ценности. Речь идёт о сказках, притчах, обрядах, играх, художественных произведениях. Сопоставляя действия персонажей, их поступки, дети учатся эмоционально - чувственно осознавать нравственные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нормы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и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ценности.  </a:t>
            </a:r>
            <a:endParaRPr kumimoji="0" lang="ru-RU" sz="28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0" y="1071546"/>
            <a:ext cx="9144000" cy="389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ru-RU" sz="2400" dirty="0" smtClean="0">
                <a:latin typeface="+mj-lt"/>
                <a:ea typeface="Times New Roman" pitchFamily="18" charset="0"/>
                <a:cs typeface="Arial" pitchFamily="34" charset="0"/>
              </a:rPr>
              <a:t>С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пособствовать тому, чтобы ребёнок мог осмысливать ценности, устанавливать причинно-следственные связи между поведением, поступками людей. Для этого педагогу важно подбирать и продумывать такое содержание игр, которое поможет формированию представлений о нравственных ценностях и предоставит возможность нравственного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выбора.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544752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Всё </a:t>
            </a:r>
            <a:r>
              <a:rPr lang="ru-RU" dirty="0" smtClean="0"/>
              <a:t>лучшее, что начнёт формироваться в детском саду, найдёт своё отражение в дальнейшей жизни и окажет исключительное влияние на последующее развитие и духовно-нравственные достижения человека.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checke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Deti_-Donalda-Zolana-7-1024x819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3235" b="3235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>
    <p:dissolv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61</TotalTime>
  <Words>210</Words>
  <Application>Microsoft Office PowerPoint</Application>
  <PresentationFormat>Экран (4:3)</PresentationFormat>
  <Paragraphs>33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Яркая</vt:lpstr>
      <vt:lpstr>Нравственные ценности и будущее человечества</vt:lpstr>
      <vt:lpstr>Цель нравственного воспитания</vt:lpstr>
      <vt:lpstr>Слайд 3</vt:lpstr>
      <vt:lpstr>Задачи:</vt:lpstr>
      <vt:lpstr>Беседы:</vt:lpstr>
      <vt:lpstr>Формирование у детей знаний о нравственных общечеловеческих ценностях соответствующих нормам морали, осознание их значимости в регуляции своего поведении, и поставленными задачами: </vt:lpstr>
      <vt:lpstr>Слайд 7</vt:lpstr>
      <vt:lpstr>Формируя личность ребёнка, воспитываем у него:</vt:lpstr>
      <vt:lpstr>Компонентами процесса формирования  нравственных ценностных ориентаций выступают…</vt:lpstr>
      <vt:lpstr>Слайд 10</vt:lpstr>
      <vt:lpstr>Слайд 11</vt:lpstr>
      <vt:lpstr>Слайд 12</vt:lpstr>
      <vt:lpstr>Всё лучшее, что начнёт формироваться в детском саду, найдёт своё отражение в дальнейшей жизни и окажет исключительное влияние на последующее развитие и духовно-нравственные достижения человека. </vt:lpstr>
      <vt:lpstr>Слайд 14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7</dc:creator>
  <cp:lastModifiedBy>7</cp:lastModifiedBy>
  <cp:revision>9</cp:revision>
  <dcterms:created xsi:type="dcterms:W3CDTF">2017-11-02T05:05:38Z</dcterms:created>
  <dcterms:modified xsi:type="dcterms:W3CDTF">2017-11-02T04:47:10Z</dcterms:modified>
</cp:coreProperties>
</file>