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77" r:id="rId2"/>
    <p:sldId id="275" r:id="rId3"/>
    <p:sldId id="278" r:id="rId4"/>
    <p:sldId id="279" r:id="rId5"/>
    <p:sldId id="285" r:id="rId6"/>
    <p:sldId id="280" r:id="rId7"/>
    <p:sldId id="281" r:id="rId8"/>
    <p:sldId id="287" r:id="rId9"/>
    <p:sldId id="286" r:id="rId10"/>
    <p:sldId id="276" r:id="rId11"/>
    <p:sldId id="272" r:id="rId12"/>
    <p:sldId id="270" r:id="rId13"/>
    <p:sldId id="257" r:id="rId14"/>
    <p:sldId id="258" r:id="rId15"/>
    <p:sldId id="259" r:id="rId16"/>
    <p:sldId id="260" r:id="rId17"/>
    <p:sldId id="261" r:id="rId18"/>
    <p:sldId id="273" r:id="rId19"/>
    <p:sldId id="274" r:id="rId20"/>
    <p:sldId id="262" r:id="rId21"/>
    <p:sldId id="263" r:id="rId22"/>
    <p:sldId id="264" r:id="rId23"/>
    <p:sldId id="266" r:id="rId24"/>
    <p:sldId id="267" r:id="rId25"/>
    <p:sldId id="268" r:id="rId26"/>
    <p:sldId id="269" r:id="rId27"/>
    <p:sldId id="271" r:id="rId28"/>
    <p:sldId id="288" r:id="rId29"/>
    <p:sldId id="283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47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DEFCC0-4683-48E6-848F-421E7BAFC58E}" type="datetimeFigureOut">
              <a:rPr lang="ru-RU" smtClean="0"/>
              <a:pPr/>
              <a:t>02.09.2018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8D69ED-5F3E-476F-8A20-C2F276DF18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8D69ED-5F3E-476F-8A20-C2F276DF1889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8D69ED-5F3E-476F-8A20-C2F276DF1889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F8D6B-64C1-404A-A345-883037747581}" type="datetimeFigureOut">
              <a:rPr lang="ru-RU" smtClean="0"/>
              <a:pPr/>
              <a:t>02.09.2018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4919-33AE-41FE-93C8-9DC2E88049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F8D6B-64C1-404A-A345-883037747581}" type="datetimeFigureOut">
              <a:rPr lang="ru-RU" smtClean="0"/>
              <a:pPr/>
              <a:t>02.09.2018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4919-33AE-41FE-93C8-9DC2E88049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F8D6B-64C1-404A-A345-883037747581}" type="datetimeFigureOut">
              <a:rPr lang="ru-RU" smtClean="0"/>
              <a:pPr/>
              <a:t>02.09.2018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4919-33AE-41FE-93C8-9DC2E88049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F8D6B-64C1-404A-A345-883037747581}" type="datetimeFigureOut">
              <a:rPr lang="ru-RU" smtClean="0"/>
              <a:pPr/>
              <a:t>02.09.2018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4919-33AE-41FE-93C8-9DC2E88049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F8D6B-64C1-404A-A345-883037747581}" type="datetimeFigureOut">
              <a:rPr lang="ru-RU" smtClean="0"/>
              <a:pPr/>
              <a:t>02.09.2018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4919-33AE-41FE-93C8-9DC2E88049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F8D6B-64C1-404A-A345-883037747581}" type="datetimeFigureOut">
              <a:rPr lang="ru-RU" smtClean="0"/>
              <a:pPr/>
              <a:t>02.09.2018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4919-33AE-41FE-93C8-9DC2E88049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F8D6B-64C1-404A-A345-883037747581}" type="datetimeFigureOut">
              <a:rPr lang="ru-RU" smtClean="0"/>
              <a:pPr/>
              <a:t>02.09.2018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4919-33AE-41FE-93C8-9DC2E88049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F8D6B-64C1-404A-A345-883037747581}" type="datetimeFigureOut">
              <a:rPr lang="ru-RU" smtClean="0"/>
              <a:pPr/>
              <a:t>02.09.2018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4919-33AE-41FE-93C8-9DC2E88049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F8D6B-64C1-404A-A345-883037747581}" type="datetimeFigureOut">
              <a:rPr lang="ru-RU" smtClean="0"/>
              <a:pPr/>
              <a:t>02.09.2018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1214919-33AE-41FE-93C8-9DC2E880490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F8D6B-64C1-404A-A345-883037747581}" type="datetimeFigureOut">
              <a:rPr lang="ru-RU" smtClean="0"/>
              <a:pPr/>
              <a:t>02.09.2018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4919-33AE-41FE-93C8-9DC2E88049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F8D6B-64C1-404A-A345-883037747581}" type="datetimeFigureOut">
              <a:rPr lang="ru-RU" smtClean="0"/>
              <a:pPr/>
              <a:t>02.09.2018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4919-33AE-41FE-93C8-9DC2E88049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BDF8D6B-64C1-404A-A345-883037747581}" type="datetimeFigureOut">
              <a:rPr lang="ru-RU" smtClean="0"/>
              <a:pPr/>
              <a:t>02.09.2018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1214919-33AE-41FE-93C8-9DC2E880490F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err="1" smtClean="0"/>
              <a:t>Инфографика</a:t>
            </a:r>
            <a:r>
              <a:rPr lang="ru-RU" sz="3600" dirty="0" smtClean="0"/>
              <a:t> как инструмент подготовки  учащихся к ОГЭ и ЕГЭ.</a:t>
            </a:r>
            <a:br>
              <a:rPr lang="ru-RU" sz="3600" dirty="0" smtClean="0"/>
            </a:b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4509120"/>
            <a:ext cx="7854696" cy="172819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Учитель  Шмелёва  Ирина  Александровна </a:t>
            </a:r>
            <a:endParaRPr lang="ru-RU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67544" y="1340768"/>
            <a:ext cx="8229600" cy="475297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Термин «</a:t>
            </a:r>
            <a:r>
              <a:rPr lang="ru-RU" sz="2800" b="1" dirty="0" err="1" smtClean="0">
                <a:solidFill>
                  <a:srgbClr val="002060"/>
                </a:solidFill>
              </a:rPr>
              <a:t>инфографика</a:t>
            </a:r>
            <a:r>
              <a:rPr lang="ru-RU" sz="2800" b="1" dirty="0" smtClean="0">
                <a:solidFill>
                  <a:srgbClr val="002060"/>
                </a:solidFill>
              </a:rPr>
              <a:t>» расшифровывается как инструмент преподнесения информации читателю или пользователю в более лаконичной, ёмкой форме. Это один из видов альтернативного изложения определенной информации посредством создания художественных зарисовок, графиков, диаграмм, прочих графических объектов на бумаге и в электронном варианте. 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67544" y="1124744"/>
            <a:ext cx="8229600" cy="519906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b="1" dirty="0" err="1" smtClean="0">
                <a:solidFill>
                  <a:srgbClr val="002060"/>
                </a:solidFill>
              </a:rPr>
              <a:t>Инфографика</a:t>
            </a:r>
            <a:r>
              <a:rPr lang="ru-RU" sz="2800" b="1" dirty="0" smtClean="0">
                <a:solidFill>
                  <a:srgbClr val="002060"/>
                </a:solidFill>
              </a:rPr>
              <a:t> представляет собой визуальное( художественное, нарисованное) изложение текста или статьи. 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Основная цель </a:t>
            </a:r>
            <a:r>
              <a:rPr lang="ru-RU" sz="2800" b="1" dirty="0" err="1" smtClean="0">
                <a:solidFill>
                  <a:srgbClr val="002060"/>
                </a:solidFill>
              </a:rPr>
              <a:t>инфографики</a:t>
            </a:r>
            <a:r>
              <a:rPr lang="ru-RU" sz="2800" b="1" dirty="0" smtClean="0">
                <a:solidFill>
                  <a:srgbClr val="002060"/>
                </a:solidFill>
              </a:rPr>
              <a:t> – информирование. При этом часто её объекты выступают в качестве дополнения к текстовой информации, которая охватывает тему в полном объёме, и содержат некоторые визуальные пояснения/уточнения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95536" y="1340768"/>
            <a:ext cx="8229600" cy="4767262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Основная задача </a:t>
            </a:r>
            <a:r>
              <a:rPr lang="ru-RU" b="1" dirty="0" err="1" smtClean="0">
                <a:solidFill>
                  <a:srgbClr val="002060"/>
                </a:solidFill>
              </a:rPr>
              <a:t>инфографики</a:t>
            </a:r>
            <a:r>
              <a:rPr lang="ru-RU" b="1" dirty="0" smtClean="0">
                <a:solidFill>
                  <a:srgbClr val="002060"/>
                </a:solidFill>
              </a:rPr>
              <a:t> – сделать трудно понимаемые и осознаваемые вещи более простыми и понятными для восприятия.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На основании </a:t>
            </a:r>
            <a:r>
              <a:rPr lang="ru-RU" b="1" dirty="0" err="1" smtClean="0">
                <a:solidFill>
                  <a:srgbClr val="002060"/>
                </a:solidFill>
              </a:rPr>
              <a:t>инфографики</a:t>
            </a:r>
            <a:r>
              <a:rPr lang="ru-RU" b="1" dirty="0" smtClean="0">
                <a:solidFill>
                  <a:srgbClr val="002060"/>
                </a:solidFill>
              </a:rPr>
              <a:t> можно быстро проанализировать информацию, сделать выводы и запомнить, так как вниманию представляется не только текст, цифры, графики, содержащиеся, к примеру, в статье, но и сбалансированный визуальный ряд.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39552" y="1556792"/>
            <a:ext cx="8229600" cy="438943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В пользу использования этой технологии при подготовке к ОГЭ и ЕГЭ говорят её классификационные параметры, целевые ориентации и принципы. В большей же степени эффективность объясняется особенностями её содержания. Учебный материал компонуется блоками, оформляется в виде опорных схем-конспектов, что существенно облегчает учащимся процесс восприятия и усвоения учебного материала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23528" y="1340768"/>
            <a:ext cx="8229600" cy="498316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 Наглядное представление информации, данных и знаний посредством  иллюстраций и графики  актуально и эффективно. Связано это с тем, что большинство людей ориентировано на зрительные образы и легче воспринимает изображения, схемы, коллажи, клипы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67544" y="1628800"/>
            <a:ext cx="8229600" cy="4389437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Применение </a:t>
            </a:r>
            <a:r>
              <a:rPr lang="ru-RU" sz="3200" dirty="0" err="1" smtClean="0">
                <a:solidFill>
                  <a:srgbClr val="002060"/>
                </a:solidFill>
              </a:rPr>
              <a:t>инфографики</a:t>
            </a:r>
            <a:r>
              <a:rPr lang="ru-RU" sz="3200" dirty="0" smtClean="0">
                <a:solidFill>
                  <a:srgbClr val="002060"/>
                </a:solidFill>
              </a:rPr>
              <a:t> – это решение задачи, связанной с поиском формы, способной помочь даже слабым учащимся справиться с  возникающими проблемами и позволяющей получить им более высокие баллы на ОГЭ и ЕГЭ.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1" indent="-274320" algn="ctr">
              <a:buClr>
                <a:schemeClr val="accent3"/>
              </a:buClr>
              <a:buSzPct val="95000"/>
            </a:pPr>
            <a:r>
              <a:rPr lang="ru-RU" sz="4400" b="1" dirty="0" smtClean="0">
                <a:solidFill>
                  <a:srgbClr val="002060"/>
                </a:solidFill>
              </a:rPr>
              <a:t>Знания, которые не подкрепляются ежедневно, убывают с каждым днём.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Виктор Фёдорович Шаталов «Точка опоры» (1987г.)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Основные категории технологии обучения В.Ф.Шаталова – опорные сигналы и опорные конспекты.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Порядок изучения каждой темы по Шаталову:</a:t>
            </a:r>
          </a:p>
          <a:p>
            <a:pPr marL="514350" indent="-514350">
              <a:buAutoNum type="arabicParenR"/>
            </a:pPr>
            <a:r>
              <a:rPr lang="ru-RU" dirty="0" smtClean="0">
                <a:solidFill>
                  <a:srgbClr val="002060"/>
                </a:solidFill>
              </a:rPr>
              <a:t>развёрнутое объяснение учителя;</a:t>
            </a:r>
          </a:p>
          <a:p>
            <a:pPr marL="514350" indent="-514350">
              <a:buClr>
                <a:srgbClr val="002060"/>
              </a:buClr>
              <a:buAutoNum type="arabicParenR"/>
            </a:pPr>
            <a:r>
              <a:rPr lang="ru-RU" dirty="0" smtClean="0">
                <a:solidFill>
                  <a:srgbClr val="002060"/>
                </a:solidFill>
              </a:rPr>
              <a:t>сжатое изложение учебного материала по опорным плакатам;</a:t>
            </a:r>
          </a:p>
          <a:p>
            <a:pPr marL="514350" indent="-514350">
              <a:buClr>
                <a:srgbClr val="002060"/>
              </a:buClr>
              <a:buAutoNum type="arabicParenR"/>
            </a:pPr>
            <a:r>
              <a:rPr lang="ru-RU" dirty="0" smtClean="0">
                <a:solidFill>
                  <a:srgbClr val="002060"/>
                </a:solidFill>
              </a:rPr>
              <a:t>изучение листов с опорными сигналами на уроке;</a:t>
            </a:r>
          </a:p>
          <a:p>
            <a:pPr marL="514350" indent="-514350">
              <a:buClr>
                <a:srgbClr val="002060"/>
              </a:buClr>
              <a:buAutoNum type="arabicParenR"/>
            </a:pPr>
            <a:r>
              <a:rPr lang="ru-RU" dirty="0" smtClean="0">
                <a:solidFill>
                  <a:srgbClr val="002060"/>
                </a:solidFill>
              </a:rPr>
              <a:t>работа с учебником и опорой дома;</a:t>
            </a:r>
          </a:p>
          <a:p>
            <a:pPr marL="514350" indent="-514350">
              <a:buClr>
                <a:srgbClr val="002060"/>
              </a:buClr>
              <a:buAutoNum type="arabicParenR"/>
            </a:pPr>
            <a:r>
              <a:rPr lang="ru-RU" dirty="0" smtClean="0">
                <a:solidFill>
                  <a:srgbClr val="002060"/>
                </a:solidFill>
              </a:rPr>
              <a:t>письменное воспроизведение опорных сигналов на следующем уроке.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smtClean="0">
                <a:solidFill>
                  <a:srgbClr val="C00000"/>
                </a:solidFill>
              </a:rPr>
              <a:t>Опорные  основы по русскому языку  для учащихся  5 – 9-ых  классов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4509120"/>
            <a:ext cx="7854696" cy="1728192"/>
          </a:xfrm>
        </p:spPr>
        <p:txBody>
          <a:bodyPr>
            <a:normAutofit/>
          </a:bodyPr>
          <a:lstStyle/>
          <a:p>
            <a:r>
              <a:rPr lang="ru-RU" sz="2800" smtClean="0"/>
              <a:t>Учитель  Шмелёва  Ирина  Александровна </a:t>
            </a:r>
            <a:endParaRPr lang="ru-RU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504056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Содержание.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71864"/>
          </a:xfrm>
        </p:spPr>
        <p:txBody>
          <a:bodyPr>
            <a:normAutofit fontScale="92500" lnSpcReduction="10000"/>
          </a:bodyPr>
          <a:lstStyle/>
          <a:p>
            <a:r>
              <a:rPr lang="ru-RU" sz="2400" dirty="0" smtClean="0"/>
              <a:t>Как выполнять домашнюю работу ………………стр.1</a:t>
            </a:r>
          </a:p>
          <a:p>
            <a:r>
              <a:rPr lang="ru-RU" sz="2400" dirty="0" smtClean="0"/>
              <a:t>Фонетика ……………………………………………..………..стр.3 -8</a:t>
            </a:r>
          </a:p>
          <a:p>
            <a:r>
              <a:rPr lang="ru-RU" sz="2400" dirty="0" smtClean="0"/>
              <a:t>Лексикология………………………………………………...стр.9-20</a:t>
            </a:r>
          </a:p>
          <a:p>
            <a:r>
              <a:rPr lang="ru-RU" sz="2400" dirty="0" smtClean="0"/>
              <a:t>Состав слова и словообразование…………………стр.21-35</a:t>
            </a:r>
          </a:p>
          <a:p>
            <a:r>
              <a:rPr lang="ru-RU" sz="2400" dirty="0" smtClean="0"/>
              <a:t>Морфология……………………………………………………стр.36-90</a:t>
            </a:r>
          </a:p>
          <a:p>
            <a:r>
              <a:rPr lang="ru-RU" sz="2400" dirty="0" smtClean="0"/>
              <a:t>      Самостоятельные части речи…………………..стр.38-77</a:t>
            </a:r>
          </a:p>
          <a:p>
            <a:r>
              <a:rPr lang="ru-RU" sz="2400" dirty="0" smtClean="0"/>
              <a:t>      Служебные части речи……………………………..стр.78-88    </a:t>
            </a:r>
          </a:p>
          <a:p>
            <a:r>
              <a:rPr lang="ru-RU" sz="2400" dirty="0" smtClean="0"/>
              <a:t>Синтаксис и пунктуация……………………………….стр.100-164</a:t>
            </a:r>
          </a:p>
          <a:p>
            <a:r>
              <a:rPr lang="ru-RU" sz="2400" dirty="0" smtClean="0"/>
              <a:t>       Словосочетание………………………………………..стр.101-103</a:t>
            </a:r>
          </a:p>
          <a:p>
            <a:r>
              <a:rPr lang="ru-RU" sz="2400" dirty="0" smtClean="0"/>
              <a:t>       Синтаксис простого предложения…………..стр.104-143</a:t>
            </a:r>
          </a:p>
          <a:p>
            <a:r>
              <a:rPr lang="ru-RU" sz="2400" dirty="0" smtClean="0"/>
              <a:t>       Синтаксис сложного предложения………….стр.145-164</a:t>
            </a:r>
          </a:p>
          <a:p>
            <a:r>
              <a:rPr lang="ru-RU" sz="2400" smtClean="0"/>
              <a:t>Текстология</a:t>
            </a:r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/>
              <a:t>                                                        </a:t>
            </a:r>
            <a:endParaRPr lang="ru-RU" sz="2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u="sng" dirty="0" smtClean="0"/>
              <a:t>Как выполнять домашнюю работу.</a:t>
            </a:r>
            <a:endParaRPr lang="ru-RU" sz="2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ru-RU" dirty="0" smtClean="0"/>
              <a:t>Выполни работу над ошибками:</a:t>
            </a:r>
          </a:p>
          <a:p>
            <a:r>
              <a:rPr lang="ru-RU" dirty="0" smtClean="0"/>
              <a:t>       1)выпиши слова, в которых была допущена ошибка, </a:t>
            </a:r>
          </a:p>
          <a:p>
            <a:r>
              <a:rPr lang="ru-RU" dirty="0" smtClean="0"/>
              <a:t>повтори правило и графически объясни орфограмму;</a:t>
            </a:r>
          </a:p>
          <a:p>
            <a:r>
              <a:rPr lang="ru-RU" dirty="0" smtClean="0"/>
              <a:t>       2)выпиши предложение, в котором была допущена пунктуационная ошибка, повтори правила, графически </a:t>
            </a:r>
          </a:p>
          <a:p>
            <a:r>
              <a:rPr lang="ru-RU" dirty="0" smtClean="0"/>
              <a:t>объясни знаки препинания, составь схему предложения.</a:t>
            </a:r>
          </a:p>
          <a:p>
            <a:r>
              <a:rPr lang="ru-RU" dirty="0" smtClean="0"/>
              <a:t> </a:t>
            </a:r>
          </a:p>
          <a:p>
            <a:pPr lvl="0"/>
            <a:r>
              <a:rPr lang="ru-RU" dirty="0" smtClean="0"/>
              <a:t>Выучи теорию.</a:t>
            </a:r>
          </a:p>
          <a:p>
            <a:pPr lvl="0"/>
            <a:r>
              <a:rPr lang="ru-RU" dirty="0" smtClean="0"/>
              <a:t>Применяя выученное правило, выполни домашнее</a:t>
            </a:r>
          </a:p>
          <a:p>
            <a:r>
              <a:rPr lang="ru-RU" dirty="0" smtClean="0"/>
              <a:t>упражнение.</a:t>
            </a:r>
          </a:p>
          <a:p>
            <a:pPr lvl="0"/>
            <a:r>
              <a:rPr lang="ru-RU" dirty="0" smtClean="0"/>
              <a:t>Сделай грамматическое задание.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Алгоритм рассуждения по теме «Правописание  -</a:t>
            </a:r>
            <a:r>
              <a:rPr lang="ru-RU" sz="2400" dirty="0" err="1" smtClean="0">
                <a:solidFill>
                  <a:srgbClr val="002060"/>
                </a:solidFill>
              </a:rPr>
              <a:t>н</a:t>
            </a:r>
            <a:r>
              <a:rPr lang="ru-RU" sz="2400" dirty="0" smtClean="0">
                <a:solidFill>
                  <a:srgbClr val="002060"/>
                </a:solidFill>
              </a:rPr>
              <a:t>- - -</a:t>
            </a:r>
            <a:r>
              <a:rPr lang="ru-RU" sz="2400" dirty="0" err="1" smtClean="0">
                <a:solidFill>
                  <a:srgbClr val="002060"/>
                </a:solidFill>
              </a:rPr>
              <a:t>нн</a:t>
            </a:r>
            <a:r>
              <a:rPr lang="ru-RU" sz="2400" dirty="0" smtClean="0">
                <a:solidFill>
                  <a:srgbClr val="002060"/>
                </a:solidFill>
              </a:rPr>
              <a:t>- в разных частях речи».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3" name="Содержимое 12"/>
          <p:cNvSpPr>
            <a:spLocks noGrp="1"/>
          </p:cNvSpPr>
          <p:nvPr>
            <p:ph idx="1"/>
          </p:nvPr>
        </p:nvSpPr>
        <p:spPr>
          <a:xfrm>
            <a:off x="539552" y="2060848"/>
            <a:ext cx="822960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Ответь на следующие вопросы.</a:t>
            </a:r>
          </a:p>
          <a:p>
            <a:pPr marL="457200" indent="-457200">
              <a:buAutoNum type="arabicPeriod"/>
            </a:pPr>
            <a:r>
              <a:rPr lang="ru-RU" sz="2400" dirty="0" smtClean="0"/>
              <a:t>От какой части речи образовано слово?</a:t>
            </a:r>
          </a:p>
          <a:p>
            <a:pPr marL="457200" indent="-457200">
              <a:buAutoNum type="arabicPeriod"/>
            </a:pPr>
            <a:r>
              <a:rPr lang="ru-RU" sz="2400" dirty="0" smtClean="0"/>
              <a:t> Какой частью речи является слово?</a:t>
            </a:r>
          </a:p>
          <a:p>
            <a:pPr marL="457200" indent="-457200">
              <a:buNone/>
            </a:pPr>
            <a:endParaRPr lang="ru-RU" sz="2400" dirty="0" smtClean="0"/>
          </a:p>
          <a:p>
            <a:pPr marL="457200" indent="-457200">
              <a:buNone/>
            </a:pPr>
            <a:endParaRPr lang="ru-RU" sz="2400" dirty="0" smtClean="0"/>
          </a:p>
          <a:p>
            <a:pPr marL="457200" indent="-457200">
              <a:buNone/>
            </a:pPr>
            <a:r>
              <a:rPr lang="ru-RU" sz="2000" dirty="0" smtClean="0"/>
              <a:t>От существительного                                           От  глагола</a:t>
            </a:r>
          </a:p>
          <a:p>
            <a:pPr marL="457200" indent="-457200">
              <a:buNone/>
            </a:pPr>
            <a:endParaRPr lang="ru-RU" sz="2000" dirty="0" smtClean="0"/>
          </a:p>
          <a:p>
            <a:pPr marL="457200" indent="-457200">
              <a:buNone/>
            </a:pPr>
            <a:endParaRPr lang="ru-RU" sz="2000" dirty="0" smtClean="0"/>
          </a:p>
          <a:p>
            <a:pPr marL="457200" indent="-457200">
              <a:buNone/>
            </a:pPr>
            <a:r>
              <a:rPr lang="ru-RU" sz="2000" dirty="0" smtClean="0"/>
              <a:t>       Отымённое                                   Причастие                 Отглагольное    </a:t>
            </a:r>
          </a:p>
          <a:p>
            <a:pPr marL="457200" indent="-457200">
              <a:buNone/>
            </a:pPr>
            <a:r>
              <a:rPr lang="ru-RU" sz="2000" dirty="0" smtClean="0"/>
              <a:t>   прилагательное                                                                 </a:t>
            </a:r>
            <a:r>
              <a:rPr lang="ru-RU" sz="2000" dirty="0" err="1" smtClean="0"/>
              <a:t>прилагательное</a:t>
            </a:r>
            <a:r>
              <a:rPr lang="ru-RU" sz="2000" dirty="0" smtClean="0"/>
              <a:t>      </a:t>
            </a:r>
            <a:endParaRPr lang="ru-RU" sz="2000" dirty="0"/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4067944" y="3501008"/>
            <a:ext cx="1728192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2123728" y="3501008"/>
            <a:ext cx="1944216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Стрелка вниз 22"/>
          <p:cNvSpPr/>
          <p:nvPr/>
        </p:nvSpPr>
        <p:spPr>
          <a:xfrm>
            <a:off x="1691680" y="4653136"/>
            <a:ext cx="72008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Двойная стрелка влево/вверх 27"/>
          <p:cNvSpPr/>
          <p:nvPr/>
        </p:nvSpPr>
        <p:spPr>
          <a:xfrm rot="13490400">
            <a:off x="5600832" y="4753759"/>
            <a:ext cx="1220307" cy="1275915"/>
          </a:xfrm>
          <a:prstGeom prst="leftUpArrow">
            <a:avLst>
              <a:gd name="adj1" fmla="val 2984"/>
              <a:gd name="adj2" fmla="val 15664"/>
              <a:gd name="adj3" fmla="val 230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340768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/>
              <a:t>Отымённые прилагательные (образованы от существительного) стр.42</a:t>
            </a:r>
            <a:endParaRPr lang="ru-RU" sz="24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179512" y="1844824"/>
            <a:ext cx="4032448" cy="4578856"/>
          </a:xfrm>
          <a:ln w="1270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sz="1800" dirty="0" smtClean="0">
                <a:solidFill>
                  <a:srgbClr val="00B050"/>
                </a:solidFill>
              </a:rPr>
              <a:t>-НН</a:t>
            </a: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1800" dirty="0" err="1" smtClean="0"/>
              <a:t>Сущест</a:t>
            </a:r>
            <a:r>
              <a:rPr lang="ru-RU" sz="1800" dirty="0" smtClean="0"/>
              <a:t>.     </a:t>
            </a:r>
            <a:r>
              <a:rPr lang="ru-RU" sz="1800" dirty="0" smtClean="0">
                <a:solidFill>
                  <a:schemeClr val="accent4"/>
                </a:solidFill>
              </a:rPr>
              <a:t>Н                Н</a:t>
            </a:r>
          </a:p>
          <a:p>
            <a:pPr>
              <a:buNone/>
            </a:pPr>
            <a:r>
              <a:rPr lang="ru-RU" sz="1800" dirty="0" smtClean="0"/>
              <a:t>стари</a:t>
            </a:r>
            <a:r>
              <a:rPr lang="ru-RU" sz="1800" dirty="0" smtClean="0">
                <a:solidFill>
                  <a:schemeClr val="accent5"/>
                </a:solidFill>
              </a:rPr>
              <a:t>н</a:t>
            </a:r>
            <a:r>
              <a:rPr lang="ru-RU" sz="1800" dirty="0" smtClean="0"/>
              <a:t>а                   стари</a:t>
            </a:r>
            <a:r>
              <a:rPr lang="ru-RU" sz="1800" dirty="0" smtClean="0">
                <a:solidFill>
                  <a:schemeClr val="accent5"/>
                </a:solidFill>
              </a:rPr>
              <a:t>нн</a:t>
            </a:r>
            <a:r>
              <a:rPr lang="ru-RU" sz="1800" dirty="0" smtClean="0"/>
              <a:t>ый</a:t>
            </a:r>
          </a:p>
          <a:p>
            <a:pPr>
              <a:buNone/>
            </a:pPr>
            <a:endParaRPr lang="ru-RU" sz="1800" dirty="0" smtClean="0"/>
          </a:p>
          <a:p>
            <a:pPr>
              <a:buNone/>
            </a:pPr>
            <a:r>
              <a:rPr lang="ru-RU" sz="1800" dirty="0" err="1" smtClean="0">
                <a:solidFill>
                  <a:srgbClr val="FF0000"/>
                </a:solidFill>
              </a:rPr>
              <a:t>Искл</a:t>
            </a:r>
            <a:r>
              <a:rPr lang="ru-RU" sz="1800" dirty="0" smtClean="0">
                <a:solidFill>
                  <a:srgbClr val="FF0000"/>
                </a:solidFill>
              </a:rPr>
              <a:t>. : </a:t>
            </a:r>
            <a:r>
              <a:rPr lang="ru-RU" sz="1800" dirty="0" smtClean="0">
                <a:solidFill>
                  <a:schemeClr val="tx1"/>
                </a:solidFill>
              </a:rPr>
              <a:t>сви</a:t>
            </a:r>
            <a:r>
              <a:rPr lang="ru-RU" sz="1800" dirty="0" smtClean="0">
                <a:solidFill>
                  <a:srgbClr val="FF0000"/>
                </a:solidFill>
              </a:rPr>
              <a:t>н</a:t>
            </a:r>
            <a:r>
              <a:rPr lang="ru-RU" sz="1800" dirty="0" smtClean="0">
                <a:solidFill>
                  <a:schemeClr val="tx1"/>
                </a:solidFill>
              </a:rPr>
              <a:t>ой</a:t>
            </a:r>
            <a:endParaRPr lang="ru-RU" sz="2000" dirty="0" smtClean="0">
              <a:solidFill>
                <a:srgbClr val="00B050"/>
              </a:solidFill>
            </a:endParaRP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800" dirty="0" smtClean="0">
                <a:solidFill>
                  <a:srgbClr val="00B050"/>
                </a:solidFill>
              </a:rPr>
              <a:t>-</a:t>
            </a:r>
            <a:r>
              <a:rPr lang="ru-RU" sz="2800" dirty="0" err="1" smtClean="0">
                <a:solidFill>
                  <a:srgbClr val="00B050"/>
                </a:solidFill>
              </a:rPr>
              <a:t>онн</a:t>
            </a:r>
            <a:r>
              <a:rPr lang="ru-RU" sz="2800" dirty="0" smtClean="0">
                <a:solidFill>
                  <a:srgbClr val="00B050"/>
                </a:solidFill>
              </a:rPr>
              <a:t>-    -</a:t>
            </a:r>
            <a:r>
              <a:rPr lang="ru-RU" sz="2800" dirty="0" err="1" smtClean="0">
                <a:solidFill>
                  <a:srgbClr val="00B050"/>
                </a:solidFill>
              </a:rPr>
              <a:t>енн</a:t>
            </a:r>
            <a:r>
              <a:rPr lang="ru-RU" sz="2800" dirty="0" smtClean="0">
                <a:solidFill>
                  <a:srgbClr val="00B050"/>
                </a:solidFill>
              </a:rPr>
              <a:t>-</a:t>
            </a:r>
          </a:p>
          <a:p>
            <a:pPr>
              <a:buClr>
                <a:srgbClr val="FF0000"/>
              </a:buClr>
              <a:buNone/>
            </a:pPr>
            <a:r>
              <a:rPr lang="ru-RU" sz="1800" dirty="0" smtClean="0">
                <a:solidFill>
                  <a:srgbClr val="00B050"/>
                </a:solidFill>
              </a:rPr>
              <a:t>  </a:t>
            </a:r>
            <a:r>
              <a:rPr lang="ru-RU" sz="1800" dirty="0" smtClean="0">
                <a:solidFill>
                  <a:schemeClr val="tx1"/>
                </a:solidFill>
              </a:rPr>
              <a:t>станция           станци</a:t>
            </a:r>
            <a:r>
              <a:rPr lang="ru-RU" sz="1800" dirty="0" smtClean="0">
                <a:solidFill>
                  <a:srgbClr val="00B050"/>
                </a:solidFill>
              </a:rPr>
              <a:t>онн</a:t>
            </a:r>
            <a:r>
              <a:rPr lang="ru-RU" sz="1800" dirty="0" smtClean="0">
                <a:solidFill>
                  <a:schemeClr val="tx1"/>
                </a:solidFill>
              </a:rPr>
              <a:t>ый</a:t>
            </a:r>
          </a:p>
          <a:p>
            <a:pPr>
              <a:buClr>
                <a:srgbClr val="FF0000"/>
              </a:buClr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  листва           листв</a:t>
            </a:r>
            <a:r>
              <a:rPr lang="ru-RU" sz="1800" dirty="0" smtClean="0">
                <a:solidFill>
                  <a:srgbClr val="00B050"/>
                </a:solidFill>
              </a:rPr>
              <a:t>енн</a:t>
            </a:r>
            <a:r>
              <a:rPr lang="ru-RU" sz="1800" dirty="0" smtClean="0">
                <a:solidFill>
                  <a:schemeClr val="tx1"/>
                </a:solidFill>
              </a:rPr>
              <a:t>ый</a:t>
            </a:r>
          </a:p>
          <a:p>
            <a:pPr>
              <a:buClr>
                <a:srgbClr val="FF0000"/>
              </a:buClr>
              <a:buNone/>
            </a:pPr>
            <a:r>
              <a:rPr lang="ru-RU" sz="1800" dirty="0" err="1" smtClean="0">
                <a:solidFill>
                  <a:srgbClr val="FF0000"/>
                </a:solidFill>
              </a:rPr>
              <a:t>Искл</a:t>
            </a:r>
            <a:r>
              <a:rPr lang="ru-RU" sz="1800" dirty="0" smtClean="0">
                <a:solidFill>
                  <a:srgbClr val="FF0000"/>
                </a:solidFill>
              </a:rPr>
              <a:t>.:  </a:t>
            </a:r>
            <a:r>
              <a:rPr lang="ru-RU" sz="1800" dirty="0" smtClean="0">
                <a:solidFill>
                  <a:schemeClr val="tx1"/>
                </a:solidFill>
              </a:rPr>
              <a:t>ветр</a:t>
            </a:r>
            <a:r>
              <a:rPr lang="ru-RU" sz="1800" dirty="0" smtClean="0">
                <a:solidFill>
                  <a:srgbClr val="FF0000"/>
                </a:solidFill>
              </a:rPr>
              <a:t>ен</a:t>
            </a:r>
            <a:r>
              <a:rPr lang="ru-RU" sz="1800" dirty="0" smtClean="0">
                <a:solidFill>
                  <a:schemeClr val="tx1"/>
                </a:solidFill>
              </a:rPr>
              <a:t>ый</a:t>
            </a:r>
          </a:p>
          <a:p>
            <a:pPr>
              <a:buClr>
                <a:srgbClr val="FF0000"/>
              </a:buClr>
              <a:buNone/>
            </a:pPr>
            <a:r>
              <a:rPr lang="ru-RU" sz="1800" dirty="0" smtClean="0">
                <a:solidFill>
                  <a:srgbClr val="FF0000"/>
                </a:solidFill>
              </a:rPr>
              <a:t>не путай: </a:t>
            </a:r>
            <a:r>
              <a:rPr lang="ru-RU" sz="1800" dirty="0" smtClean="0">
                <a:solidFill>
                  <a:schemeClr val="tx1"/>
                </a:solidFill>
              </a:rPr>
              <a:t>ветр</a:t>
            </a:r>
            <a:r>
              <a:rPr lang="ru-RU" sz="1800" dirty="0" smtClean="0">
                <a:solidFill>
                  <a:srgbClr val="00B050"/>
                </a:solidFill>
              </a:rPr>
              <a:t>ян</a:t>
            </a:r>
            <a:r>
              <a:rPr lang="ru-RU" sz="1800" dirty="0" smtClean="0">
                <a:solidFill>
                  <a:schemeClr val="tx1"/>
                </a:solidFill>
              </a:rPr>
              <a:t>ой </a:t>
            </a:r>
            <a:r>
              <a:rPr lang="ru-RU" sz="1800" dirty="0" smtClean="0">
                <a:solidFill>
                  <a:srgbClr val="FF0000"/>
                </a:solidFill>
              </a:rPr>
              <a:t>!!! </a:t>
            </a:r>
          </a:p>
          <a:p>
            <a:pPr>
              <a:buClr>
                <a:srgbClr val="FF0000"/>
              </a:buClr>
              <a:buNone/>
            </a:pPr>
            <a:r>
              <a:rPr lang="ru-RU" sz="2800" dirty="0" smtClean="0">
                <a:solidFill>
                  <a:srgbClr val="FF0000"/>
                </a:solidFill>
              </a:rPr>
              <a:t>!!! </a:t>
            </a:r>
            <a:r>
              <a:rPr lang="ru-RU" sz="1800" dirty="0" smtClean="0">
                <a:solidFill>
                  <a:schemeClr val="tx1"/>
                </a:solidFill>
              </a:rPr>
              <a:t>В </a:t>
            </a:r>
            <a:r>
              <a:rPr lang="ru-RU" sz="1800" dirty="0" smtClean="0">
                <a:solidFill>
                  <a:srgbClr val="00B050"/>
                </a:solidFill>
              </a:rPr>
              <a:t>кратких </a:t>
            </a:r>
            <a:r>
              <a:rPr lang="ru-RU" sz="1800" dirty="0" err="1" smtClean="0">
                <a:solidFill>
                  <a:srgbClr val="00B050"/>
                </a:solidFill>
              </a:rPr>
              <a:t>прилаг</a:t>
            </a:r>
            <a:r>
              <a:rPr lang="ru-RU" sz="1800" dirty="0" smtClean="0">
                <a:solidFill>
                  <a:srgbClr val="00B050"/>
                </a:solidFill>
              </a:rPr>
              <a:t>. </a:t>
            </a:r>
            <a:r>
              <a:rPr lang="ru-RU" sz="1800" dirty="0" smtClean="0">
                <a:solidFill>
                  <a:schemeClr val="tx1"/>
                </a:solidFill>
              </a:rPr>
              <a:t>пишу столько </a:t>
            </a:r>
            <a:r>
              <a:rPr lang="ru-RU" sz="1800" dirty="0" err="1" smtClean="0">
                <a:solidFill>
                  <a:srgbClr val="00B050"/>
                </a:solidFill>
              </a:rPr>
              <a:t>н</a:t>
            </a:r>
            <a:r>
              <a:rPr lang="ru-RU" sz="1800" dirty="0" smtClean="0">
                <a:solidFill>
                  <a:schemeClr val="tx1"/>
                </a:solidFill>
              </a:rPr>
              <a:t>, сколько в полных: тума</a:t>
            </a:r>
            <a:r>
              <a:rPr lang="ru-RU" sz="1800" dirty="0" smtClean="0">
                <a:solidFill>
                  <a:srgbClr val="00B050"/>
                </a:solidFill>
              </a:rPr>
              <a:t>нн</a:t>
            </a:r>
            <a:r>
              <a:rPr lang="ru-RU" sz="1800" dirty="0" smtClean="0">
                <a:solidFill>
                  <a:schemeClr val="tx1"/>
                </a:solidFill>
              </a:rPr>
              <a:t>а</a:t>
            </a:r>
            <a:endParaRPr lang="ru-RU" sz="1800" dirty="0" smtClean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None/>
            </a:pPr>
            <a:endParaRPr lang="ru-RU" sz="18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ru-RU" sz="2000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chemeClr val="tx1"/>
              </a:solidFill>
            </a:endParaRPr>
          </a:p>
          <a:p>
            <a:endParaRPr lang="ru-RU" sz="1800" dirty="0" smtClean="0">
              <a:solidFill>
                <a:schemeClr val="tx1"/>
              </a:solidFill>
            </a:endParaRPr>
          </a:p>
          <a:p>
            <a:endParaRPr lang="ru-RU" sz="18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</a:pPr>
            <a:endParaRPr lang="ru-RU" sz="18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</a:pPr>
            <a:endParaRPr lang="ru-RU" sz="1800" dirty="0">
              <a:solidFill>
                <a:srgbClr val="FF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572000" y="1700808"/>
            <a:ext cx="4038600" cy="446449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-</a:t>
            </a:r>
            <a:r>
              <a:rPr lang="ru-RU" dirty="0" err="1" smtClean="0">
                <a:solidFill>
                  <a:srgbClr val="00B050"/>
                </a:solidFill>
              </a:rPr>
              <a:t>н</a:t>
            </a:r>
            <a:r>
              <a:rPr lang="ru-RU" dirty="0" smtClean="0">
                <a:solidFill>
                  <a:srgbClr val="00B050"/>
                </a:solidFill>
              </a:rPr>
              <a:t>-</a:t>
            </a: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ru-RU" dirty="0" smtClean="0">
                <a:solidFill>
                  <a:srgbClr val="00B050"/>
                </a:solidFill>
              </a:rPr>
              <a:t> -ин-</a:t>
            </a:r>
            <a:endParaRPr lang="ru-RU" sz="2000" dirty="0" smtClean="0">
              <a:solidFill>
                <a:srgbClr val="00B050"/>
              </a:solidFill>
            </a:endParaRPr>
          </a:p>
          <a:p>
            <a:pPr>
              <a:buClr>
                <a:srgbClr val="FF0000"/>
              </a:buClr>
              <a:buNone/>
            </a:pPr>
            <a:r>
              <a:rPr lang="ru-RU" sz="2000" dirty="0" smtClean="0">
                <a:solidFill>
                  <a:srgbClr val="00B050"/>
                </a:solidFill>
              </a:rPr>
              <a:t>  </a:t>
            </a:r>
            <a:r>
              <a:rPr lang="ru-RU" sz="2000" dirty="0" smtClean="0"/>
              <a:t>лебедь             лебед</a:t>
            </a:r>
            <a:r>
              <a:rPr lang="ru-RU" sz="2000" dirty="0" smtClean="0">
                <a:solidFill>
                  <a:srgbClr val="00B050"/>
                </a:solidFill>
              </a:rPr>
              <a:t>ин</a:t>
            </a:r>
            <a:r>
              <a:rPr lang="ru-RU" sz="2000" dirty="0" smtClean="0"/>
              <a:t>ый</a:t>
            </a:r>
          </a:p>
          <a:p>
            <a:pPr>
              <a:buClr>
                <a:srgbClr val="FF0000"/>
              </a:buClr>
              <a:buNone/>
            </a:pPr>
            <a:endParaRPr lang="ru-RU" sz="2800" dirty="0" smtClean="0"/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00B050"/>
                </a:solidFill>
              </a:rPr>
              <a:t>-</a:t>
            </a:r>
            <a:r>
              <a:rPr lang="ru-RU" sz="2800" dirty="0" err="1" smtClean="0">
                <a:solidFill>
                  <a:srgbClr val="00B050"/>
                </a:solidFill>
              </a:rPr>
              <a:t>ан--ян</a:t>
            </a:r>
            <a:r>
              <a:rPr lang="ru-RU" sz="2800" dirty="0" smtClean="0">
                <a:solidFill>
                  <a:srgbClr val="00B050"/>
                </a:solidFill>
              </a:rPr>
              <a:t>-</a:t>
            </a:r>
            <a:r>
              <a:rPr lang="ru-RU" sz="1800" dirty="0" smtClean="0">
                <a:solidFill>
                  <a:srgbClr val="00B050"/>
                </a:solidFill>
              </a:rPr>
              <a:t>(</a:t>
            </a:r>
            <a:r>
              <a:rPr lang="ru-RU" sz="1800" dirty="0" smtClean="0"/>
              <a:t>знач. – «сделанный для чего-л. или из чего-либо») </a:t>
            </a:r>
            <a:endParaRPr lang="ru-RU" sz="2800" dirty="0" smtClean="0">
              <a:solidFill>
                <a:srgbClr val="00B050"/>
              </a:solidFill>
            </a:endParaRPr>
          </a:p>
          <a:p>
            <a:pPr>
              <a:buClr>
                <a:srgbClr val="FF0000"/>
              </a:buClr>
              <a:buNone/>
            </a:pPr>
            <a:r>
              <a:rPr lang="ru-RU" sz="2000" dirty="0" smtClean="0">
                <a:solidFill>
                  <a:srgbClr val="00B050"/>
                </a:solidFill>
              </a:rPr>
              <a:t>   </a:t>
            </a:r>
            <a:r>
              <a:rPr lang="ru-RU" sz="2000" dirty="0" smtClean="0"/>
              <a:t>серебро         серебр</a:t>
            </a:r>
            <a:r>
              <a:rPr lang="ru-RU" sz="2000" dirty="0" smtClean="0">
                <a:solidFill>
                  <a:srgbClr val="00B050"/>
                </a:solidFill>
              </a:rPr>
              <a:t>ян</a:t>
            </a:r>
            <a:r>
              <a:rPr lang="ru-RU" sz="2000" dirty="0" smtClean="0"/>
              <a:t>ый</a:t>
            </a:r>
          </a:p>
          <a:p>
            <a:pPr>
              <a:buClr>
                <a:srgbClr val="FF0000"/>
              </a:buClr>
              <a:buNone/>
            </a:pPr>
            <a:r>
              <a:rPr lang="ru-RU" sz="2000" dirty="0" err="1" smtClean="0">
                <a:solidFill>
                  <a:srgbClr val="FF0000"/>
                </a:solidFill>
              </a:rPr>
              <a:t>Искл</a:t>
            </a:r>
            <a:r>
              <a:rPr lang="ru-RU" sz="2000" dirty="0" smtClean="0">
                <a:solidFill>
                  <a:srgbClr val="FF0000"/>
                </a:solidFill>
              </a:rPr>
              <a:t>.: </a:t>
            </a:r>
            <a:r>
              <a:rPr lang="ru-RU" sz="2000" dirty="0" smtClean="0"/>
              <a:t>стекл</a:t>
            </a:r>
            <a:r>
              <a:rPr lang="ru-RU" sz="2000" dirty="0" smtClean="0">
                <a:solidFill>
                  <a:srgbClr val="FF0000"/>
                </a:solidFill>
              </a:rPr>
              <a:t>янн</a:t>
            </a:r>
            <a:r>
              <a:rPr lang="ru-RU" sz="2000" dirty="0" smtClean="0"/>
              <a:t>ый</a:t>
            </a:r>
            <a:endParaRPr lang="ru-RU" sz="2000" dirty="0" smtClean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None/>
            </a:pPr>
            <a:r>
              <a:rPr lang="ru-RU" sz="2000" dirty="0" smtClean="0">
                <a:solidFill>
                  <a:srgbClr val="FF0000"/>
                </a:solidFill>
              </a:rPr>
              <a:t>             </a:t>
            </a:r>
            <a:r>
              <a:rPr lang="ru-RU" sz="2000" dirty="0" smtClean="0"/>
              <a:t>олов</a:t>
            </a:r>
            <a:r>
              <a:rPr lang="ru-RU" sz="2000" dirty="0" smtClean="0">
                <a:solidFill>
                  <a:srgbClr val="FF0000"/>
                </a:solidFill>
              </a:rPr>
              <a:t>янн</a:t>
            </a:r>
            <a:r>
              <a:rPr lang="ru-RU" sz="2000" dirty="0" smtClean="0"/>
              <a:t>ый</a:t>
            </a:r>
          </a:p>
          <a:p>
            <a:pPr>
              <a:buClr>
                <a:srgbClr val="FF0000"/>
              </a:buClr>
              <a:buNone/>
            </a:pPr>
            <a:r>
              <a:rPr lang="ru-RU" sz="2000" dirty="0" smtClean="0">
                <a:solidFill>
                  <a:srgbClr val="FF0000"/>
                </a:solidFill>
              </a:rPr>
              <a:t>             </a:t>
            </a:r>
            <a:r>
              <a:rPr lang="ru-RU" sz="2000" dirty="0" smtClean="0"/>
              <a:t>дерев</a:t>
            </a:r>
            <a:r>
              <a:rPr lang="ru-RU" sz="2000" dirty="0" smtClean="0">
                <a:solidFill>
                  <a:srgbClr val="FF0000"/>
                </a:solidFill>
              </a:rPr>
              <a:t>янн</a:t>
            </a:r>
            <a:r>
              <a:rPr lang="ru-RU" sz="2000" dirty="0" smtClean="0"/>
              <a:t>ый</a:t>
            </a:r>
          </a:p>
          <a:p>
            <a:pPr>
              <a:buClr>
                <a:srgbClr val="FF0000"/>
              </a:buClr>
              <a:buNone/>
            </a:pPr>
            <a:r>
              <a:rPr lang="ru-RU" sz="2000" dirty="0" smtClean="0">
                <a:solidFill>
                  <a:srgbClr val="FF0000"/>
                </a:solidFill>
              </a:rPr>
              <a:t>             </a:t>
            </a:r>
            <a:r>
              <a:rPr lang="ru-RU" sz="2000" dirty="0" smtClean="0"/>
              <a:t>безым</a:t>
            </a:r>
            <a:r>
              <a:rPr lang="ru-RU" sz="2000" dirty="0" smtClean="0">
                <a:solidFill>
                  <a:srgbClr val="FF0000"/>
                </a:solidFill>
              </a:rPr>
              <a:t>янн</a:t>
            </a:r>
            <a:r>
              <a:rPr lang="ru-RU" sz="2000" dirty="0" smtClean="0"/>
              <a:t>ый</a:t>
            </a:r>
            <a:r>
              <a:rPr lang="ru-RU" sz="2000" dirty="0" smtClean="0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7" name="Плюс 6"/>
          <p:cNvSpPr/>
          <p:nvPr/>
        </p:nvSpPr>
        <p:spPr>
          <a:xfrm>
            <a:off x="2051720" y="2204864"/>
            <a:ext cx="288032" cy="360040"/>
          </a:xfrm>
          <a:prstGeom prst="mathPlus">
            <a:avLst>
              <a:gd name="adj1" fmla="val 119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1259632" y="2708920"/>
            <a:ext cx="8640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971600" y="2636912"/>
            <a:ext cx="720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>
            <a:off x="1331640" y="4221088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>
            <a:stCxn id="80" idx="0"/>
          </p:cNvCxnSpPr>
          <p:nvPr/>
        </p:nvCxnSpPr>
        <p:spPr>
          <a:xfrm flipV="1">
            <a:off x="278296" y="4365104"/>
            <a:ext cx="765312" cy="81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Полилиния 77"/>
          <p:cNvSpPr/>
          <p:nvPr/>
        </p:nvSpPr>
        <p:spPr>
          <a:xfrm>
            <a:off x="331304" y="4293704"/>
            <a:ext cx="132522" cy="79513"/>
          </a:xfrm>
          <a:custGeom>
            <a:avLst/>
            <a:gdLst>
              <a:gd name="connsiteX0" fmla="*/ 0 w 132522"/>
              <a:gd name="connsiteY0" fmla="*/ 0 h 79513"/>
              <a:gd name="connsiteX1" fmla="*/ 92766 w 132522"/>
              <a:gd name="connsiteY1" fmla="*/ 66261 h 79513"/>
              <a:gd name="connsiteX2" fmla="*/ 132522 w 132522"/>
              <a:gd name="connsiteY2" fmla="*/ 79513 h 79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2522" h="79513">
                <a:moveTo>
                  <a:pt x="0" y="0"/>
                </a:moveTo>
                <a:cubicBezTo>
                  <a:pt x="22088" y="66261"/>
                  <a:pt x="1" y="35339"/>
                  <a:pt x="92766" y="66261"/>
                </a:cubicBezTo>
                <a:lnTo>
                  <a:pt x="132522" y="79513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Полилиния 79"/>
          <p:cNvSpPr/>
          <p:nvPr/>
        </p:nvSpPr>
        <p:spPr>
          <a:xfrm>
            <a:off x="278296" y="4306957"/>
            <a:ext cx="70212" cy="66260"/>
          </a:xfrm>
          <a:custGeom>
            <a:avLst/>
            <a:gdLst>
              <a:gd name="connsiteX0" fmla="*/ 0 w 70212"/>
              <a:gd name="connsiteY0" fmla="*/ 66260 h 66260"/>
              <a:gd name="connsiteX1" fmla="*/ 66261 w 70212"/>
              <a:gd name="connsiteY1" fmla="*/ 26504 h 66260"/>
              <a:gd name="connsiteX2" fmla="*/ 66261 w 70212"/>
              <a:gd name="connsiteY2" fmla="*/ 0 h 66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0212" h="66260">
                <a:moveTo>
                  <a:pt x="0" y="66260"/>
                </a:moveTo>
                <a:cubicBezTo>
                  <a:pt x="27203" y="57192"/>
                  <a:pt x="51708" y="55609"/>
                  <a:pt x="66261" y="26504"/>
                </a:cubicBezTo>
                <a:cubicBezTo>
                  <a:pt x="70212" y="18602"/>
                  <a:pt x="66261" y="8835"/>
                  <a:pt x="66261" y="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олилиния 80"/>
          <p:cNvSpPr/>
          <p:nvPr/>
        </p:nvSpPr>
        <p:spPr>
          <a:xfrm>
            <a:off x="1060174" y="4333461"/>
            <a:ext cx="0" cy="0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4" name="Прямая соединительная линия 83"/>
          <p:cNvCxnSpPr/>
          <p:nvPr/>
        </p:nvCxnSpPr>
        <p:spPr>
          <a:xfrm>
            <a:off x="2771800" y="4005064"/>
            <a:ext cx="144016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Прямая соединительная линия 85"/>
          <p:cNvCxnSpPr/>
          <p:nvPr/>
        </p:nvCxnSpPr>
        <p:spPr>
          <a:xfrm flipH="1">
            <a:off x="2627784" y="4005064"/>
            <a:ext cx="144016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/>
          <p:nvPr/>
        </p:nvCxnSpPr>
        <p:spPr>
          <a:xfrm>
            <a:off x="1187624" y="4581128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/>
          <p:cNvCxnSpPr/>
          <p:nvPr/>
        </p:nvCxnSpPr>
        <p:spPr>
          <a:xfrm>
            <a:off x="395536" y="4653136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единительная линия 93"/>
          <p:cNvCxnSpPr/>
          <p:nvPr/>
        </p:nvCxnSpPr>
        <p:spPr>
          <a:xfrm flipV="1">
            <a:off x="2267744" y="4365104"/>
            <a:ext cx="144016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единительная линия 97"/>
          <p:cNvCxnSpPr/>
          <p:nvPr/>
        </p:nvCxnSpPr>
        <p:spPr>
          <a:xfrm>
            <a:off x="2411760" y="4365104"/>
            <a:ext cx="144016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Полилиния 105"/>
          <p:cNvSpPr/>
          <p:nvPr/>
        </p:nvSpPr>
        <p:spPr>
          <a:xfrm>
            <a:off x="1166191" y="4731026"/>
            <a:ext cx="14323" cy="66261"/>
          </a:xfrm>
          <a:custGeom>
            <a:avLst/>
            <a:gdLst>
              <a:gd name="connsiteX0" fmla="*/ 0 w 14323"/>
              <a:gd name="connsiteY0" fmla="*/ 66261 h 66261"/>
              <a:gd name="connsiteX1" fmla="*/ 13252 w 14323"/>
              <a:gd name="connsiteY1" fmla="*/ 0 h 66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323" h="66261">
                <a:moveTo>
                  <a:pt x="0" y="66261"/>
                </a:moveTo>
                <a:cubicBezTo>
                  <a:pt x="14323" y="8967"/>
                  <a:pt x="13252" y="31465"/>
                  <a:pt x="13252" y="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5" name="Прямая соединительная линия 114"/>
          <p:cNvCxnSpPr/>
          <p:nvPr/>
        </p:nvCxnSpPr>
        <p:spPr>
          <a:xfrm>
            <a:off x="1835696" y="5013176"/>
            <a:ext cx="144016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Прямая соединительная линия 117"/>
          <p:cNvCxnSpPr/>
          <p:nvPr/>
        </p:nvCxnSpPr>
        <p:spPr>
          <a:xfrm flipH="1">
            <a:off x="1691680" y="5013176"/>
            <a:ext cx="144016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Полилиния 118"/>
          <p:cNvSpPr/>
          <p:nvPr/>
        </p:nvSpPr>
        <p:spPr>
          <a:xfrm>
            <a:off x="2054087" y="5738191"/>
            <a:ext cx="0" cy="0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олилиния 119"/>
          <p:cNvSpPr/>
          <p:nvPr/>
        </p:nvSpPr>
        <p:spPr>
          <a:xfrm>
            <a:off x="2027583" y="5764696"/>
            <a:ext cx="26504" cy="66261"/>
          </a:xfrm>
          <a:custGeom>
            <a:avLst/>
            <a:gdLst>
              <a:gd name="connsiteX0" fmla="*/ 0 w 26504"/>
              <a:gd name="connsiteY0" fmla="*/ 66261 h 66261"/>
              <a:gd name="connsiteX1" fmla="*/ 26504 w 26504"/>
              <a:gd name="connsiteY1" fmla="*/ 0 h 66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504" h="66261">
                <a:moveTo>
                  <a:pt x="0" y="66261"/>
                </a:moveTo>
                <a:cubicBezTo>
                  <a:pt x="16375" y="17133"/>
                  <a:pt x="7005" y="38998"/>
                  <a:pt x="26504" y="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2" name="Прямая со стрелкой 121"/>
          <p:cNvCxnSpPr/>
          <p:nvPr/>
        </p:nvCxnSpPr>
        <p:spPr>
          <a:xfrm>
            <a:off x="5652120" y="2852936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Прямая соединительная линия 123"/>
          <p:cNvCxnSpPr/>
          <p:nvPr/>
        </p:nvCxnSpPr>
        <p:spPr>
          <a:xfrm>
            <a:off x="7164288" y="2564904"/>
            <a:ext cx="14401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Прямая соединительная линия 127"/>
          <p:cNvCxnSpPr/>
          <p:nvPr/>
        </p:nvCxnSpPr>
        <p:spPr>
          <a:xfrm>
            <a:off x="4788024" y="2924944"/>
            <a:ext cx="7920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Прямая соединительная линия 129"/>
          <p:cNvCxnSpPr/>
          <p:nvPr/>
        </p:nvCxnSpPr>
        <p:spPr>
          <a:xfrm>
            <a:off x="5364088" y="3501008"/>
            <a:ext cx="14401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Прямая соединительная линия 131"/>
          <p:cNvCxnSpPr/>
          <p:nvPr/>
        </p:nvCxnSpPr>
        <p:spPr>
          <a:xfrm flipV="1">
            <a:off x="5220072" y="3501008"/>
            <a:ext cx="14401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Прямая соединительная линия 139"/>
          <p:cNvCxnSpPr/>
          <p:nvPr/>
        </p:nvCxnSpPr>
        <p:spPr>
          <a:xfrm>
            <a:off x="5292080" y="2132856"/>
            <a:ext cx="14401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Прямая со стрелкой 148"/>
          <p:cNvCxnSpPr/>
          <p:nvPr/>
        </p:nvCxnSpPr>
        <p:spPr>
          <a:xfrm>
            <a:off x="5796136" y="4509120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Прямая соединительная линия 154"/>
          <p:cNvCxnSpPr/>
          <p:nvPr/>
        </p:nvCxnSpPr>
        <p:spPr>
          <a:xfrm>
            <a:off x="4860032" y="4581128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Прямая соединительная линия 158"/>
          <p:cNvCxnSpPr/>
          <p:nvPr/>
        </p:nvCxnSpPr>
        <p:spPr>
          <a:xfrm>
            <a:off x="251520" y="2780928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Прямая соединительная линия 162"/>
          <p:cNvCxnSpPr/>
          <p:nvPr/>
        </p:nvCxnSpPr>
        <p:spPr>
          <a:xfrm>
            <a:off x="539552" y="2492896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Полилиния 47"/>
          <p:cNvSpPr/>
          <p:nvPr/>
        </p:nvSpPr>
        <p:spPr>
          <a:xfrm>
            <a:off x="2014330" y="5035826"/>
            <a:ext cx="13253" cy="92765"/>
          </a:xfrm>
          <a:custGeom>
            <a:avLst/>
            <a:gdLst>
              <a:gd name="connsiteX0" fmla="*/ 13253 w 13253"/>
              <a:gd name="connsiteY0" fmla="*/ 0 h 92765"/>
              <a:gd name="connsiteX1" fmla="*/ 0 w 13253"/>
              <a:gd name="connsiteY1" fmla="*/ 92765 h 92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253" h="92765">
                <a:moveTo>
                  <a:pt x="13253" y="0"/>
                </a:moveTo>
                <a:lnTo>
                  <a:pt x="0" y="92765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0" name="Прямая соединительная линия 49"/>
          <p:cNvCxnSpPr/>
          <p:nvPr/>
        </p:nvCxnSpPr>
        <p:spPr>
          <a:xfrm flipH="1">
            <a:off x="7020272" y="2564904"/>
            <a:ext cx="14401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>
            <a:off x="2843808" y="2060848"/>
            <a:ext cx="72008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 flipH="1">
            <a:off x="2699792" y="2060848"/>
            <a:ext cx="14401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>
            <a:off x="2195736" y="3501008"/>
            <a:ext cx="28803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 flipH="1">
            <a:off x="1979712" y="3501008"/>
            <a:ext cx="216024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>
            <a:off x="1043608" y="3573016"/>
            <a:ext cx="216024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 flipH="1">
            <a:off x="755576" y="3573016"/>
            <a:ext cx="288032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 flipH="1">
            <a:off x="5148064" y="2132856"/>
            <a:ext cx="14401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>
            <a:off x="6012160" y="3501008"/>
            <a:ext cx="216024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/>
          <p:cNvCxnSpPr/>
          <p:nvPr/>
        </p:nvCxnSpPr>
        <p:spPr>
          <a:xfrm flipH="1">
            <a:off x="5868144" y="3501008"/>
            <a:ext cx="144016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91264" cy="12241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solidFill>
                  <a:schemeClr val="accent5"/>
                </a:solidFill>
              </a:rPr>
              <a:t>   -</a:t>
            </a:r>
            <a:r>
              <a:rPr lang="ru-RU" sz="2800" dirty="0" err="1" smtClean="0">
                <a:solidFill>
                  <a:schemeClr val="accent5"/>
                </a:solidFill>
              </a:rPr>
              <a:t>нн</a:t>
            </a:r>
            <a:r>
              <a:rPr lang="ru-RU" sz="2800" dirty="0" smtClean="0">
                <a:solidFill>
                  <a:schemeClr val="accent5"/>
                </a:solidFill>
              </a:rPr>
              <a:t>-  и  -</a:t>
            </a:r>
            <a:r>
              <a:rPr lang="ru-RU" sz="2800" dirty="0" err="1" smtClean="0">
                <a:solidFill>
                  <a:schemeClr val="accent5"/>
                </a:solidFill>
              </a:rPr>
              <a:t>н</a:t>
            </a:r>
            <a:r>
              <a:rPr lang="ru-RU" sz="2800" dirty="0" smtClean="0">
                <a:solidFill>
                  <a:schemeClr val="accent5"/>
                </a:solidFill>
              </a:rPr>
              <a:t>- в страдательных причастиях прошедшего времени и отглагольных прилагательных (алгоритм рассуждения) стр.55    </a:t>
            </a:r>
            <a:endParaRPr lang="ru-RU" sz="2800" dirty="0">
              <a:solidFill>
                <a:schemeClr val="accent5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Clr>
                <a:srgbClr val="FF0000"/>
              </a:buClr>
              <a:buNone/>
            </a:pPr>
            <a:r>
              <a:rPr lang="ru-RU" dirty="0" smtClean="0">
                <a:solidFill>
                  <a:srgbClr val="00B050"/>
                </a:solidFill>
              </a:rPr>
              <a:t>-</a:t>
            </a:r>
            <a:r>
              <a:rPr lang="ru-RU" dirty="0" err="1" smtClean="0">
                <a:solidFill>
                  <a:srgbClr val="00B050"/>
                </a:solidFill>
              </a:rPr>
              <a:t>нн</a:t>
            </a:r>
            <a:r>
              <a:rPr lang="ru-RU" dirty="0" smtClean="0">
                <a:solidFill>
                  <a:srgbClr val="00B050"/>
                </a:solidFill>
              </a:rPr>
              <a:t>- </a:t>
            </a:r>
            <a:r>
              <a:rPr lang="ru-RU" dirty="0" smtClean="0"/>
              <a:t>(причастия)</a:t>
            </a: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000" dirty="0" smtClean="0"/>
              <a:t>Есть  </a:t>
            </a:r>
            <a:r>
              <a:rPr lang="ru-RU" sz="2400" dirty="0" smtClean="0">
                <a:solidFill>
                  <a:srgbClr val="FF0000"/>
                </a:solidFill>
              </a:rPr>
              <a:t>-</a:t>
            </a:r>
            <a:r>
              <a:rPr lang="ru-RU" sz="2400" dirty="0" err="1" smtClean="0">
                <a:solidFill>
                  <a:srgbClr val="FF0000"/>
                </a:solidFill>
              </a:rPr>
              <a:t>ова</a:t>
            </a:r>
            <a:r>
              <a:rPr lang="ru-RU" sz="2400" dirty="0" smtClean="0">
                <a:solidFill>
                  <a:srgbClr val="FF0000"/>
                </a:solidFill>
              </a:rPr>
              <a:t>-  -</a:t>
            </a:r>
            <a:r>
              <a:rPr lang="ru-RU" sz="2400" dirty="0" err="1" smtClean="0">
                <a:solidFill>
                  <a:srgbClr val="FF0000"/>
                </a:solidFill>
              </a:rPr>
              <a:t>ева</a:t>
            </a:r>
            <a:r>
              <a:rPr lang="ru-RU" sz="2400" dirty="0" smtClean="0">
                <a:solidFill>
                  <a:srgbClr val="00B050"/>
                </a:solidFill>
              </a:rPr>
              <a:t>-</a:t>
            </a:r>
            <a:endParaRPr lang="ru-RU" sz="2000" dirty="0" smtClean="0">
              <a:solidFill>
                <a:srgbClr val="00B050"/>
              </a:solidFill>
            </a:endParaRPr>
          </a:p>
          <a:p>
            <a:pPr>
              <a:buClr>
                <a:srgbClr val="FF0000"/>
              </a:buClr>
              <a:buNone/>
            </a:pPr>
            <a:r>
              <a:rPr lang="ru-RU" sz="2000" dirty="0" smtClean="0">
                <a:solidFill>
                  <a:srgbClr val="00B050"/>
                </a:solidFill>
              </a:rPr>
              <a:t>   </a:t>
            </a:r>
            <a:r>
              <a:rPr lang="ru-RU" sz="2000" dirty="0" smtClean="0"/>
              <a:t>асфальтир</a:t>
            </a:r>
            <a:r>
              <a:rPr lang="ru-RU" sz="2000" u="sng" dirty="0" smtClean="0">
                <a:solidFill>
                  <a:srgbClr val="FF0000"/>
                </a:solidFill>
              </a:rPr>
              <a:t>ова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/>
              <a:t>ый</a:t>
            </a:r>
          </a:p>
          <a:p>
            <a:pPr>
              <a:buClr>
                <a:srgbClr val="FF0000"/>
              </a:buClr>
              <a:buNone/>
            </a:pPr>
            <a:r>
              <a:rPr lang="ru-RU" sz="2000" dirty="0" err="1" smtClean="0">
                <a:solidFill>
                  <a:srgbClr val="FF0000"/>
                </a:solidFill>
              </a:rPr>
              <a:t>Искл</a:t>
            </a:r>
            <a:r>
              <a:rPr lang="ru-RU" sz="2000" dirty="0" smtClean="0">
                <a:solidFill>
                  <a:srgbClr val="FF0000"/>
                </a:solidFill>
              </a:rPr>
              <a:t>.: </a:t>
            </a:r>
            <a:r>
              <a:rPr lang="ru-RU" sz="2000" dirty="0" smtClean="0"/>
              <a:t>к</a:t>
            </a:r>
            <a:r>
              <a:rPr lang="ru-RU" sz="2000" u="sng" dirty="0" smtClean="0">
                <a:solidFill>
                  <a:schemeClr val="accent4"/>
                </a:solidFill>
              </a:rPr>
              <a:t>ова</a:t>
            </a:r>
            <a:r>
              <a:rPr lang="ru-RU" sz="2000" dirty="0" smtClean="0">
                <a:solidFill>
                  <a:srgbClr val="FF0000"/>
                </a:solidFill>
              </a:rPr>
              <a:t>н</a:t>
            </a:r>
            <a:r>
              <a:rPr lang="ru-RU" sz="2000" dirty="0" smtClean="0"/>
              <a:t>ый,  ж</a:t>
            </a:r>
            <a:r>
              <a:rPr lang="ru-RU" sz="2000" u="sng" dirty="0" smtClean="0">
                <a:solidFill>
                  <a:schemeClr val="accent4"/>
                </a:solidFill>
              </a:rPr>
              <a:t>ёва</a:t>
            </a:r>
            <a:r>
              <a:rPr lang="ru-RU" sz="2000" dirty="0" smtClean="0">
                <a:solidFill>
                  <a:srgbClr val="FF0000"/>
                </a:solidFill>
              </a:rPr>
              <a:t>н</a:t>
            </a:r>
            <a:r>
              <a:rPr lang="ru-RU" sz="2000" dirty="0" smtClean="0"/>
              <a:t>ый</a:t>
            </a: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000" dirty="0" smtClean="0"/>
              <a:t>Есть  </a:t>
            </a:r>
            <a:r>
              <a:rPr lang="ru-RU" sz="2000" dirty="0" smtClean="0">
                <a:solidFill>
                  <a:srgbClr val="00B050"/>
                </a:solidFill>
              </a:rPr>
              <a:t>завис. слово</a:t>
            </a:r>
          </a:p>
          <a:p>
            <a:pPr>
              <a:buClr>
                <a:srgbClr val="FF0000"/>
              </a:buClr>
              <a:buNone/>
            </a:pPr>
            <a:r>
              <a:rPr lang="ru-RU" sz="2000" dirty="0" smtClean="0">
                <a:solidFill>
                  <a:srgbClr val="00B050"/>
                </a:solidFill>
              </a:rPr>
              <a:t>   </a:t>
            </a:r>
            <a:r>
              <a:rPr lang="ru-RU" sz="2000" dirty="0" smtClean="0"/>
              <a:t>кош</a:t>
            </a:r>
            <a:r>
              <a:rPr lang="ru-RU" sz="2000" dirty="0" smtClean="0">
                <a:solidFill>
                  <a:srgbClr val="00B050"/>
                </a:solidFill>
              </a:rPr>
              <a:t>енн</a:t>
            </a:r>
            <a:r>
              <a:rPr lang="ru-RU" sz="2000" dirty="0" smtClean="0"/>
              <a:t>ая (где?)  на лугу</a:t>
            </a: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000" dirty="0" smtClean="0"/>
              <a:t>Образ. от </a:t>
            </a:r>
            <a:r>
              <a:rPr lang="ru-RU" sz="2000" dirty="0" smtClean="0">
                <a:solidFill>
                  <a:srgbClr val="00B050"/>
                </a:solidFill>
              </a:rPr>
              <a:t> </a:t>
            </a:r>
            <a:r>
              <a:rPr lang="ru-RU" sz="2000" dirty="0" smtClean="0"/>
              <a:t>глаг. </a:t>
            </a:r>
            <a:r>
              <a:rPr lang="ru-RU" sz="2000" dirty="0" err="1" smtClean="0">
                <a:solidFill>
                  <a:srgbClr val="00B050"/>
                </a:solidFill>
              </a:rPr>
              <a:t>соверш</a:t>
            </a:r>
            <a:r>
              <a:rPr lang="ru-RU" sz="2000" dirty="0" smtClean="0">
                <a:solidFill>
                  <a:srgbClr val="00B050"/>
                </a:solidFill>
              </a:rPr>
              <a:t>. вида</a:t>
            </a:r>
          </a:p>
          <a:p>
            <a:pPr>
              <a:buClr>
                <a:srgbClr val="FF0000"/>
              </a:buClr>
              <a:buNone/>
            </a:pPr>
            <a:r>
              <a:rPr lang="ru-RU" sz="2000" dirty="0" smtClean="0">
                <a:solidFill>
                  <a:srgbClr val="00B050"/>
                </a:solidFill>
              </a:rPr>
              <a:t>   </a:t>
            </a:r>
            <a:r>
              <a:rPr lang="ru-RU" sz="2000" dirty="0" smtClean="0"/>
              <a:t>брош</a:t>
            </a:r>
            <a:r>
              <a:rPr lang="ru-RU" sz="2000" dirty="0" smtClean="0">
                <a:solidFill>
                  <a:srgbClr val="00B050"/>
                </a:solidFill>
              </a:rPr>
              <a:t>енн</a:t>
            </a:r>
            <a:r>
              <a:rPr lang="ru-RU" sz="2000" dirty="0" smtClean="0"/>
              <a:t>ый (бросить–сов. вид)</a:t>
            </a:r>
          </a:p>
          <a:p>
            <a:pPr>
              <a:buClr>
                <a:srgbClr val="FF0000"/>
              </a:buClr>
              <a:buNone/>
            </a:pPr>
            <a:r>
              <a:rPr lang="ru-RU" sz="2000" dirty="0" smtClean="0">
                <a:solidFill>
                  <a:srgbClr val="00B050"/>
                </a:solidFill>
              </a:rPr>
              <a:t>   по</a:t>
            </a:r>
            <a:r>
              <a:rPr lang="ru-RU" sz="2000" dirty="0" smtClean="0"/>
              <a:t>рва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/>
              <a:t>ый (</a:t>
            </a:r>
            <a:r>
              <a:rPr lang="ru-RU" sz="2000" dirty="0" smtClean="0">
                <a:solidFill>
                  <a:srgbClr val="00B050"/>
                </a:solidFill>
              </a:rPr>
              <a:t>по</a:t>
            </a:r>
            <a:r>
              <a:rPr lang="ru-RU" sz="2000" dirty="0" smtClean="0"/>
              <a:t>рвать- сов. вид)</a:t>
            </a:r>
          </a:p>
          <a:p>
            <a:pPr>
              <a:buClr>
                <a:srgbClr val="FF0000"/>
              </a:buClr>
              <a:buNone/>
            </a:pPr>
            <a:r>
              <a:rPr lang="ru-RU" sz="2000" dirty="0" smtClean="0">
                <a:solidFill>
                  <a:srgbClr val="00B050"/>
                </a:solidFill>
              </a:rPr>
              <a:t> </a:t>
            </a:r>
            <a:r>
              <a:rPr lang="ru-RU" sz="2000" dirty="0" smtClean="0">
                <a:solidFill>
                  <a:srgbClr val="FF0000"/>
                </a:solidFill>
              </a:rPr>
              <a:t>Запомни: </a:t>
            </a:r>
            <a:r>
              <a:rPr lang="ru-RU" sz="2000" dirty="0" smtClean="0"/>
              <a:t>ране</a:t>
            </a:r>
            <a:r>
              <a:rPr lang="ru-RU" sz="2000" dirty="0" smtClean="0">
                <a:solidFill>
                  <a:srgbClr val="FF0000"/>
                </a:solidFill>
              </a:rPr>
              <a:t>н</a:t>
            </a:r>
            <a:r>
              <a:rPr lang="ru-RU" sz="2000" dirty="0" smtClean="0"/>
              <a:t>ый</a:t>
            </a:r>
          </a:p>
          <a:p>
            <a:pPr>
              <a:buClr>
                <a:srgbClr val="FF0000"/>
              </a:buClr>
              <a:buNone/>
            </a:pPr>
            <a:r>
              <a:rPr lang="ru-RU" sz="2000" dirty="0" smtClean="0"/>
              <a:t> (двувидовой гл: ранить- сов. вид, </a:t>
            </a:r>
            <a:r>
              <a:rPr lang="ru-RU" sz="2000" dirty="0" err="1" smtClean="0"/>
              <a:t>ранить-несов</a:t>
            </a:r>
            <a:r>
              <a:rPr lang="ru-RU" sz="2000" dirty="0" smtClean="0"/>
              <a:t>. вид)!!!</a:t>
            </a:r>
            <a:endParaRPr lang="ru-RU" sz="2000" dirty="0" smtClean="0">
              <a:solidFill>
                <a:srgbClr val="00B050"/>
              </a:solidFill>
            </a:endParaRP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endParaRPr lang="ru-RU" sz="2000" dirty="0" smtClean="0"/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endParaRPr lang="ru-RU" sz="1800" dirty="0" smtClean="0"/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16016" y="1844824"/>
            <a:ext cx="4038600" cy="443484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-</a:t>
            </a:r>
            <a:r>
              <a:rPr lang="ru-RU" dirty="0" err="1" smtClean="0">
                <a:solidFill>
                  <a:srgbClr val="00B050"/>
                </a:solidFill>
              </a:rPr>
              <a:t>н</a:t>
            </a:r>
            <a:r>
              <a:rPr lang="ru-RU" dirty="0" smtClean="0">
                <a:solidFill>
                  <a:srgbClr val="00B050"/>
                </a:solidFill>
              </a:rPr>
              <a:t>-</a:t>
            </a:r>
            <a:r>
              <a:rPr lang="ru-RU" dirty="0" smtClean="0"/>
              <a:t>(</a:t>
            </a:r>
            <a:r>
              <a:rPr lang="ru-RU" dirty="0" err="1" smtClean="0"/>
              <a:t>отглагольн</a:t>
            </a:r>
            <a:r>
              <a:rPr lang="ru-RU" dirty="0" smtClean="0"/>
              <a:t>. </a:t>
            </a:r>
            <a:r>
              <a:rPr lang="ru-RU" dirty="0" err="1" smtClean="0"/>
              <a:t>прилаг</a:t>
            </a:r>
            <a:r>
              <a:rPr lang="ru-RU" dirty="0" smtClean="0"/>
              <a:t>)</a:t>
            </a: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000" dirty="0" smtClean="0"/>
              <a:t>Нет </a:t>
            </a:r>
            <a:r>
              <a:rPr lang="ru-RU" sz="2000" dirty="0" smtClean="0">
                <a:solidFill>
                  <a:srgbClr val="FF0000"/>
                </a:solidFill>
              </a:rPr>
              <a:t>-</a:t>
            </a:r>
            <a:r>
              <a:rPr lang="ru-RU" sz="2000" dirty="0" err="1" smtClean="0">
                <a:solidFill>
                  <a:srgbClr val="FF0000"/>
                </a:solidFill>
              </a:rPr>
              <a:t>ова</a:t>
            </a:r>
            <a:r>
              <a:rPr lang="ru-RU" sz="2000" dirty="0" smtClean="0">
                <a:solidFill>
                  <a:srgbClr val="FF0000"/>
                </a:solidFill>
              </a:rPr>
              <a:t>-  -</a:t>
            </a:r>
            <a:r>
              <a:rPr lang="ru-RU" sz="2000" dirty="0" err="1" smtClean="0">
                <a:solidFill>
                  <a:srgbClr val="FF0000"/>
                </a:solidFill>
              </a:rPr>
              <a:t>ева</a:t>
            </a:r>
            <a:r>
              <a:rPr lang="ru-RU" sz="2000" dirty="0" smtClean="0">
                <a:solidFill>
                  <a:srgbClr val="FF0000"/>
                </a:solidFill>
              </a:rPr>
              <a:t>-</a:t>
            </a: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endParaRPr lang="ru-RU" sz="2000" dirty="0" smtClean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None/>
            </a:pPr>
            <a:endParaRPr lang="ru-RU" sz="2000" dirty="0" smtClean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000" dirty="0" smtClean="0"/>
              <a:t>Нет зависимых слов</a:t>
            </a: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endParaRPr lang="ru-RU" sz="2000" dirty="0" smtClean="0"/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000" dirty="0" smtClean="0"/>
              <a:t>Образовано от гл. </a:t>
            </a:r>
            <a:r>
              <a:rPr lang="ru-RU" sz="2000" dirty="0" err="1" smtClean="0">
                <a:solidFill>
                  <a:srgbClr val="00B050"/>
                </a:solidFill>
              </a:rPr>
              <a:t>несоверш</a:t>
            </a:r>
            <a:r>
              <a:rPr lang="ru-RU" sz="2000" dirty="0" smtClean="0">
                <a:solidFill>
                  <a:srgbClr val="00B050"/>
                </a:solidFill>
              </a:rPr>
              <a:t>. вида</a:t>
            </a:r>
          </a:p>
          <a:p>
            <a:pPr>
              <a:buClr>
                <a:srgbClr val="FF0000"/>
              </a:buClr>
              <a:buNone/>
            </a:pPr>
            <a:r>
              <a:rPr lang="ru-RU" sz="2000" dirty="0" smtClean="0"/>
              <a:t>  кош</a:t>
            </a:r>
            <a:r>
              <a:rPr lang="ru-RU" sz="2000" dirty="0" smtClean="0">
                <a:solidFill>
                  <a:srgbClr val="00B050"/>
                </a:solidFill>
              </a:rPr>
              <a:t>ен</a:t>
            </a:r>
            <a:r>
              <a:rPr lang="ru-RU" sz="2000" dirty="0" smtClean="0"/>
              <a:t>ая (косить - </a:t>
            </a:r>
            <a:r>
              <a:rPr lang="ru-RU" sz="2000" dirty="0" smtClean="0">
                <a:solidFill>
                  <a:srgbClr val="00B050"/>
                </a:solidFill>
              </a:rPr>
              <a:t>несов. вид</a:t>
            </a:r>
            <a:r>
              <a:rPr lang="ru-RU" sz="2000" dirty="0" smtClean="0"/>
              <a:t>)</a:t>
            </a:r>
          </a:p>
          <a:p>
            <a:pPr>
              <a:buClr>
                <a:srgbClr val="FF0000"/>
              </a:buClr>
              <a:buNone/>
            </a:pPr>
            <a:r>
              <a:rPr lang="ru-RU" sz="1800" dirty="0" smtClean="0">
                <a:solidFill>
                  <a:srgbClr val="FF0000"/>
                </a:solidFill>
              </a:rPr>
              <a:t>!!!</a:t>
            </a:r>
            <a:r>
              <a:rPr lang="ru-RU" sz="1800" dirty="0" smtClean="0"/>
              <a:t> </a:t>
            </a:r>
            <a:r>
              <a:rPr lang="ru-RU" sz="1900" dirty="0" smtClean="0"/>
              <a:t>Свежемороже</a:t>
            </a:r>
            <a:r>
              <a:rPr lang="ru-RU" sz="1900" dirty="0" smtClean="0">
                <a:solidFill>
                  <a:srgbClr val="00B050"/>
                </a:solidFill>
              </a:rPr>
              <a:t>н</a:t>
            </a:r>
            <a:r>
              <a:rPr lang="ru-RU" sz="1900" dirty="0" smtClean="0"/>
              <a:t>ый – свежий, морозить – гл. несов. вида</a:t>
            </a:r>
            <a:endParaRPr lang="ru-RU" sz="1900" dirty="0" smtClean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None/>
            </a:pPr>
            <a:endParaRPr lang="ru-RU" sz="2000" dirty="0" smtClean="0"/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rgbClr val="FF0000"/>
                </a:solidFill>
              </a:rPr>
              <a:t>!!!!! </a:t>
            </a:r>
            <a:r>
              <a:rPr lang="ru-RU" sz="2000" dirty="0" smtClean="0"/>
              <a:t>В кратких </a:t>
            </a:r>
            <a:r>
              <a:rPr lang="ru-RU" sz="2000" dirty="0" err="1" smtClean="0"/>
              <a:t>прич</a:t>
            </a:r>
            <a:r>
              <a:rPr lang="ru-RU" sz="2000" dirty="0" smtClean="0"/>
              <a:t>. - </a:t>
            </a:r>
            <a:r>
              <a:rPr lang="ru-RU" sz="2800" dirty="0" smtClean="0">
                <a:solidFill>
                  <a:srgbClr val="FF0000"/>
                </a:solidFill>
              </a:rPr>
              <a:t>-</a:t>
            </a:r>
            <a:r>
              <a:rPr lang="ru-RU" sz="2800" dirty="0" err="1" smtClean="0">
                <a:solidFill>
                  <a:srgbClr val="FF0000"/>
                </a:solidFill>
              </a:rPr>
              <a:t>н</a:t>
            </a:r>
            <a:r>
              <a:rPr lang="ru-RU" sz="2800" dirty="0" smtClean="0">
                <a:solidFill>
                  <a:srgbClr val="FF0000"/>
                </a:solidFill>
              </a:rPr>
              <a:t>-!!!</a:t>
            </a:r>
          </a:p>
          <a:p>
            <a:pPr>
              <a:buClr>
                <a:srgbClr val="FF0000"/>
              </a:buClr>
              <a:buNone/>
            </a:pPr>
            <a:r>
              <a:rPr lang="ru-RU" sz="2000" dirty="0" smtClean="0"/>
              <a:t>            Книга прочита</a:t>
            </a:r>
            <a:r>
              <a:rPr lang="ru-RU" sz="2000" u="sng" dirty="0" smtClean="0">
                <a:solidFill>
                  <a:srgbClr val="00B050"/>
                </a:solidFill>
              </a:rPr>
              <a:t>н</a:t>
            </a:r>
            <a:r>
              <a:rPr lang="ru-RU" sz="2000" dirty="0" smtClean="0"/>
              <a:t>а</a:t>
            </a:r>
          </a:p>
          <a:p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4" name="Правая фигурная скобка 13"/>
          <p:cNvSpPr/>
          <p:nvPr/>
        </p:nvSpPr>
        <p:spPr>
          <a:xfrm>
            <a:off x="8316416" y="2420888"/>
            <a:ext cx="504056" cy="208823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Как не ошибиться при написании  </a:t>
            </a:r>
            <a:r>
              <a:rPr lang="ru-RU" sz="2800" dirty="0" smtClean="0">
                <a:solidFill>
                  <a:srgbClr val="00B050"/>
                </a:solidFill>
              </a:rPr>
              <a:t>-</a:t>
            </a:r>
            <a:r>
              <a:rPr lang="ru-RU" sz="2800" dirty="0" err="1" smtClean="0">
                <a:solidFill>
                  <a:srgbClr val="00B050"/>
                </a:solidFill>
              </a:rPr>
              <a:t>н</a:t>
            </a:r>
            <a:r>
              <a:rPr lang="ru-RU" sz="2800" dirty="0" smtClean="0">
                <a:solidFill>
                  <a:srgbClr val="00B050"/>
                </a:solidFill>
              </a:rPr>
              <a:t>- - -</a:t>
            </a:r>
            <a:r>
              <a:rPr lang="ru-RU" sz="2800" dirty="0" err="1" smtClean="0">
                <a:solidFill>
                  <a:srgbClr val="00B050"/>
                </a:solidFill>
              </a:rPr>
              <a:t>нн</a:t>
            </a:r>
            <a:r>
              <a:rPr lang="ru-RU" sz="2800" dirty="0" smtClean="0">
                <a:solidFill>
                  <a:srgbClr val="00B050"/>
                </a:solidFill>
              </a:rPr>
              <a:t>- </a:t>
            </a:r>
            <a:r>
              <a:rPr lang="ru-RU" sz="2000" dirty="0" smtClean="0">
                <a:solidFill>
                  <a:schemeClr val="tx1"/>
                </a:solidFill>
              </a:rPr>
              <a:t>в  предложениях «Враги </a:t>
            </a:r>
            <a:r>
              <a:rPr lang="ru-RU" sz="2000" dirty="0" err="1" smtClean="0">
                <a:solidFill>
                  <a:schemeClr val="tx1"/>
                </a:solidFill>
              </a:rPr>
              <a:t>рассея</a:t>
            </a:r>
            <a:r>
              <a:rPr lang="ru-RU" sz="2000" dirty="0" smtClean="0">
                <a:solidFill>
                  <a:schemeClr val="tx1"/>
                </a:solidFill>
              </a:rPr>
              <a:t>…</a:t>
            </a:r>
            <a:r>
              <a:rPr lang="ru-RU" sz="2000" dirty="0" err="1" smtClean="0">
                <a:solidFill>
                  <a:schemeClr val="tx1"/>
                </a:solidFill>
              </a:rPr>
              <a:t>ы</a:t>
            </a:r>
            <a:r>
              <a:rPr lang="ru-RU" sz="2000" dirty="0" smtClean="0">
                <a:solidFill>
                  <a:schemeClr val="tx1"/>
                </a:solidFill>
              </a:rPr>
              <a:t> по полю брани и бегут» и «Девочка  </a:t>
            </a:r>
            <a:r>
              <a:rPr lang="ru-RU" sz="2000" dirty="0" err="1" smtClean="0">
                <a:solidFill>
                  <a:schemeClr val="tx1"/>
                </a:solidFill>
              </a:rPr>
              <a:t>рассея</a:t>
            </a:r>
            <a:r>
              <a:rPr lang="ru-RU" sz="2000" dirty="0" smtClean="0">
                <a:solidFill>
                  <a:schemeClr val="tx1"/>
                </a:solidFill>
              </a:rPr>
              <a:t>…..а»?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rgbClr val="0070C0"/>
                </a:solidFill>
              </a:rPr>
              <a:t>(</a:t>
            </a:r>
            <a:r>
              <a:rPr lang="ru-RU" sz="2200" b="1" dirty="0" err="1" smtClean="0">
                <a:solidFill>
                  <a:srgbClr val="0070C0"/>
                </a:solidFill>
              </a:rPr>
              <a:t>Првописание</a:t>
            </a:r>
            <a:r>
              <a:rPr lang="ru-RU" sz="2200" b="1" dirty="0" smtClean="0">
                <a:solidFill>
                  <a:srgbClr val="0070C0"/>
                </a:solidFill>
              </a:rPr>
              <a:t> </a:t>
            </a:r>
            <a:r>
              <a:rPr lang="ru-RU" sz="2200" b="1" dirty="0" smtClean="0">
                <a:solidFill>
                  <a:srgbClr val="00B050"/>
                </a:solidFill>
              </a:rPr>
              <a:t>-</a:t>
            </a:r>
            <a:r>
              <a:rPr lang="ru-RU" sz="2200" b="1" dirty="0" err="1" smtClean="0">
                <a:solidFill>
                  <a:srgbClr val="00B050"/>
                </a:solidFill>
              </a:rPr>
              <a:t>н</a:t>
            </a:r>
            <a:r>
              <a:rPr lang="ru-RU" sz="2200" b="1" dirty="0" smtClean="0">
                <a:solidFill>
                  <a:srgbClr val="00B050"/>
                </a:solidFill>
              </a:rPr>
              <a:t>- - -</a:t>
            </a:r>
            <a:r>
              <a:rPr lang="ru-RU" sz="2200" b="1" dirty="0" err="1" smtClean="0">
                <a:solidFill>
                  <a:srgbClr val="00B050"/>
                </a:solidFill>
              </a:rPr>
              <a:t>нн</a:t>
            </a:r>
            <a:r>
              <a:rPr lang="ru-RU" sz="2200" b="1" dirty="0" smtClean="0">
                <a:solidFill>
                  <a:srgbClr val="00B050"/>
                </a:solidFill>
              </a:rPr>
              <a:t>- </a:t>
            </a:r>
            <a:r>
              <a:rPr lang="ru-RU" sz="2200" b="1" dirty="0" smtClean="0">
                <a:solidFill>
                  <a:srgbClr val="0070C0"/>
                </a:solidFill>
              </a:rPr>
              <a:t>кратких прилагательных и причастиях). Стр,56</a:t>
            </a:r>
            <a:r>
              <a:rPr lang="ru-RU" sz="2200" b="1" dirty="0" smtClean="0">
                <a:solidFill>
                  <a:schemeClr val="tx1"/>
                </a:solidFill>
              </a:rPr>
              <a:t/>
            </a:r>
            <a:br>
              <a:rPr lang="ru-RU" sz="2200" b="1" dirty="0" smtClean="0">
                <a:solidFill>
                  <a:schemeClr val="tx1"/>
                </a:solidFill>
              </a:rPr>
            </a:b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88840"/>
            <a:ext cx="8229600" cy="4389120"/>
          </a:xfrm>
        </p:spPr>
        <p:txBody>
          <a:bodyPr>
            <a:normAutofit/>
          </a:bodyPr>
          <a:lstStyle/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rgbClr val="FF0000"/>
                </a:solidFill>
              </a:rPr>
              <a:t>Вспомни </a:t>
            </a:r>
            <a:r>
              <a:rPr lang="ru-RU" sz="2000" dirty="0" smtClean="0">
                <a:solidFill>
                  <a:srgbClr val="0070C0"/>
                </a:solidFill>
              </a:rPr>
              <a:t>неморфемный способ образования новых слов – переход одной части речи в другую:</a:t>
            </a:r>
            <a:r>
              <a:rPr lang="ru-RU" sz="2000" dirty="0" smtClean="0"/>
              <a:t> </a:t>
            </a:r>
            <a:r>
              <a:rPr lang="ru-RU" sz="1800" dirty="0" smtClean="0"/>
              <a:t>мороже</a:t>
            </a:r>
            <a:r>
              <a:rPr lang="ru-RU" sz="1800" dirty="0" smtClean="0">
                <a:solidFill>
                  <a:srgbClr val="00B050"/>
                </a:solidFill>
              </a:rPr>
              <a:t>н</a:t>
            </a:r>
            <a:r>
              <a:rPr lang="ru-RU" sz="1800" dirty="0" smtClean="0"/>
              <a:t>ое (</a:t>
            </a:r>
            <a:r>
              <a:rPr lang="ru-RU" sz="1600" dirty="0" smtClean="0"/>
              <a:t>отглагольное </a:t>
            </a:r>
            <a:r>
              <a:rPr lang="ru-RU" sz="1600" dirty="0" err="1" smtClean="0"/>
              <a:t>прилаг</a:t>
            </a:r>
            <a:r>
              <a:rPr lang="ru-RU" sz="1600" dirty="0" smtClean="0"/>
              <a:t>.) мясо</a:t>
            </a:r>
          </a:p>
          <a:p>
            <a:pPr>
              <a:buClr>
                <a:srgbClr val="FF0000"/>
              </a:buClr>
              <a:buNone/>
            </a:pPr>
            <a:r>
              <a:rPr lang="ru-RU" sz="1600" dirty="0" smtClean="0">
                <a:solidFill>
                  <a:srgbClr val="FF0000"/>
                </a:solidFill>
              </a:rPr>
              <a:t>      </a:t>
            </a:r>
            <a:r>
              <a:rPr lang="ru-RU" sz="1600" dirty="0" smtClean="0"/>
              <a:t>вкусное </a:t>
            </a:r>
            <a:r>
              <a:rPr lang="ru-RU" sz="1800" dirty="0" smtClean="0"/>
              <a:t>мороже</a:t>
            </a:r>
            <a:r>
              <a:rPr lang="ru-RU" sz="1800" dirty="0" smtClean="0">
                <a:solidFill>
                  <a:srgbClr val="00B050"/>
                </a:solidFill>
              </a:rPr>
              <a:t>н</a:t>
            </a:r>
            <a:r>
              <a:rPr lang="ru-RU" sz="1800" dirty="0" smtClean="0"/>
              <a:t>ое</a:t>
            </a:r>
            <a:r>
              <a:rPr lang="ru-RU" sz="1600" dirty="0" smtClean="0"/>
              <a:t> (существ.); </a:t>
            </a:r>
            <a:r>
              <a:rPr lang="ru-RU" sz="1800" dirty="0" smtClean="0"/>
              <a:t>рассея</a:t>
            </a:r>
            <a:r>
              <a:rPr lang="ru-RU" sz="1800" dirty="0" smtClean="0">
                <a:solidFill>
                  <a:srgbClr val="00B050"/>
                </a:solidFill>
              </a:rPr>
              <a:t>нн</a:t>
            </a:r>
            <a:r>
              <a:rPr lang="ru-RU" sz="1800" dirty="0" smtClean="0"/>
              <a:t>ый</a:t>
            </a:r>
            <a:r>
              <a:rPr lang="ru-RU" sz="1600" dirty="0" smtClean="0"/>
              <a:t> (причастие)          </a:t>
            </a:r>
            <a:r>
              <a:rPr lang="ru-RU" sz="1800" dirty="0" smtClean="0"/>
              <a:t>рассея</a:t>
            </a:r>
            <a:r>
              <a:rPr lang="ru-RU" sz="1800" dirty="0" smtClean="0">
                <a:solidFill>
                  <a:srgbClr val="00B050"/>
                </a:solidFill>
              </a:rPr>
              <a:t>нн</a:t>
            </a:r>
            <a:r>
              <a:rPr lang="ru-RU" sz="1800" dirty="0" smtClean="0"/>
              <a:t>ый</a:t>
            </a:r>
            <a:r>
              <a:rPr lang="ru-RU" sz="1600" dirty="0" smtClean="0"/>
              <a:t> (прилагательное).</a:t>
            </a:r>
          </a:p>
          <a:p>
            <a:pPr algn="ctr">
              <a:buClr>
                <a:srgbClr val="FF0000"/>
              </a:buClr>
              <a:buNone/>
            </a:pPr>
            <a:r>
              <a:rPr lang="ru-RU" sz="2000" b="1" dirty="0" smtClean="0">
                <a:solidFill>
                  <a:srgbClr val="FF0000"/>
                </a:solidFill>
              </a:rPr>
              <a:t>Правило – помощник</a:t>
            </a: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1800" dirty="0" smtClean="0"/>
              <a:t>Чтобы отличить </a:t>
            </a:r>
            <a:r>
              <a:rPr lang="ru-RU" sz="1800" u="sng" dirty="0" smtClean="0">
                <a:solidFill>
                  <a:srgbClr val="00B050"/>
                </a:solidFill>
              </a:rPr>
              <a:t>краткое прилагательное от краткого причастия</a:t>
            </a:r>
            <a:r>
              <a:rPr lang="ru-RU" sz="1800" dirty="0" smtClean="0"/>
              <a:t>, нужно поставить их в</a:t>
            </a:r>
            <a:r>
              <a:rPr lang="ru-RU" sz="1800" u="sng" dirty="0" smtClean="0"/>
              <a:t> </a:t>
            </a:r>
            <a:r>
              <a:rPr lang="ru-RU" sz="1800" u="sng" dirty="0" smtClean="0">
                <a:solidFill>
                  <a:srgbClr val="00B050"/>
                </a:solidFill>
              </a:rPr>
              <a:t>полную форму </a:t>
            </a:r>
            <a:r>
              <a:rPr lang="ru-RU" sz="1800" u="sng" dirty="0" smtClean="0"/>
              <a:t> </a:t>
            </a:r>
            <a:r>
              <a:rPr lang="ru-RU" sz="1800" dirty="0" smtClean="0"/>
              <a:t>и заменить </a:t>
            </a:r>
            <a:r>
              <a:rPr lang="ru-RU" sz="1800" dirty="0" smtClean="0">
                <a:solidFill>
                  <a:srgbClr val="FF0000"/>
                </a:solidFill>
              </a:rPr>
              <a:t>причастие</a:t>
            </a:r>
            <a:r>
              <a:rPr lang="ru-RU" sz="1800" u="sng" dirty="0" smtClean="0">
                <a:solidFill>
                  <a:srgbClr val="FF0000"/>
                </a:solidFill>
              </a:rPr>
              <a:t> глаголом</a:t>
            </a:r>
            <a:r>
              <a:rPr lang="ru-RU" sz="1800" u="sng" dirty="0" smtClean="0"/>
              <a:t> (</a:t>
            </a:r>
            <a:r>
              <a:rPr lang="ru-RU" sz="1800" dirty="0" smtClean="0"/>
              <a:t>Враги</a:t>
            </a:r>
          </a:p>
          <a:p>
            <a:pPr>
              <a:buClr>
                <a:srgbClr val="FF0000"/>
              </a:buClr>
              <a:buNone/>
            </a:pPr>
            <a:r>
              <a:rPr lang="ru-RU" sz="2000" b="1" dirty="0" smtClean="0"/>
              <a:t>     </a:t>
            </a:r>
            <a:r>
              <a:rPr lang="ru-RU" sz="1800" dirty="0" smtClean="0"/>
              <a:t>рассея</a:t>
            </a:r>
            <a:r>
              <a:rPr lang="ru-RU" sz="1800" dirty="0" smtClean="0">
                <a:solidFill>
                  <a:srgbClr val="00B050"/>
                </a:solidFill>
              </a:rPr>
              <a:t>н</a:t>
            </a:r>
            <a:r>
              <a:rPr lang="ru-RU" sz="1800" dirty="0" smtClean="0"/>
              <a:t>ы по полю брани и бегут. – Враги, которых  </a:t>
            </a:r>
            <a:r>
              <a:rPr lang="ru-RU" sz="1800" dirty="0" smtClean="0">
                <a:solidFill>
                  <a:srgbClr val="00B050"/>
                </a:solidFill>
              </a:rPr>
              <a:t>рассеяли</a:t>
            </a:r>
            <a:r>
              <a:rPr lang="ru-RU" sz="1800" dirty="0" smtClean="0"/>
              <a:t>  по полю брани, бегут.  </a:t>
            </a:r>
            <a:r>
              <a:rPr lang="ru-RU" sz="1800" dirty="0" smtClean="0">
                <a:solidFill>
                  <a:srgbClr val="00B050"/>
                </a:solidFill>
              </a:rPr>
              <a:t>В кратких причастиях пишется </a:t>
            </a:r>
            <a:r>
              <a:rPr lang="ru-RU" sz="1800" dirty="0" smtClean="0">
                <a:solidFill>
                  <a:srgbClr val="FF0000"/>
                </a:solidFill>
              </a:rPr>
              <a:t>одна –</a:t>
            </a:r>
            <a:r>
              <a:rPr lang="ru-RU" sz="2000" b="1" dirty="0" err="1" smtClean="0">
                <a:solidFill>
                  <a:srgbClr val="FF0000"/>
                </a:solidFill>
              </a:rPr>
              <a:t>н</a:t>
            </a:r>
            <a:r>
              <a:rPr lang="ru-RU" sz="2000" b="1" dirty="0" smtClean="0">
                <a:solidFill>
                  <a:srgbClr val="FF0000"/>
                </a:solidFill>
              </a:rPr>
              <a:t>-!!!</a:t>
            </a:r>
            <a:r>
              <a:rPr lang="ru-RU" sz="2000" b="1" dirty="0" smtClean="0"/>
              <a:t>);</a:t>
            </a:r>
            <a:endParaRPr lang="ru-RU" sz="2000" dirty="0" smtClean="0"/>
          </a:p>
          <a:p>
            <a:pPr>
              <a:buClr>
                <a:srgbClr val="FF0000"/>
              </a:buClr>
              <a:buNone/>
            </a:pPr>
            <a:r>
              <a:rPr lang="ru-RU" sz="2000" b="1" dirty="0" smtClean="0">
                <a:solidFill>
                  <a:srgbClr val="FF0000"/>
                </a:solidFill>
              </a:rPr>
              <a:t>    </a:t>
            </a:r>
            <a:r>
              <a:rPr lang="ru-RU" sz="2000" dirty="0" smtClean="0">
                <a:solidFill>
                  <a:srgbClr val="FF0000"/>
                </a:solidFill>
              </a:rPr>
              <a:t>прилагательное – другим прилагательным</a:t>
            </a:r>
            <a:r>
              <a:rPr lang="ru-RU" sz="2000" dirty="0" smtClean="0"/>
              <a:t> (</a:t>
            </a:r>
            <a:r>
              <a:rPr lang="ru-RU" sz="1800" dirty="0" smtClean="0"/>
              <a:t>Девочка </a:t>
            </a:r>
            <a:r>
              <a:rPr lang="ru-RU" sz="2000" dirty="0" smtClean="0"/>
              <a:t>рассея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/>
              <a:t>а. – Девочка рассея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/>
              <a:t>ая, т. е. </a:t>
            </a:r>
            <a:r>
              <a:rPr lang="ru-RU" sz="2000" dirty="0" smtClean="0">
                <a:solidFill>
                  <a:srgbClr val="00B050"/>
                </a:solidFill>
              </a:rPr>
              <a:t>невнимательная. В кратких прилагательных пишется </a:t>
            </a:r>
            <a:r>
              <a:rPr lang="ru-RU" sz="2000" dirty="0" smtClean="0">
                <a:solidFill>
                  <a:srgbClr val="FF0000"/>
                </a:solidFill>
              </a:rPr>
              <a:t>столько же –</a:t>
            </a:r>
            <a:r>
              <a:rPr lang="ru-RU" sz="2000" dirty="0" err="1" smtClean="0">
                <a:solidFill>
                  <a:srgbClr val="FF0000"/>
                </a:solidFill>
              </a:rPr>
              <a:t>н</a:t>
            </a:r>
            <a:r>
              <a:rPr lang="ru-RU" sz="2000" dirty="0" smtClean="0">
                <a:solidFill>
                  <a:srgbClr val="FF0000"/>
                </a:solidFill>
              </a:rPr>
              <a:t>-</a:t>
            </a:r>
            <a:r>
              <a:rPr lang="ru-RU" sz="2000" dirty="0" smtClean="0">
                <a:solidFill>
                  <a:srgbClr val="00B050"/>
                </a:solidFill>
              </a:rPr>
              <a:t>, сколько и в полных</a:t>
            </a:r>
            <a:r>
              <a:rPr lang="ru-RU" sz="2000" dirty="0" smtClean="0">
                <a:solidFill>
                  <a:srgbClr val="FF0000"/>
                </a:solidFill>
              </a:rPr>
              <a:t>!!!</a:t>
            </a:r>
            <a:r>
              <a:rPr lang="ru-RU" sz="2000" dirty="0" smtClean="0"/>
              <a:t>). </a:t>
            </a:r>
            <a:endParaRPr lang="ru-RU" sz="1800" dirty="0">
              <a:solidFill>
                <a:srgbClr val="FF0000"/>
              </a:solidFill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8100392" y="2492896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6516216" y="2852936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FF0000"/>
                </a:solidFill>
              </a:rPr>
              <a:t>Запомни!!! </a:t>
            </a:r>
            <a:r>
              <a:rPr lang="ru-RU" sz="2000" dirty="0" smtClean="0">
                <a:solidFill>
                  <a:srgbClr val="FF0000"/>
                </a:solidFill>
              </a:rPr>
              <a:t>(стр. 56)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неслыха</a:t>
            </a:r>
            <a:r>
              <a:rPr lang="ru-RU" dirty="0" smtClean="0">
                <a:solidFill>
                  <a:srgbClr val="FF0000"/>
                </a:solidFill>
              </a:rPr>
              <a:t>нн</a:t>
            </a:r>
            <a:r>
              <a:rPr lang="ru-RU" dirty="0" smtClean="0"/>
              <a:t>ый</a:t>
            </a:r>
          </a:p>
          <a:p>
            <a:r>
              <a:rPr lang="ru-RU" dirty="0" smtClean="0"/>
              <a:t>невида</a:t>
            </a:r>
            <a:r>
              <a:rPr lang="ru-RU" dirty="0" smtClean="0">
                <a:solidFill>
                  <a:srgbClr val="FF0000"/>
                </a:solidFill>
              </a:rPr>
              <a:t>нн</a:t>
            </a:r>
            <a:r>
              <a:rPr lang="ru-RU" dirty="0" smtClean="0"/>
              <a:t>ый</a:t>
            </a:r>
          </a:p>
          <a:p>
            <a:r>
              <a:rPr lang="ru-RU" dirty="0" smtClean="0"/>
              <a:t>негада</a:t>
            </a:r>
            <a:r>
              <a:rPr lang="ru-RU" dirty="0" smtClean="0">
                <a:solidFill>
                  <a:srgbClr val="FF0000"/>
                </a:solidFill>
              </a:rPr>
              <a:t>нн</a:t>
            </a:r>
            <a:r>
              <a:rPr lang="ru-RU" dirty="0" smtClean="0"/>
              <a:t>ый</a:t>
            </a:r>
          </a:p>
          <a:p>
            <a:r>
              <a:rPr lang="ru-RU" dirty="0" smtClean="0"/>
              <a:t>нежда</a:t>
            </a:r>
            <a:r>
              <a:rPr lang="ru-RU" dirty="0" smtClean="0">
                <a:solidFill>
                  <a:srgbClr val="FF0000"/>
                </a:solidFill>
              </a:rPr>
              <a:t>нн</a:t>
            </a:r>
            <a:r>
              <a:rPr lang="ru-RU" dirty="0" smtClean="0"/>
              <a:t>ый</a:t>
            </a:r>
          </a:p>
          <a:p>
            <a:r>
              <a:rPr lang="ru-RU" dirty="0" smtClean="0"/>
              <a:t>нечая</a:t>
            </a:r>
            <a:r>
              <a:rPr lang="ru-RU" dirty="0" smtClean="0">
                <a:solidFill>
                  <a:srgbClr val="FF0000"/>
                </a:solidFill>
              </a:rPr>
              <a:t>нн</a:t>
            </a:r>
            <a:r>
              <a:rPr lang="ru-RU" dirty="0" smtClean="0"/>
              <a:t>ый</a:t>
            </a:r>
          </a:p>
          <a:p>
            <a:r>
              <a:rPr lang="ru-RU" dirty="0" smtClean="0"/>
              <a:t>дела</a:t>
            </a:r>
            <a:r>
              <a:rPr lang="ru-RU" dirty="0" smtClean="0">
                <a:solidFill>
                  <a:srgbClr val="FF0000"/>
                </a:solidFill>
              </a:rPr>
              <a:t>нн</a:t>
            </a:r>
            <a:r>
              <a:rPr lang="ru-RU" dirty="0" smtClean="0"/>
              <a:t>ый</a:t>
            </a:r>
          </a:p>
          <a:p>
            <a:r>
              <a:rPr lang="ru-RU" dirty="0" smtClean="0"/>
              <a:t>жела</a:t>
            </a:r>
            <a:r>
              <a:rPr lang="ru-RU" dirty="0" smtClean="0">
                <a:solidFill>
                  <a:srgbClr val="FF0000"/>
                </a:solidFill>
              </a:rPr>
              <a:t>нн</a:t>
            </a:r>
            <a:r>
              <a:rPr lang="ru-RU" dirty="0" smtClean="0"/>
              <a:t>ый</a:t>
            </a:r>
          </a:p>
          <a:p>
            <a:endParaRPr lang="ru-RU" dirty="0" smtClean="0"/>
          </a:p>
          <a:p>
            <a:r>
              <a:rPr lang="ru-RU" dirty="0" smtClean="0"/>
              <a:t>подли</a:t>
            </a:r>
            <a:r>
              <a:rPr lang="ru-RU" dirty="0" smtClean="0">
                <a:solidFill>
                  <a:srgbClr val="FF0000"/>
                </a:solidFill>
              </a:rPr>
              <a:t>нн</a:t>
            </a:r>
            <a:r>
              <a:rPr lang="ru-RU" dirty="0" smtClean="0"/>
              <a:t>ый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кова</a:t>
            </a:r>
            <a:r>
              <a:rPr lang="ru-RU" dirty="0" smtClean="0">
                <a:solidFill>
                  <a:srgbClr val="FF0000"/>
                </a:solidFill>
              </a:rPr>
              <a:t>н</a:t>
            </a:r>
            <a:r>
              <a:rPr lang="ru-RU" dirty="0" smtClean="0"/>
              <a:t>ый</a:t>
            </a:r>
          </a:p>
          <a:p>
            <a:r>
              <a:rPr lang="ru-RU" dirty="0" smtClean="0"/>
              <a:t>жёва</a:t>
            </a:r>
            <a:r>
              <a:rPr lang="ru-RU" dirty="0" smtClean="0">
                <a:solidFill>
                  <a:srgbClr val="FF0000"/>
                </a:solidFill>
              </a:rPr>
              <a:t>н</a:t>
            </a:r>
            <a:r>
              <a:rPr lang="ru-RU" dirty="0" smtClean="0"/>
              <a:t>ый</a:t>
            </a:r>
          </a:p>
          <a:p>
            <a:r>
              <a:rPr lang="ru-RU" dirty="0" smtClean="0"/>
              <a:t>посажё</a:t>
            </a:r>
            <a:r>
              <a:rPr lang="ru-RU" dirty="0" smtClean="0">
                <a:solidFill>
                  <a:srgbClr val="FF0000"/>
                </a:solidFill>
              </a:rPr>
              <a:t>н</a:t>
            </a:r>
            <a:r>
              <a:rPr lang="ru-RU" dirty="0" smtClean="0"/>
              <a:t>ый  отец</a:t>
            </a:r>
          </a:p>
          <a:p>
            <a:r>
              <a:rPr lang="ru-RU" dirty="0" smtClean="0"/>
              <a:t>назва</a:t>
            </a:r>
            <a:r>
              <a:rPr lang="ru-RU" dirty="0" smtClean="0">
                <a:solidFill>
                  <a:srgbClr val="FF0000"/>
                </a:solidFill>
              </a:rPr>
              <a:t>н</a:t>
            </a:r>
            <a:r>
              <a:rPr lang="ru-RU" dirty="0" smtClean="0"/>
              <a:t>ый  брат</a:t>
            </a:r>
          </a:p>
          <a:p>
            <a:r>
              <a:rPr lang="ru-RU" dirty="0" smtClean="0"/>
              <a:t>прида</a:t>
            </a:r>
            <a:r>
              <a:rPr lang="ru-RU" dirty="0" smtClean="0">
                <a:solidFill>
                  <a:srgbClr val="FF0000"/>
                </a:solidFill>
              </a:rPr>
              <a:t>н</a:t>
            </a:r>
            <a:r>
              <a:rPr lang="ru-RU" dirty="0" smtClean="0"/>
              <a:t>ое</a:t>
            </a:r>
          </a:p>
          <a:p>
            <a:r>
              <a:rPr lang="ru-RU" dirty="0" smtClean="0"/>
              <a:t>смышлё</a:t>
            </a:r>
            <a:r>
              <a:rPr lang="ru-RU" dirty="0" smtClean="0">
                <a:solidFill>
                  <a:srgbClr val="FF0000"/>
                </a:solidFill>
              </a:rPr>
              <a:t>н</a:t>
            </a:r>
            <a:r>
              <a:rPr lang="ru-RU" dirty="0" smtClean="0"/>
              <a:t>ый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Правописание –</a:t>
            </a:r>
            <a:r>
              <a:rPr lang="ru-RU" sz="3200" dirty="0" err="1" smtClean="0">
                <a:solidFill>
                  <a:srgbClr val="FF0000"/>
                </a:solidFill>
              </a:rPr>
              <a:t>н</a:t>
            </a:r>
            <a:r>
              <a:rPr lang="ru-RU" sz="3200" dirty="0" smtClean="0">
                <a:solidFill>
                  <a:srgbClr val="FF0000"/>
                </a:solidFill>
              </a:rPr>
              <a:t>- - -</a:t>
            </a:r>
            <a:r>
              <a:rPr lang="ru-RU" sz="3200" dirty="0" err="1" smtClean="0">
                <a:solidFill>
                  <a:srgbClr val="FF0000"/>
                </a:solidFill>
              </a:rPr>
              <a:t>нн</a:t>
            </a:r>
            <a:r>
              <a:rPr lang="ru-RU" sz="3200" dirty="0" smtClean="0">
                <a:solidFill>
                  <a:srgbClr val="FF0000"/>
                </a:solidFill>
              </a:rPr>
              <a:t>- в наречиях на –О, -Е, образованных от прилагательных. 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0070C0"/>
                </a:solidFill>
              </a:rPr>
              <a:t>Прилагат</a:t>
            </a:r>
            <a:r>
              <a:rPr lang="ru-RU" dirty="0" smtClean="0">
                <a:solidFill>
                  <a:srgbClr val="0070C0"/>
                </a:solidFill>
              </a:rPr>
              <a:t>.                       Наречие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Искре</a:t>
            </a:r>
            <a:r>
              <a:rPr lang="ru-RU" dirty="0" smtClean="0">
                <a:solidFill>
                  <a:srgbClr val="00B050"/>
                </a:solidFill>
              </a:rPr>
              <a:t>нн</a:t>
            </a:r>
            <a:r>
              <a:rPr lang="ru-RU" dirty="0" smtClean="0">
                <a:solidFill>
                  <a:srgbClr val="002060"/>
                </a:solidFill>
              </a:rPr>
              <a:t>ий                  искре</a:t>
            </a:r>
            <a:r>
              <a:rPr lang="ru-RU" dirty="0" smtClean="0">
                <a:solidFill>
                  <a:srgbClr val="00B050"/>
                </a:solidFill>
              </a:rPr>
              <a:t>нн</a:t>
            </a:r>
            <a:r>
              <a:rPr lang="ru-RU" dirty="0" smtClean="0">
                <a:solidFill>
                  <a:srgbClr val="002060"/>
                </a:solidFill>
              </a:rPr>
              <a:t>е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Мужестве</a:t>
            </a:r>
            <a:r>
              <a:rPr lang="ru-RU" dirty="0" smtClean="0">
                <a:solidFill>
                  <a:srgbClr val="00B050"/>
                </a:solidFill>
              </a:rPr>
              <a:t>нн</a:t>
            </a:r>
            <a:r>
              <a:rPr lang="ru-RU" dirty="0" smtClean="0">
                <a:solidFill>
                  <a:srgbClr val="002060"/>
                </a:solidFill>
              </a:rPr>
              <a:t>ый           Мужестве</a:t>
            </a:r>
            <a:r>
              <a:rPr lang="ru-RU" dirty="0" smtClean="0">
                <a:solidFill>
                  <a:srgbClr val="00B050"/>
                </a:solidFill>
              </a:rPr>
              <a:t>нн</a:t>
            </a:r>
            <a:r>
              <a:rPr lang="ru-RU" dirty="0" smtClean="0">
                <a:solidFill>
                  <a:srgbClr val="002060"/>
                </a:solidFill>
              </a:rPr>
              <a:t>о</a:t>
            </a:r>
          </a:p>
          <a:p>
            <a:endParaRPr lang="ru-RU" dirty="0" smtClean="0">
              <a:solidFill>
                <a:srgbClr val="002060"/>
              </a:solidFill>
            </a:endParaRPr>
          </a:p>
          <a:p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Ветре</a:t>
            </a:r>
            <a:r>
              <a:rPr lang="ru-RU" dirty="0" smtClean="0">
                <a:solidFill>
                  <a:srgbClr val="00B050"/>
                </a:solidFill>
              </a:rPr>
              <a:t>н</a:t>
            </a:r>
            <a:r>
              <a:rPr lang="ru-RU" dirty="0" smtClean="0">
                <a:solidFill>
                  <a:schemeClr val="tx2"/>
                </a:solidFill>
              </a:rPr>
              <a:t>ый                     ветре</a:t>
            </a:r>
            <a:r>
              <a:rPr lang="ru-RU" dirty="0" smtClean="0">
                <a:solidFill>
                  <a:srgbClr val="00B050"/>
                </a:solidFill>
              </a:rPr>
              <a:t>н</a:t>
            </a:r>
            <a:r>
              <a:rPr lang="ru-RU" dirty="0" smtClean="0">
                <a:solidFill>
                  <a:schemeClr val="tx2"/>
                </a:solidFill>
              </a:rPr>
              <a:t>о</a:t>
            </a:r>
          </a:p>
          <a:p>
            <a:r>
              <a:rPr lang="ru-RU" dirty="0" smtClean="0">
                <a:solidFill>
                  <a:schemeClr val="tx2"/>
                </a:solidFill>
              </a:rPr>
              <a:t>интерес</a:t>
            </a:r>
            <a:r>
              <a:rPr lang="ru-RU" dirty="0" smtClean="0">
                <a:solidFill>
                  <a:srgbClr val="00B050"/>
                </a:solidFill>
              </a:rPr>
              <a:t>н</a:t>
            </a:r>
            <a:r>
              <a:rPr lang="ru-RU" dirty="0" smtClean="0">
                <a:solidFill>
                  <a:schemeClr val="tx2"/>
                </a:solidFill>
              </a:rPr>
              <a:t>ый                 интерес</a:t>
            </a:r>
            <a:r>
              <a:rPr lang="ru-RU" dirty="0" smtClean="0">
                <a:solidFill>
                  <a:srgbClr val="00B050"/>
                </a:solidFill>
              </a:rPr>
              <a:t>н</a:t>
            </a:r>
            <a:r>
              <a:rPr lang="ru-RU" dirty="0" smtClean="0">
                <a:solidFill>
                  <a:schemeClr val="tx2"/>
                </a:solidFill>
              </a:rPr>
              <a:t>о</a:t>
            </a:r>
            <a:endParaRPr lang="ru-RU" dirty="0">
              <a:solidFill>
                <a:srgbClr val="0070C0"/>
              </a:solidFill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2555776" y="2708920"/>
            <a:ext cx="136815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3203848" y="3140968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2339752" y="4581128"/>
            <a:ext cx="165618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771800" y="5013176"/>
            <a:ext cx="122413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1.поляна освеще</a:t>
            </a:r>
            <a:r>
              <a:rPr lang="ru-RU" sz="2000" dirty="0" smtClean="0">
                <a:solidFill>
                  <a:srgbClr val="00B050"/>
                </a:solidFill>
              </a:rPr>
              <a:t>н</a:t>
            </a:r>
            <a:r>
              <a:rPr lang="ru-RU" sz="2000" dirty="0" smtClean="0">
                <a:solidFill>
                  <a:srgbClr val="002060"/>
                </a:solidFill>
              </a:rPr>
              <a:t>а            рассея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>
                <a:solidFill>
                  <a:srgbClr val="002060"/>
                </a:solidFill>
              </a:rPr>
              <a:t>ый мальчик     дорога дли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>
                <a:solidFill>
                  <a:srgbClr val="002060"/>
                </a:solidFill>
              </a:rPr>
              <a:t>а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2.книга интерес</a:t>
            </a:r>
            <a:r>
              <a:rPr lang="ru-RU" sz="2000" dirty="0" smtClean="0">
                <a:solidFill>
                  <a:srgbClr val="00B050"/>
                </a:solidFill>
              </a:rPr>
              <a:t>н</a:t>
            </a:r>
            <a:r>
              <a:rPr lang="ru-RU" sz="2000" dirty="0" smtClean="0">
                <a:solidFill>
                  <a:srgbClr val="002060"/>
                </a:solidFill>
              </a:rPr>
              <a:t>а            нежда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>
                <a:solidFill>
                  <a:srgbClr val="002060"/>
                </a:solidFill>
              </a:rPr>
              <a:t>ый гость           вяза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>
                <a:solidFill>
                  <a:srgbClr val="002060"/>
                </a:solidFill>
              </a:rPr>
              <a:t>ый спицами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3.даль тума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>
                <a:solidFill>
                  <a:srgbClr val="002060"/>
                </a:solidFill>
              </a:rPr>
              <a:t>а                  исправле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>
                <a:solidFill>
                  <a:schemeClr val="tx2"/>
                </a:solidFill>
              </a:rPr>
              <a:t>ая работа    вещи разброса</a:t>
            </a:r>
            <a:r>
              <a:rPr lang="ru-RU" sz="2000" dirty="0" smtClean="0">
                <a:solidFill>
                  <a:srgbClr val="00B050"/>
                </a:solidFill>
              </a:rPr>
              <a:t>н</a:t>
            </a:r>
            <a:r>
              <a:rPr lang="ru-RU" sz="2000" dirty="0" smtClean="0">
                <a:solidFill>
                  <a:srgbClr val="002060"/>
                </a:solidFill>
              </a:rPr>
              <a:t>ы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4.размеша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>
                <a:solidFill>
                  <a:srgbClr val="002060"/>
                </a:solidFill>
              </a:rPr>
              <a:t>ые краски    заметки собра</a:t>
            </a:r>
            <a:r>
              <a:rPr lang="ru-RU" sz="2000" dirty="0" smtClean="0">
                <a:solidFill>
                  <a:srgbClr val="00B050"/>
                </a:solidFill>
              </a:rPr>
              <a:t>н</a:t>
            </a:r>
            <a:r>
              <a:rPr lang="ru-RU" sz="2000" dirty="0" smtClean="0">
                <a:solidFill>
                  <a:srgbClr val="002060"/>
                </a:solidFill>
              </a:rPr>
              <a:t>ы          размеше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>
                <a:solidFill>
                  <a:srgbClr val="002060"/>
                </a:solidFill>
              </a:rPr>
              <a:t>ое тесто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5.фигуры изображе</a:t>
            </a:r>
            <a:r>
              <a:rPr lang="ru-RU" sz="2000" dirty="0" smtClean="0">
                <a:solidFill>
                  <a:srgbClr val="00B050"/>
                </a:solidFill>
              </a:rPr>
              <a:t>н</a:t>
            </a:r>
            <a:r>
              <a:rPr lang="ru-RU" sz="2000" dirty="0" smtClean="0">
                <a:solidFill>
                  <a:srgbClr val="002060"/>
                </a:solidFill>
              </a:rPr>
              <a:t>ы     вещь це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>
                <a:solidFill>
                  <a:srgbClr val="002060"/>
                </a:solidFill>
              </a:rPr>
              <a:t>а                     почине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>
                <a:solidFill>
                  <a:srgbClr val="002060"/>
                </a:solidFill>
              </a:rPr>
              <a:t>ая вещь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6.выкраше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>
                <a:solidFill>
                  <a:srgbClr val="002060"/>
                </a:solidFill>
              </a:rPr>
              <a:t>ый пол         краше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>
                <a:solidFill>
                  <a:srgbClr val="002060"/>
                </a:solidFill>
              </a:rPr>
              <a:t>ый маляром   некраше</a:t>
            </a:r>
            <a:r>
              <a:rPr lang="ru-RU" sz="2000" dirty="0" smtClean="0">
                <a:solidFill>
                  <a:srgbClr val="00B050"/>
                </a:solidFill>
              </a:rPr>
              <a:t>н</a:t>
            </a:r>
            <a:r>
              <a:rPr lang="ru-RU" sz="2000" dirty="0" smtClean="0">
                <a:solidFill>
                  <a:srgbClr val="002060"/>
                </a:solidFill>
              </a:rPr>
              <a:t>ый пол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7.бесце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>
                <a:solidFill>
                  <a:srgbClr val="002060"/>
                </a:solidFill>
              </a:rPr>
              <a:t>ая вещь             экскурсия организова</a:t>
            </a:r>
            <a:r>
              <a:rPr lang="ru-RU" sz="2000" dirty="0" smtClean="0">
                <a:solidFill>
                  <a:srgbClr val="00B050"/>
                </a:solidFill>
              </a:rPr>
              <a:t>н</a:t>
            </a:r>
            <a:r>
              <a:rPr lang="ru-RU" sz="2000" dirty="0" smtClean="0">
                <a:solidFill>
                  <a:srgbClr val="002060"/>
                </a:solidFill>
              </a:rPr>
              <a:t>а роща обнаже</a:t>
            </a:r>
            <a:r>
              <a:rPr lang="ru-RU" sz="2000" dirty="0" smtClean="0">
                <a:solidFill>
                  <a:srgbClr val="00B050"/>
                </a:solidFill>
              </a:rPr>
              <a:t>н</a:t>
            </a:r>
            <a:r>
              <a:rPr lang="ru-RU" sz="2000" dirty="0" smtClean="0">
                <a:solidFill>
                  <a:srgbClr val="002060"/>
                </a:solidFill>
              </a:rPr>
              <a:t>а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8.комиссия образова</a:t>
            </a:r>
            <a:r>
              <a:rPr lang="ru-RU" sz="2000" dirty="0" smtClean="0">
                <a:solidFill>
                  <a:srgbClr val="00B050"/>
                </a:solidFill>
              </a:rPr>
              <a:t>н</a:t>
            </a:r>
            <a:r>
              <a:rPr lang="ru-RU" sz="2000" dirty="0" smtClean="0">
                <a:solidFill>
                  <a:srgbClr val="002060"/>
                </a:solidFill>
              </a:rPr>
              <a:t>а   дочь образова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>
                <a:solidFill>
                  <a:srgbClr val="002060"/>
                </a:solidFill>
              </a:rPr>
              <a:t>а           роща обнаже</a:t>
            </a:r>
            <a:r>
              <a:rPr lang="ru-RU" sz="2000" dirty="0" smtClean="0">
                <a:solidFill>
                  <a:srgbClr val="00B050"/>
                </a:solidFill>
              </a:rPr>
              <a:t>н</a:t>
            </a:r>
            <a:r>
              <a:rPr lang="ru-RU" sz="2000" dirty="0" smtClean="0">
                <a:solidFill>
                  <a:srgbClr val="002060"/>
                </a:solidFill>
              </a:rPr>
              <a:t>а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9.перепуга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>
                <a:solidFill>
                  <a:srgbClr val="002060"/>
                </a:solidFill>
              </a:rPr>
              <a:t>ые звери     кожа</a:t>
            </a:r>
            <a:r>
              <a:rPr lang="ru-RU" sz="2000" dirty="0" smtClean="0">
                <a:solidFill>
                  <a:srgbClr val="00B050"/>
                </a:solidFill>
              </a:rPr>
              <a:t>н</a:t>
            </a:r>
            <a:r>
              <a:rPr lang="ru-RU" sz="2000" dirty="0" smtClean="0">
                <a:solidFill>
                  <a:srgbClr val="002060"/>
                </a:solidFill>
              </a:rPr>
              <a:t>ый портфель       деревя</a:t>
            </a:r>
            <a:r>
              <a:rPr lang="ru-RU" sz="2000" dirty="0" smtClean="0">
                <a:solidFill>
                  <a:srgbClr val="00B050"/>
                </a:solidFill>
              </a:rPr>
              <a:t>нн</a:t>
            </a:r>
            <a:r>
              <a:rPr lang="ru-RU" sz="2000" dirty="0" smtClean="0">
                <a:solidFill>
                  <a:srgbClr val="002060"/>
                </a:solidFill>
              </a:rPr>
              <a:t>ый сруб</a:t>
            </a:r>
          </a:p>
          <a:p>
            <a:endParaRPr lang="ru-RU" sz="20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ОГЭ: задание №5 (сайт «Решу ОГЭ»)</a:t>
            </a:r>
          </a:p>
          <a:p>
            <a:endParaRPr lang="ru-RU" sz="3600" dirty="0" smtClean="0"/>
          </a:p>
          <a:p>
            <a:r>
              <a:rPr lang="ru-RU" sz="3600" dirty="0" smtClean="0"/>
              <a:t>ЕГЭ: задание №14 (сайт «Решу ЕГЭ»)</a:t>
            </a:r>
            <a:endParaRPr lang="ru-RU" sz="36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Обособленные члены предложения. (</a:t>
            </a:r>
            <a:r>
              <a:rPr lang="ru-RU" sz="2400" dirty="0" smtClean="0">
                <a:solidFill>
                  <a:srgbClr val="FF0000"/>
                </a:solidFill>
              </a:rPr>
              <a:t>Стр.132)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916832"/>
            <a:ext cx="8229600" cy="4389120"/>
          </a:xfrm>
        </p:spPr>
        <p:txBody>
          <a:bodyPr>
            <a:normAutofit/>
          </a:bodyPr>
          <a:lstStyle/>
          <a:p>
            <a:endParaRPr lang="ru-RU" sz="2000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ru-RU" sz="2000" dirty="0" smtClean="0">
                <a:solidFill>
                  <a:srgbClr val="00B050"/>
                </a:solidFill>
              </a:rPr>
              <a:t>Выделяются                    имеют дополнительное           на письме</a:t>
            </a:r>
          </a:p>
          <a:p>
            <a:pPr>
              <a:buNone/>
            </a:pPr>
            <a:r>
              <a:rPr lang="ru-RU" sz="2000" dirty="0" smtClean="0">
                <a:solidFill>
                  <a:srgbClr val="00B050"/>
                </a:solidFill>
              </a:rPr>
              <a:t>по смыслу и                    значение добавочного             выделяются</a:t>
            </a:r>
          </a:p>
          <a:p>
            <a:pPr>
              <a:buNone/>
            </a:pPr>
            <a:r>
              <a:rPr lang="ru-RU" sz="2000" dirty="0" smtClean="0">
                <a:solidFill>
                  <a:srgbClr val="00B050"/>
                </a:solidFill>
              </a:rPr>
              <a:t>интонационно               члена (н. сказуемого)               запятыми </a:t>
            </a:r>
          </a:p>
          <a:p>
            <a:pPr>
              <a:buNone/>
            </a:pPr>
            <a:r>
              <a:rPr lang="ru-RU" sz="2000" dirty="0" smtClean="0">
                <a:solidFill>
                  <a:srgbClr val="00B050"/>
                </a:solidFill>
              </a:rPr>
              <a:t>(пауза и повыше-                                                                 или тире.</a:t>
            </a:r>
          </a:p>
          <a:p>
            <a:pPr>
              <a:buNone/>
            </a:pPr>
            <a:r>
              <a:rPr lang="ru-RU" sz="2000" dirty="0" err="1" smtClean="0">
                <a:solidFill>
                  <a:srgbClr val="00B050"/>
                </a:solidFill>
              </a:rPr>
              <a:t>ние</a:t>
            </a:r>
            <a:r>
              <a:rPr lang="ru-RU" sz="2000" dirty="0" smtClean="0">
                <a:solidFill>
                  <a:srgbClr val="00B050"/>
                </a:solidFill>
              </a:rPr>
              <a:t> голоса)            </a:t>
            </a:r>
          </a:p>
          <a:p>
            <a:pPr>
              <a:buNone/>
            </a:pPr>
            <a:endParaRPr lang="ru-RU" sz="2000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ru-RU" sz="2000" dirty="0" smtClean="0">
                <a:solidFill>
                  <a:srgbClr val="FF0000"/>
                </a:solidFill>
              </a:rPr>
              <a:t>СР! </a:t>
            </a:r>
            <a:r>
              <a:rPr lang="ru-RU" sz="2000" dirty="0" smtClean="0">
                <a:solidFill>
                  <a:schemeClr val="accent1"/>
                </a:solidFill>
              </a:rPr>
              <a:t>Тонкая паутина</a:t>
            </a:r>
            <a:r>
              <a:rPr lang="ru-RU" sz="2000" dirty="0" smtClean="0">
                <a:solidFill>
                  <a:srgbClr val="00B050"/>
                </a:solidFill>
              </a:rPr>
              <a:t>,    зацепившаяся за ветку клёна ,</a:t>
            </a:r>
            <a:r>
              <a:rPr lang="ru-RU" sz="2000" dirty="0" smtClean="0">
                <a:solidFill>
                  <a:schemeClr val="accent1"/>
                </a:solidFill>
              </a:rPr>
              <a:t> блестела под лучами неяркого солнца.</a:t>
            </a:r>
          </a:p>
          <a:p>
            <a:pPr>
              <a:buNone/>
            </a:pPr>
            <a:r>
              <a:rPr lang="ru-RU" sz="2000" dirty="0" smtClean="0">
                <a:solidFill>
                  <a:schemeClr val="accent1"/>
                </a:solidFill>
              </a:rPr>
              <a:t>        Тонкая паутина </a:t>
            </a:r>
            <a:r>
              <a:rPr lang="ru-RU" sz="2000" dirty="0" smtClean="0">
                <a:solidFill>
                  <a:schemeClr val="accent4"/>
                </a:solidFill>
              </a:rPr>
              <a:t>зац</a:t>
            </a:r>
            <a:r>
              <a:rPr lang="ru-RU" sz="2000" dirty="0" smtClean="0">
                <a:solidFill>
                  <a:srgbClr val="00B050"/>
                </a:solidFill>
              </a:rPr>
              <a:t>епилась </a:t>
            </a:r>
            <a:r>
              <a:rPr lang="ru-RU" sz="2000" dirty="0" smtClean="0">
                <a:solidFill>
                  <a:schemeClr val="accent1"/>
                </a:solidFill>
              </a:rPr>
              <a:t>за ветку клёна и блестит на солнце.</a:t>
            </a:r>
            <a:endParaRPr lang="ru-RU" sz="2000" dirty="0">
              <a:solidFill>
                <a:srgbClr val="FF0000"/>
              </a:solidFill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1259632" y="2060848"/>
            <a:ext cx="36004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>
            <a:stCxn id="3" idx="0"/>
          </p:cNvCxnSpPr>
          <p:nvPr/>
        </p:nvCxnSpPr>
        <p:spPr>
          <a:xfrm>
            <a:off x="4438328" y="1916832"/>
            <a:ext cx="0" cy="4854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732240" y="1916832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2915816" y="458112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6300192" y="458112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Умножение 19"/>
          <p:cNvSpPr/>
          <p:nvPr/>
        </p:nvSpPr>
        <p:spPr>
          <a:xfrm>
            <a:off x="2123728" y="4437112"/>
            <a:ext cx="288032" cy="144016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олилиния 25"/>
          <p:cNvSpPr/>
          <p:nvPr/>
        </p:nvSpPr>
        <p:spPr>
          <a:xfrm>
            <a:off x="2968487" y="4769689"/>
            <a:ext cx="3322667" cy="103230"/>
          </a:xfrm>
          <a:custGeom>
            <a:avLst/>
            <a:gdLst>
              <a:gd name="connsiteX0" fmla="*/ 0 w 3322667"/>
              <a:gd name="connsiteY0" fmla="*/ 80607 h 103230"/>
              <a:gd name="connsiteX1" fmla="*/ 26504 w 3322667"/>
              <a:gd name="connsiteY1" fmla="*/ 40850 h 103230"/>
              <a:gd name="connsiteX2" fmla="*/ 106017 w 3322667"/>
              <a:gd name="connsiteY2" fmla="*/ 14346 h 103230"/>
              <a:gd name="connsiteX3" fmla="*/ 198783 w 3322667"/>
              <a:gd name="connsiteY3" fmla="*/ 27598 h 103230"/>
              <a:gd name="connsiteX4" fmla="*/ 278296 w 3322667"/>
              <a:gd name="connsiteY4" fmla="*/ 54102 h 103230"/>
              <a:gd name="connsiteX5" fmla="*/ 397565 w 3322667"/>
              <a:gd name="connsiteY5" fmla="*/ 40850 h 103230"/>
              <a:gd name="connsiteX6" fmla="*/ 437322 w 3322667"/>
              <a:gd name="connsiteY6" fmla="*/ 27598 h 103230"/>
              <a:gd name="connsiteX7" fmla="*/ 543339 w 3322667"/>
              <a:gd name="connsiteY7" fmla="*/ 40850 h 103230"/>
              <a:gd name="connsiteX8" fmla="*/ 702365 w 3322667"/>
              <a:gd name="connsiteY8" fmla="*/ 54102 h 103230"/>
              <a:gd name="connsiteX9" fmla="*/ 742122 w 3322667"/>
              <a:gd name="connsiteY9" fmla="*/ 40850 h 103230"/>
              <a:gd name="connsiteX10" fmla="*/ 914400 w 3322667"/>
              <a:gd name="connsiteY10" fmla="*/ 67354 h 103230"/>
              <a:gd name="connsiteX11" fmla="*/ 940904 w 3322667"/>
              <a:gd name="connsiteY11" fmla="*/ 93859 h 103230"/>
              <a:gd name="connsiteX12" fmla="*/ 1060174 w 3322667"/>
              <a:gd name="connsiteY12" fmla="*/ 54102 h 103230"/>
              <a:gd name="connsiteX13" fmla="*/ 1099930 w 3322667"/>
              <a:gd name="connsiteY13" fmla="*/ 40850 h 103230"/>
              <a:gd name="connsiteX14" fmla="*/ 1285461 w 3322667"/>
              <a:gd name="connsiteY14" fmla="*/ 54102 h 103230"/>
              <a:gd name="connsiteX15" fmla="*/ 1325217 w 3322667"/>
              <a:gd name="connsiteY15" fmla="*/ 67354 h 103230"/>
              <a:gd name="connsiteX16" fmla="*/ 1378226 w 3322667"/>
              <a:gd name="connsiteY16" fmla="*/ 80607 h 103230"/>
              <a:gd name="connsiteX17" fmla="*/ 1431235 w 3322667"/>
              <a:gd name="connsiteY17" fmla="*/ 67354 h 103230"/>
              <a:gd name="connsiteX18" fmla="*/ 1510748 w 3322667"/>
              <a:gd name="connsiteY18" fmla="*/ 40850 h 103230"/>
              <a:gd name="connsiteX19" fmla="*/ 1590261 w 3322667"/>
              <a:gd name="connsiteY19" fmla="*/ 54102 h 103230"/>
              <a:gd name="connsiteX20" fmla="*/ 1616765 w 3322667"/>
              <a:gd name="connsiteY20" fmla="*/ 80607 h 103230"/>
              <a:gd name="connsiteX21" fmla="*/ 1656522 w 3322667"/>
              <a:gd name="connsiteY21" fmla="*/ 93859 h 103230"/>
              <a:gd name="connsiteX22" fmla="*/ 1749287 w 3322667"/>
              <a:gd name="connsiteY22" fmla="*/ 54102 h 103230"/>
              <a:gd name="connsiteX23" fmla="*/ 1855304 w 3322667"/>
              <a:gd name="connsiteY23" fmla="*/ 27598 h 103230"/>
              <a:gd name="connsiteX24" fmla="*/ 1895061 w 3322667"/>
              <a:gd name="connsiteY24" fmla="*/ 14346 h 103230"/>
              <a:gd name="connsiteX25" fmla="*/ 2054087 w 3322667"/>
              <a:gd name="connsiteY25" fmla="*/ 54102 h 103230"/>
              <a:gd name="connsiteX26" fmla="*/ 2133600 w 3322667"/>
              <a:gd name="connsiteY26" fmla="*/ 80607 h 103230"/>
              <a:gd name="connsiteX27" fmla="*/ 2160104 w 3322667"/>
              <a:gd name="connsiteY27" fmla="*/ 54102 h 103230"/>
              <a:gd name="connsiteX28" fmla="*/ 2332383 w 3322667"/>
              <a:gd name="connsiteY28" fmla="*/ 80607 h 103230"/>
              <a:gd name="connsiteX29" fmla="*/ 2425148 w 3322667"/>
              <a:gd name="connsiteY29" fmla="*/ 67354 h 103230"/>
              <a:gd name="connsiteX30" fmla="*/ 2504661 w 3322667"/>
              <a:gd name="connsiteY30" fmla="*/ 40850 h 103230"/>
              <a:gd name="connsiteX31" fmla="*/ 2637183 w 3322667"/>
              <a:gd name="connsiteY31" fmla="*/ 67354 h 103230"/>
              <a:gd name="connsiteX32" fmla="*/ 2663687 w 3322667"/>
              <a:gd name="connsiteY32" fmla="*/ 93859 h 103230"/>
              <a:gd name="connsiteX33" fmla="*/ 2690191 w 3322667"/>
              <a:gd name="connsiteY33" fmla="*/ 67354 h 103230"/>
              <a:gd name="connsiteX34" fmla="*/ 2862470 w 3322667"/>
              <a:gd name="connsiteY34" fmla="*/ 67354 h 103230"/>
              <a:gd name="connsiteX35" fmla="*/ 2981739 w 3322667"/>
              <a:gd name="connsiteY35" fmla="*/ 80607 h 103230"/>
              <a:gd name="connsiteX36" fmla="*/ 3008243 w 3322667"/>
              <a:gd name="connsiteY36" fmla="*/ 54102 h 103230"/>
              <a:gd name="connsiteX37" fmla="*/ 3233530 w 3322667"/>
              <a:gd name="connsiteY37" fmla="*/ 54102 h 103230"/>
              <a:gd name="connsiteX38" fmla="*/ 3273287 w 3322667"/>
              <a:gd name="connsiteY38" fmla="*/ 67354 h 103230"/>
              <a:gd name="connsiteX39" fmla="*/ 3313043 w 3322667"/>
              <a:gd name="connsiteY39" fmla="*/ 93859 h 103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322667" h="103230">
                <a:moveTo>
                  <a:pt x="0" y="80607"/>
                </a:moveTo>
                <a:cubicBezTo>
                  <a:pt x="8835" y="67355"/>
                  <a:pt x="12998" y="49291"/>
                  <a:pt x="26504" y="40850"/>
                </a:cubicBezTo>
                <a:cubicBezTo>
                  <a:pt x="50195" y="26043"/>
                  <a:pt x="106017" y="14346"/>
                  <a:pt x="106017" y="14346"/>
                </a:cubicBezTo>
                <a:cubicBezTo>
                  <a:pt x="136939" y="18763"/>
                  <a:pt x="168347" y="20574"/>
                  <a:pt x="198783" y="27598"/>
                </a:cubicBezTo>
                <a:cubicBezTo>
                  <a:pt x="226006" y="33880"/>
                  <a:pt x="278296" y="54102"/>
                  <a:pt x="278296" y="54102"/>
                </a:cubicBezTo>
                <a:cubicBezTo>
                  <a:pt x="318052" y="49685"/>
                  <a:pt x="358108" y="47426"/>
                  <a:pt x="397565" y="40850"/>
                </a:cubicBezTo>
                <a:cubicBezTo>
                  <a:pt x="411344" y="38554"/>
                  <a:pt x="423353" y="27598"/>
                  <a:pt x="437322" y="27598"/>
                </a:cubicBezTo>
                <a:cubicBezTo>
                  <a:pt x="472936" y="27598"/>
                  <a:pt x="508000" y="36433"/>
                  <a:pt x="543339" y="40850"/>
                </a:cubicBezTo>
                <a:cubicBezTo>
                  <a:pt x="637211" y="72140"/>
                  <a:pt x="606001" y="75516"/>
                  <a:pt x="702365" y="54102"/>
                </a:cubicBezTo>
                <a:cubicBezTo>
                  <a:pt x="716002" y="51072"/>
                  <a:pt x="728870" y="45267"/>
                  <a:pt x="742122" y="40850"/>
                </a:cubicBezTo>
                <a:cubicBezTo>
                  <a:pt x="749768" y="41615"/>
                  <a:pt x="876194" y="44430"/>
                  <a:pt x="914400" y="67354"/>
                </a:cubicBezTo>
                <a:cubicBezTo>
                  <a:pt x="925114" y="73782"/>
                  <a:pt x="932069" y="85024"/>
                  <a:pt x="940904" y="93859"/>
                </a:cubicBezTo>
                <a:lnTo>
                  <a:pt x="1060174" y="54102"/>
                </a:lnTo>
                <a:lnTo>
                  <a:pt x="1099930" y="40850"/>
                </a:lnTo>
                <a:cubicBezTo>
                  <a:pt x="1161774" y="45267"/>
                  <a:pt x="1223884" y="46858"/>
                  <a:pt x="1285461" y="54102"/>
                </a:cubicBezTo>
                <a:cubicBezTo>
                  <a:pt x="1299334" y="55734"/>
                  <a:pt x="1311786" y="63516"/>
                  <a:pt x="1325217" y="67354"/>
                </a:cubicBezTo>
                <a:cubicBezTo>
                  <a:pt x="1342730" y="72358"/>
                  <a:pt x="1360556" y="76189"/>
                  <a:pt x="1378226" y="80607"/>
                </a:cubicBezTo>
                <a:cubicBezTo>
                  <a:pt x="1395896" y="76189"/>
                  <a:pt x="1413790" y="72588"/>
                  <a:pt x="1431235" y="67354"/>
                </a:cubicBezTo>
                <a:cubicBezTo>
                  <a:pt x="1457995" y="59326"/>
                  <a:pt x="1510748" y="40850"/>
                  <a:pt x="1510748" y="40850"/>
                </a:cubicBezTo>
                <a:cubicBezTo>
                  <a:pt x="1537252" y="45267"/>
                  <a:pt x="1565102" y="44667"/>
                  <a:pt x="1590261" y="54102"/>
                </a:cubicBezTo>
                <a:cubicBezTo>
                  <a:pt x="1601960" y="58489"/>
                  <a:pt x="1606051" y="74179"/>
                  <a:pt x="1616765" y="80607"/>
                </a:cubicBezTo>
                <a:cubicBezTo>
                  <a:pt x="1628743" y="87794"/>
                  <a:pt x="1643270" y="89442"/>
                  <a:pt x="1656522" y="93859"/>
                </a:cubicBezTo>
                <a:cubicBezTo>
                  <a:pt x="1749756" y="62781"/>
                  <a:pt x="1634658" y="103230"/>
                  <a:pt x="1749287" y="54102"/>
                </a:cubicBezTo>
                <a:cubicBezTo>
                  <a:pt x="1791695" y="35927"/>
                  <a:pt x="1805526" y="40042"/>
                  <a:pt x="1855304" y="27598"/>
                </a:cubicBezTo>
                <a:cubicBezTo>
                  <a:pt x="1868856" y="24210"/>
                  <a:pt x="1881809" y="18763"/>
                  <a:pt x="1895061" y="14346"/>
                </a:cubicBezTo>
                <a:cubicBezTo>
                  <a:pt x="2152442" y="42944"/>
                  <a:pt x="1932358" y="0"/>
                  <a:pt x="2054087" y="54102"/>
                </a:cubicBezTo>
                <a:cubicBezTo>
                  <a:pt x="2079617" y="65449"/>
                  <a:pt x="2133600" y="80607"/>
                  <a:pt x="2133600" y="80607"/>
                </a:cubicBezTo>
                <a:cubicBezTo>
                  <a:pt x="2142435" y="71772"/>
                  <a:pt x="2147653" y="55140"/>
                  <a:pt x="2160104" y="54102"/>
                </a:cubicBezTo>
                <a:cubicBezTo>
                  <a:pt x="2242102" y="47268"/>
                  <a:pt x="2270782" y="60072"/>
                  <a:pt x="2332383" y="80607"/>
                </a:cubicBezTo>
                <a:cubicBezTo>
                  <a:pt x="2363305" y="76189"/>
                  <a:pt x="2394712" y="74378"/>
                  <a:pt x="2425148" y="67354"/>
                </a:cubicBezTo>
                <a:cubicBezTo>
                  <a:pt x="2452371" y="61072"/>
                  <a:pt x="2504661" y="40850"/>
                  <a:pt x="2504661" y="40850"/>
                </a:cubicBezTo>
                <a:cubicBezTo>
                  <a:pt x="2514643" y="42514"/>
                  <a:pt x="2617415" y="57470"/>
                  <a:pt x="2637183" y="67354"/>
                </a:cubicBezTo>
                <a:cubicBezTo>
                  <a:pt x="2648358" y="72942"/>
                  <a:pt x="2654852" y="85024"/>
                  <a:pt x="2663687" y="93859"/>
                </a:cubicBezTo>
                <a:cubicBezTo>
                  <a:pt x="2672522" y="85024"/>
                  <a:pt x="2679477" y="73782"/>
                  <a:pt x="2690191" y="67354"/>
                </a:cubicBezTo>
                <a:cubicBezTo>
                  <a:pt x="2740873" y="36945"/>
                  <a:pt x="2815175" y="62625"/>
                  <a:pt x="2862470" y="67354"/>
                </a:cubicBezTo>
                <a:cubicBezTo>
                  <a:pt x="2955235" y="98276"/>
                  <a:pt x="2915479" y="102694"/>
                  <a:pt x="2981739" y="80607"/>
                </a:cubicBezTo>
                <a:cubicBezTo>
                  <a:pt x="2990574" y="71772"/>
                  <a:pt x="2996759" y="59024"/>
                  <a:pt x="3008243" y="54102"/>
                </a:cubicBezTo>
                <a:cubicBezTo>
                  <a:pt x="3073786" y="26012"/>
                  <a:pt x="3176931" y="49385"/>
                  <a:pt x="3233530" y="54102"/>
                </a:cubicBezTo>
                <a:cubicBezTo>
                  <a:pt x="3246782" y="58519"/>
                  <a:pt x="3261309" y="60167"/>
                  <a:pt x="3273287" y="67354"/>
                </a:cubicBezTo>
                <a:cubicBezTo>
                  <a:pt x="3322667" y="96983"/>
                  <a:pt x="3280313" y="93859"/>
                  <a:pt x="3313043" y="93859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2987824" y="5517232"/>
            <a:ext cx="12241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6228184" y="5517232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2915816" y="5589240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6300192" y="5589240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FF0000"/>
              </a:buClr>
              <a:buNone/>
            </a:pP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301608" cy="1224136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rgbClr val="00B050"/>
                </a:solidFill>
              </a:rPr>
              <a:t/>
            </a:r>
            <a:br>
              <a:rPr lang="ru-RU" sz="2400" dirty="0" smtClean="0">
                <a:solidFill>
                  <a:srgbClr val="00B050"/>
                </a:solidFill>
              </a:rPr>
            </a:br>
            <a:r>
              <a:rPr lang="ru-RU" sz="3600" dirty="0" smtClean="0">
                <a:solidFill>
                  <a:srgbClr val="FF0000"/>
                </a:solidFill>
              </a:rPr>
              <a:t>Обособление определений и приложений</a:t>
            </a:r>
            <a:br>
              <a:rPr lang="ru-RU" sz="3600" dirty="0" smtClean="0">
                <a:solidFill>
                  <a:srgbClr val="FF0000"/>
                </a:solidFill>
              </a:rPr>
            </a:br>
            <a:r>
              <a:rPr lang="ru-RU" sz="2400" dirty="0" smtClean="0">
                <a:solidFill>
                  <a:srgbClr val="00B050"/>
                </a:solidFill>
              </a:rPr>
              <a:t>1. Обособляется                 2.Обособляется                   3.Не обособляется</a:t>
            </a:r>
            <a:br>
              <a:rPr lang="ru-RU" sz="2400" dirty="0" smtClean="0">
                <a:solidFill>
                  <a:srgbClr val="00B050"/>
                </a:solidFill>
              </a:rPr>
            </a:br>
            <a:r>
              <a:rPr lang="ru-RU" sz="2400" dirty="0" smtClean="0">
                <a:solidFill>
                  <a:srgbClr val="00B050"/>
                </a:solidFill>
              </a:rPr>
              <a:t>       всегда                          при ряде условий     </a:t>
            </a:r>
            <a:endParaRPr lang="ru-RU" sz="3600" dirty="0">
              <a:solidFill>
                <a:srgbClr val="FF0000"/>
              </a:solidFill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339752" y="980728"/>
            <a:ext cx="36004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4283968" y="980728"/>
            <a:ext cx="0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156176" y="908720"/>
            <a:ext cx="36004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93610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>
            <a:normAutofit fontScale="70000" lnSpcReduction="20000"/>
          </a:bodyPr>
          <a:lstStyle/>
          <a:p>
            <a:pPr>
              <a:buClr>
                <a:srgbClr val="FF0000"/>
              </a:buClr>
              <a:buNone/>
            </a:pPr>
            <a:r>
              <a:rPr lang="ru-RU" sz="3200" dirty="0" smtClean="0">
                <a:solidFill>
                  <a:srgbClr val="00B050"/>
                </a:solidFill>
              </a:rPr>
              <a:t>1.Определения и приложения обособляются всегда, независимо от места по отношению к определяемому слову, если</a:t>
            </a: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3200" dirty="0" smtClean="0">
                <a:solidFill>
                  <a:srgbClr val="00B050"/>
                </a:solidFill>
              </a:rPr>
              <a:t>относятся к личному местоимению:</a:t>
            </a:r>
            <a:endParaRPr lang="ru-RU" sz="3200" dirty="0" smtClean="0">
              <a:solidFill>
                <a:schemeClr val="accent1"/>
              </a:solidFill>
            </a:endParaRPr>
          </a:p>
          <a:p>
            <a:pPr>
              <a:buClr>
                <a:srgbClr val="FF0000"/>
              </a:buClr>
              <a:buNone/>
            </a:pPr>
            <a:r>
              <a:rPr lang="ru-RU" sz="3200" dirty="0" smtClean="0">
                <a:solidFill>
                  <a:srgbClr val="FF0000"/>
                </a:solidFill>
              </a:rPr>
              <a:t>   -</a:t>
            </a:r>
            <a:r>
              <a:rPr lang="ru-RU" sz="3200" dirty="0" smtClean="0">
                <a:solidFill>
                  <a:schemeClr val="accent1"/>
                </a:solidFill>
              </a:rPr>
              <a:t>   </a:t>
            </a:r>
            <a:r>
              <a:rPr lang="ru-RU" sz="2800" dirty="0" err="1" smtClean="0">
                <a:solidFill>
                  <a:srgbClr val="00B050"/>
                </a:solidFill>
              </a:rPr>
              <a:t>Лич</a:t>
            </a:r>
            <a:r>
              <a:rPr lang="ru-RU" sz="2800" dirty="0" smtClean="0">
                <a:solidFill>
                  <a:srgbClr val="00B050"/>
                </a:solidFill>
              </a:rPr>
              <a:t>. м.,           , …   . Я,  грустный ,</a:t>
            </a:r>
            <a:r>
              <a:rPr lang="ru-RU" sz="2800" dirty="0" smtClean="0">
                <a:solidFill>
                  <a:srgbClr val="0070C0"/>
                </a:solidFill>
              </a:rPr>
              <a:t> вышел во двор и обошёл дом.</a:t>
            </a:r>
          </a:p>
          <a:p>
            <a:pPr>
              <a:buClr>
                <a:srgbClr val="FF0000"/>
              </a:buClr>
              <a:buNone/>
            </a:pPr>
            <a:r>
              <a:rPr lang="ru-RU" sz="2800" dirty="0" smtClean="0">
                <a:solidFill>
                  <a:srgbClr val="0070C0"/>
                </a:solidFill>
              </a:rPr>
              <a:t>                                         </a:t>
            </a:r>
            <a:r>
              <a:rPr lang="ru-RU" sz="2800" dirty="0" smtClean="0">
                <a:solidFill>
                  <a:srgbClr val="00B050"/>
                </a:solidFill>
              </a:rPr>
              <a:t>Он, геолог , </a:t>
            </a:r>
            <a:r>
              <a:rPr lang="ru-RU" sz="2800" dirty="0" smtClean="0">
                <a:solidFill>
                  <a:schemeClr val="accent1"/>
                </a:solidFill>
              </a:rPr>
              <a:t>объехал всю  страну.</a:t>
            </a:r>
          </a:p>
          <a:p>
            <a:pPr>
              <a:buClr>
                <a:srgbClr val="FF0000"/>
              </a:buClr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   </a:t>
            </a:r>
            <a:r>
              <a:rPr lang="ru-RU" sz="2800" dirty="0" smtClean="0">
                <a:solidFill>
                  <a:srgbClr val="FF0000"/>
                </a:solidFill>
              </a:rPr>
              <a:t>-                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лич</a:t>
            </a:r>
            <a:r>
              <a:rPr lang="ru-RU" sz="2800" dirty="0" smtClean="0">
                <a:solidFill>
                  <a:srgbClr val="00B050"/>
                </a:solidFill>
              </a:rPr>
              <a:t>. м.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smtClean="0">
                <a:solidFill>
                  <a:srgbClr val="00B050"/>
                </a:solidFill>
              </a:rPr>
              <a:t>…   .    Грустный , я </a:t>
            </a:r>
            <a:r>
              <a:rPr lang="ru-RU" sz="2800" dirty="0" smtClean="0">
                <a:solidFill>
                  <a:srgbClr val="0070C0"/>
                </a:solidFill>
              </a:rPr>
              <a:t>вышел во </a:t>
            </a:r>
            <a:r>
              <a:rPr lang="ru-RU" sz="2800" dirty="0" err="1" smtClean="0">
                <a:solidFill>
                  <a:srgbClr val="0070C0"/>
                </a:solidFill>
              </a:rPr>
              <a:t>двр</a:t>
            </a:r>
            <a:r>
              <a:rPr lang="ru-RU" sz="2800" dirty="0" smtClean="0">
                <a:solidFill>
                  <a:srgbClr val="0070C0"/>
                </a:solidFill>
              </a:rPr>
              <a:t> и обошёл дом.</a:t>
            </a:r>
          </a:p>
          <a:p>
            <a:pPr>
              <a:buClr>
                <a:srgbClr val="FF0000"/>
              </a:buClr>
              <a:buNone/>
            </a:pPr>
            <a:r>
              <a:rPr lang="ru-RU" sz="2800" dirty="0" smtClean="0">
                <a:solidFill>
                  <a:srgbClr val="0070C0"/>
                </a:solidFill>
              </a:rPr>
              <a:t>                                               </a:t>
            </a:r>
            <a:r>
              <a:rPr lang="ru-RU" sz="2800" dirty="0" smtClean="0">
                <a:solidFill>
                  <a:srgbClr val="00B050"/>
                </a:solidFill>
              </a:rPr>
              <a:t>Геолог  , он </a:t>
            </a:r>
            <a:r>
              <a:rPr lang="ru-RU" sz="2800" dirty="0" smtClean="0">
                <a:solidFill>
                  <a:schemeClr val="accent1"/>
                </a:solidFill>
              </a:rPr>
              <a:t>объехал всю страну.;</a:t>
            </a: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3200" dirty="0" smtClean="0">
                <a:solidFill>
                  <a:srgbClr val="00B050"/>
                </a:solidFill>
              </a:rPr>
              <a:t>имеет дополнительные обстоятельственные значения</a:t>
            </a:r>
          </a:p>
          <a:p>
            <a:pPr>
              <a:buClr>
                <a:srgbClr val="FF0000"/>
              </a:buClr>
              <a:buNone/>
            </a:pPr>
            <a:r>
              <a:rPr lang="ru-RU" sz="3200" dirty="0" smtClean="0">
                <a:solidFill>
                  <a:srgbClr val="00B050"/>
                </a:solidFill>
              </a:rPr>
              <a:t>  = </a:t>
            </a:r>
            <a:r>
              <a:rPr lang="ru-RU" sz="2800" dirty="0" smtClean="0">
                <a:solidFill>
                  <a:srgbClr val="00B050"/>
                </a:solidFill>
              </a:rPr>
              <a:t>причины:                                    </a:t>
            </a:r>
            <a:r>
              <a:rPr lang="ru-RU" sz="2000" dirty="0" smtClean="0">
                <a:solidFill>
                  <a:srgbClr val="00B050"/>
                </a:solidFill>
              </a:rPr>
              <a:t>какая?        </a:t>
            </a:r>
            <a:r>
              <a:rPr lang="ru-RU" sz="2000" dirty="0" smtClean="0">
                <a:solidFill>
                  <a:srgbClr val="FF0000"/>
                </a:solidFill>
              </a:rPr>
              <a:t>почему?</a:t>
            </a:r>
            <a:endParaRPr lang="ru-RU" sz="2800" dirty="0" smtClean="0">
              <a:solidFill>
                <a:srgbClr val="00B050"/>
              </a:solidFill>
            </a:endParaRPr>
          </a:p>
          <a:p>
            <a:pPr>
              <a:buClr>
                <a:srgbClr val="FF0000"/>
              </a:buClr>
              <a:buNone/>
            </a:pPr>
            <a:r>
              <a:rPr lang="ru-RU" sz="2800" dirty="0" smtClean="0">
                <a:solidFill>
                  <a:srgbClr val="00B050"/>
                </a:solidFill>
              </a:rPr>
              <a:t> Отягчённая спелыми плодами , яблоня </a:t>
            </a:r>
            <a:r>
              <a:rPr lang="ru-RU" sz="2800" dirty="0" smtClean="0">
                <a:solidFill>
                  <a:srgbClr val="FF0000"/>
                </a:solidFill>
              </a:rPr>
              <a:t>склоняла </a:t>
            </a:r>
            <a:r>
              <a:rPr lang="ru-RU" sz="2800" dirty="0" smtClean="0">
                <a:solidFill>
                  <a:schemeClr val="accent1"/>
                </a:solidFill>
              </a:rPr>
              <a:t>свои ветви до земли</a:t>
            </a:r>
            <a:r>
              <a:rPr lang="ru-RU" sz="2000" dirty="0" smtClean="0">
                <a:solidFill>
                  <a:schemeClr val="accent1"/>
                </a:solidFill>
              </a:rPr>
              <a:t>.       </a:t>
            </a:r>
            <a:r>
              <a:rPr lang="ru-RU" sz="2000" dirty="0" smtClean="0">
                <a:solidFill>
                  <a:srgbClr val="FF0000"/>
                </a:solidFill>
              </a:rPr>
              <a:t>Хотя</a:t>
            </a:r>
            <a:r>
              <a:rPr lang="ru-RU" sz="2000" dirty="0" smtClean="0">
                <a:solidFill>
                  <a:schemeClr val="accent1"/>
                </a:solidFill>
              </a:rPr>
              <a:t>                                                   </a:t>
            </a:r>
            <a:r>
              <a:rPr lang="ru-RU" sz="2000" dirty="0" smtClean="0">
                <a:solidFill>
                  <a:srgbClr val="00B050"/>
                </a:solidFill>
              </a:rPr>
              <a:t>какой?               </a:t>
            </a:r>
            <a:r>
              <a:rPr lang="ru-RU" sz="2000" dirty="0" smtClean="0">
                <a:solidFill>
                  <a:srgbClr val="FF0000"/>
                </a:solidFill>
              </a:rPr>
              <a:t>несмотря на что?</a:t>
            </a:r>
            <a:r>
              <a:rPr lang="ru-RU" sz="2000" dirty="0" smtClean="0">
                <a:solidFill>
                  <a:srgbClr val="00B050"/>
                </a:solidFill>
              </a:rPr>
              <a:t>                     </a:t>
            </a:r>
            <a:r>
              <a:rPr lang="ru-RU" sz="2000" dirty="0" smtClean="0">
                <a:solidFill>
                  <a:schemeClr val="accent1"/>
                </a:solidFill>
              </a:rPr>
              <a:t> </a:t>
            </a:r>
          </a:p>
          <a:p>
            <a:pPr>
              <a:buClr>
                <a:srgbClr val="FF0000"/>
              </a:buClr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  </a:t>
            </a:r>
            <a:r>
              <a:rPr lang="ru-RU" sz="2800" dirty="0" err="1" smtClean="0">
                <a:solidFill>
                  <a:srgbClr val="00B050"/>
                </a:solidFill>
              </a:rPr>
              <a:t>=уступки</a:t>
            </a:r>
            <a:r>
              <a:rPr lang="ru-RU" sz="2800" dirty="0" smtClean="0">
                <a:solidFill>
                  <a:srgbClr val="00B050"/>
                </a:solidFill>
              </a:rPr>
              <a:t>: Раненный в плечо , командир </a:t>
            </a:r>
            <a:r>
              <a:rPr lang="ru-RU" sz="2800" dirty="0" smtClean="0">
                <a:solidFill>
                  <a:srgbClr val="FF0000"/>
                </a:solidFill>
              </a:rPr>
              <a:t>не покинул </a:t>
            </a:r>
            <a:r>
              <a:rPr lang="ru-RU" sz="2800" dirty="0" smtClean="0">
                <a:solidFill>
                  <a:schemeClr val="accent1"/>
                </a:solidFill>
              </a:rPr>
              <a:t>поля боя.;</a:t>
            </a: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800" dirty="0" smtClean="0">
                <a:solidFill>
                  <a:srgbClr val="00B050"/>
                </a:solidFill>
              </a:rPr>
              <a:t>обороты с </a:t>
            </a:r>
            <a:r>
              <a:rPr lang="ru-RU" sz="2800" dirty="0" smtClean="0">
                <a:solidFill>
                  <a:srgbClr val="FF0000"/>
                </a:solidFill>
              </a:rPr>
              <a:t>«как»</a:t>
            </a:r>
            <a:r>
              <a:rPr lang="ru-RU" sz="2800" dirty="0" smtClean="0">
                <a:solidFill>
                  <a:srgbClr val="00B050"/>
                </a:solidFill>
              </a:rPr>
              <a:t>, имеющие </a:t>
            </a:r>
            <a:r>
              <a:rPr lang="ru-RU" sz="2800" dirty="0" smtClean="0">
                <a:solidFill>
                  <a:srgbClr val="FF0000"/>
                </a:solidFill>
              </a:rPr>
              <a:t>причинное </a:t>
            </a:r>
            <a:r>
              <a:rPr lang="ru-RU" sz="2800" dirty="0" smtClean="0">
                <a:solidFill>
                  <a:srgbClr val="00B050"/>
                </a:solidFill>
              </a:rPr>
              <a:t>значение:</a:t>
            </a:r>
          </a:p>
          <a:p>
            <a:pPr>
              <a:buClr>
                <a:srgbClr val="FF0000"/>
              </a:buClr>
              <a:buNone/>
            </a:pPr>
            <a:r>
              <a:rPr lang="ru-RU" sz="2800" dirty="0" smtClean="0">
                <a:solidFill>
                  <a:srgbClr val="00B050"/>
                </a:solidFill>
              </a:rPr>
              <a:t>  </a:t>
            </a:r>
            <a:r>
              <a:rPr lang="ru-RU" sz="2800" dirty="0" smtClean="0">
                <a:solidFill>
                  <a:schemeClr val="accent1"/>
                </a:solidFill>
              </a:rPr>
              <a:t>Валерию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smtClean="0">
                <a:solidFill>
                  <a:srgbClr val="FF0000"/>
                </a:solidFill>
              </a:rPr>
              <a:t>как </a:t>
            </a:r>
            <a:r>
              <a:rPr lang="ru-RU" sz="2800" dirty="0" smtClean="0">
                <a:solidFill>
                  <a:srgbClr val="00B050"/>
                </a:solidFill>
              </a:rPr>
              <a:t>уроженцу юга , </a:t>
            </a:r>
            <a:r>
              <a:rPr lang="ru-RU" sz="2800" dirty="0" smtClean="0">
                <a:solidFill>
                  <a:srgbClr val="FF0000"/>
                </a:solidFill>
              </a:rPr>
              <a:t>было трудно привыкнуть </a:t>
            </a:r>
            <a:r>
              <a:rPr lang="ru-RU" sz="2800" dirty="0" smtClean="0">
                <a:solidFill>
                  <a:schemeClr val="accent1"/>
                </a:solidFill>
              </a:rPr>
              <a:t>к зиме.</a:t>
            </a:r>
            <a:r>
              <a:rPr lang="ru-RU" sz="2800" dirty="0" smtClean="0">
                <a:solidFill>
                  <a:srgbClr val="00B050"/>
                </a:solidFill>
              </a:rPr>
              <a:t>  </a:t>
            </a:r>
          </a:p>
          <a:p>
            <a:pPr>
              <a:buClr>
                <a:srgbClr val="FF0000"/>
              </a:buClr>
              <a:buNone/>
            </a:pPr>
            <a:r>
              <a:rPr lang="ru-RU" sz="2800" dirty="0" smtClean="0">
                <a:solidFill>
                  <a:srgbClr val="0070C0"/>
                </a:solidFill>
              </a:rPr>
              <a:t>                                             </a:t>
            </a:r>
            <a:endParaRPr lang="ru-RU" sz="32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6" name="Полилиния 5"/>
          <p:cNvSpPr/>
          <p:nvPr/>
        </p:nvSpPr>
        <p:spPr>
          <a:xfrm>
            <a:off x="1965739" y="2588591"/>
            <a:ext cx="591931" cy="83931"/>
          </a:xfrm>
          <a:custGeom>
            <a:avLst/>
            <a:gdLst>
              <a:gd name="connsiteX0" fmla="*/ 48591 w 591931"/>
              <a:gd name="connsiteY0" fmla="*/ 35339 h 83931"/>
              <a:gd name="connsiteX1" fmla="*/ 8835 w 591931"/>
              <a:gd name="connsiteY1" fmla="*/ 48592 h 83931"/>
              <a:gd name="connsiteX2" fmla="*/ 35339 w 591931"/>
              <a:gd name="connsiteY2" fmla="*/ 22087 h 83931"/>
              <a:gd name="connsiteX3" fmla="*/ 128104 w 591931"/>
              <a:gd name="connsiteY3" fmla="*/ 35339 h 83931"/>
              <a:gd name="connsiteX4" fmla="*/ 247374 w 591931"/>
              <a:gd name="connsiteY4" fmla="*/ 22087 h 83931"/>
              <a:gd name="connsiteX5" fmla="*/ 300383 w 591931"/>
              <a:gd name="connsiteY5" fmla="*/ 22087 h 83931"/>
              <a:gd name="connsiteX6" fmla="*/ 406400 w 591931"/>
              <a:gd name="connsiteY6" fmla="*/ 48592 h 83931"/>
              <a:gd name="connsiteX7" fmla="*/ 432904 w 591931"/>
              <a:gd name="connsiteY7" fmla="*/ 22087 h 83931"/>
              <a:gd name="connsiteX8" fmla="*/ 499165 w 591931"/>
              <a:gd name="connsiteY8" fmla="*/ 35339 h 83931"/>
              <a:gd name="connsiteX9" fmla="*/ 538922 w 591931"/>
              <a:gd name="connsiteY9" fmla="*/ 22087 h 83931"/>
              <a:gd name="connsiteX10" fmla="*/ 591931 w 591931"/>
              <a:gd name="connsiteY10" fmla="*/ 48592 h 83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91931" h="83931">
                <a:moveTo>
                  <a:pt x="48591" y="35339"/>
                </a:moveTo>
                <a:cubicBezTo>
                  <a:pt x="35339" y="39757"/>
                  <a:pt x="18713" y="58470"/>
                  <a:pt x="8835" y="48592"/>
                </a:cubicBezTo>
                <a:cubicBezTo>
                  <a:pt x="0" y="39757"/>
                  <a:pt x="22921" y="23467"/>
                  <a:pt x="35339" y="22087"/>
                </a:cubicBezTo>
                <a:cubicBezTo>
                  <a:pt x="66384" y="18637"/>
                  <a:pt x="97182" y="30922"/>
                  <a:pt x="128104" y="35339"/>
                </a:cubicBezTo>
                <a:cubicBezTo>
                  <a:pt x="220870" y="4418"/>
                  <a:pt x="181113" y="0"/>
                  <a:pt x="247374" y="22087"/>
                </a:cubicBezTo>
                <a:cubicBezTo>
                  <a:pt x="309216" y="83931"/>
                  <a:pt x="238540" y="30922"/>
                  <a:pt x="300383" y="22087"/>
                </a:cubicBezTo>
                <a:cubicBezTo>
                  <a:pt x="322775" y="18888"/>
                  <a:pt x="380977" y="40117"/>
                  <a:pt x="406400" y="48592"/>
                </a:cubicBezTo>
                <a:cubicBezTo>
                  <a:pt x="415235" y="39757"/>
                  <a:pt x="420535" y="23854"/>
                  <a:pt x="432904" y="22087"/>
                </a:cubicBezTo>
                <a:cubicBezTo>
                  <a:pt x="455202" y="18901"/>
                  <a:pt x="476641" y="35339"/>
                  <a:pt x="499165" y="35339"/>
                </a:cubicBezTo>
                <a:cubicBezTo>
                  <a:pt x="513134" y="35339"/>
                  <a:pt x="525670" y="26504"/>
                  <a:pt x="538922" y="22087"/>
                </a:cubicBezTo>
                <a:cubicBezTo>
                  <a:pt x="584605" y="37315"/>
                  <a:pt x="568801" y="25462"/>
                  <a:pt x="591931" y="48592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Левая круглая скобка 8"/>
          <p:cNvSpPr/>
          <p:nvPr/>
        </p:nvSpPr>
        <p:spPr>
          <a:xfrm>
            <a:off x="971600" y="2420888"/>
            <a:ext cx="72008" cy="36004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/>
          <p:cNvCxnSpPr>
            <a:endCxn id="6" idx="1"/>
          </p:cNvCxnSpPr>
          <p:nvPr/>
        </p:nvCxnSpPr>
        <p:spPr>
          <a:xfrm flipH="1">
            <a:off x="1974574" y="2348880"/>
            <a:ext cx="5138" cy="2883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2555776" y="234888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авая круглая скобка 13"/>
          <p:cNvSpPr/>
          <p:nvPr/>
        </p:nvSpPr>
        <p:spPr>
          <a:xfrm>
            <a:off x="3059832" y="2348880"/>
            <a:ext cx="72008" cy="360040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3563888" y="2348880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V="1">
            <a:off x="4716016" y="2348880"/>
            <a:ext cx="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4716016" y="2348880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3563888" y="2780928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4355976" y="2780928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Левая круглая скобка 26"/>
          <p:cNvSpPr/>
          <p:nvPr/>
        </p:nvSpPr>
        <p:spPr>
          <a:xfrm>
            <a:off x="971600" y="2996952"/>
            <a:ext cx="45719" cy="288032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1043608" y="2996952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олилиния 29"/>
          <p:cNvSpPr/>
          <p:nvPr/>
        </p:nvSpPr>
        <p:spPr>
          <a:xfrm>
            <a:off x="1056221" y="3210281"/>
            <a:ext cx="693066" cy="132981"/>
          </a:xfrm>
          <a:custGeom>
            <a:avLst/>
            <a:gdLst>
              <a:gd name="connsiteX0" fmla="*/ 30457 w 693066"/>
              <a:gd name="connsiteY0" fmla="*/ 76258 h 132981"/>
              <a:gd name="connsiteX1" fmla="*/ 96718 w 693066"/>
              <a:gd name="connsiteY1" fmla="*/ 89510 h 132981"/>
              <a:gd name="connsiteX2" fmla="*/ 176231 w 693066"/>
              <a:gd name="connsiteY2" fmla="*/ 63006 h 132981"/>
              <a:gd name="connsiteX3" fmla="*/ 202736 w 693066"/>
              <a:gd name="connsiteY3" fmla="*/ 89510 h 132981"/>
              <a:gd name="connsiteX4" fmla="*/ 242492 w 693066"/>
              <a:gd name="connsiteY4" fmla="*/ 63006 h 132981"/>
              <a:gd name="connsiteX5" fmla="*/ 282249 w 693066"/>
              <a:gd name="connsiteY5" fmla="*/ 49754 h 132981"/>
              <a:gd name="connsiteX6" fmla="*/ 375014 w 693066"/>
              <a:gd name="connsiteY6" fmla="*/ 63006 h 132981"/>
              <a:gd name="connsiteX7" fmla="*/ 441275 w 693066"/>
              <a:gd name="connsiteY7" fmla="*/ 76258 h 132981"/>
              <a:gd name="connsiteX8" fmla="*/ 481031 w 693066"/>
              <a:gd name="connsiteY8" fmla="*/ 102762 h 132981"/>
              <a:gd name="connsiteX9" fmla="*/ 494283 w 693066"/>
              <a:gd name="connsiteY9" fmla="*/ 63006 h 132981"/>
              <a:gd name="connsiteX10" fmla="*/ 547292 w 693066"/>
              <a:gd name="connsiteY10" fmla="*/ 76258 h 132981"/>
              <a:gd name="connsiteX11" fmla="*/ 587049 w 693066"/>
              <a:gd name="connsiteY11" fmla="*/ 89510 h 132981"/>
              <a:gd name="connsiteX12" fmla="*/ 626805 w 693066"/>
              <a:gd name="connsiteY12" fmla="*/ 63006 h 132981"/>
              <a:gd name="connsiteX13" fmla="*/ 666562 w 693066"/>
              <a:gd name="connsiteY13" fmla="*/ 76258 h 132981"/>
              <a:gd name="connsiteX14" fmla="*/ 693066 w 693066"/>
              <a:gd name="connsiteY14" fmla="*/ 116015 h 132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93066" h="132981">
                <a:moveTo>
                  <a:pt x="30457" y="76258"/>
                </a:moveTo>
                <a:cubicBezTo>
                  <a:pt x="144847" y="0"/>
                  <a:pt x="0" y="77420"/>
                  <a:pt x="96718" y="89510"/>
                </a:cubicBezTo>
                <a:cubicBezTo>
                  <a:pt x="124440" y="92975"/>
                  <a:pt x="176231" y="63006"/>
                  <a:pt x="176231" y="63006"/>
                </a:cubicBezTo>
                <a:cubicBezTo>
                  <a:pt x="185066" y="71841"/>
                  <a:pt x="190242" y="89510"/>
                  <a:pt x="202736" y="89510"/>
                </a:cubicBezTo>
                <a:cubicBezTo>
                  <a:pt x="218663" y="89510"/>
                  <a:pt x="228246" y="70129"/>
                  <a:pt x="242492" y="63006"/>
                </a:cubicBezTo>
                <a:cubicBezTo>
                  <a:pt x="254986" y="56759"/>
                  <a:pt x="268997" y="54171"/>
                  <a:pt x="282249" y="49754"/>
                </a:cubicBezTo>
                <a:cubicBezTo>
                  <a:pt x="373385" y="110510"/>
                  <a:pt x="351689" y="132981"/>
                  <a:pt x="375014" y="63006"/>
                </a:cubicBezTo>
                <a:cubicBezTo>
                  <a:pt x="397101" y="67423"/>
                  <a:pt x="420185" y="68349"/>
                  <a:pt x="441275" y="76258"/>
                </a:cubicBezTo>
                <a:cubicBezTo>
                  <a:pt x="456188" y="81850"/>
                  <a:pt x="465580" y="106625"/>
                  <a:pt x="481031" y="102762"/>
                </a:cubicBezTo>
                <a:cubicBezTo>
                  <a:pt x="494583" y="99374"/>
                  <a:pt x="489866" y="76258"/>
                  <a:pt x="494283" y="63006"/>
                </a:cubicBezTo>
                <a:cubicBezTo>
                  <a:pt x="511953" y="67423"/>
                  <a:pt x="529779" y="71254"/>
                  <a:pt x="547292" y="76258"/>
                </a:cubicBezTo>
                <a:cubicBezTo>
                  <a:pt x="560724" y="80096"/>
                  <a:pt x="573270" y="91806"/>
                  <a:pt x="587049" y="89510"/>
                </a:cubicBezTo>
                <a:cubicBezTo>
                  <a:pt x="602759" y="86892"/>
                  <a:pt x="613553" y="71841"/>
                  <a:pt x="626805" y="63006"/>
                </a:cubicBezTo>
                <a:cubicBezTo>
                  <a:pt x="640057" y="67423"/>
                  <a:pt x="655654" y="67532"/>
                  <a:pt x="666562" y="76258"/>
                </a:cubicBezTo>
                <a:cubicBezTo>
                  <a:pt x="678999" y="86208"/>
                  <a:pt x="693066" y="116015"/>
                  <a:pt x="693066" y="116015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63688" y="2996952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авая круглая скобка 33"/>
          <p:cNvSpPr/>
          <p:nvPr/>
        </p:nvSpPr>
        <p:spPr>
          <a:xfrm>
            <a:off x="3059832" y="2996952"/>
            <a:ext cx="72008" cy="360040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3491880" y="299695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4644008" y="299695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3491880" y="3356992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>
            <a:off x="4355976" y="3356992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1835696" y="4869160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>
            <a:off x="3923928" y="48691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>
            <a:off x="611560" y="4293096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4139952" y="4221088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>
            <a:off x="1763688" y="5445224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>
            <a:off x="3851920" y="5445224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2. Определения и приложения обособляются при  ряде условий.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5184576"/>
          </a:xfrm>
        </p:spPr>
        <p:txBody>
          <a:bodyPr>
            <a:normAutofit/>
          </a:bodyPr>
          <a:lstStyle/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400" u="sng" dirty="0" smtClean="0">
                <a:solidFill>
                  <a:srgbClr val="00B050"/>
                </a:solidFill>
              </a:rPr>
              <a:t>Распространённое </a:t>
            </a:r>
            <a:r>
              <a:rPr lang="ru-RU" sz="2400" dirty="0" smtClean="0">
                <a:solidFill>
                  <a:srgbClr val="00B050"/>
                </a:solidFill>
              </a:rPr>
              <a:t>определение (приложение),стоящее</a:t>
            </a:r>
          </a:p>
          <a:p>
            <a:pPr>
              <a:buClr>
                <a:srgbClr val="FF0000"/>
              </a:buClr>
              <a:buNone/>
            </a:pPr>
            <a:r>
              <a:rPr lang="ru-RU" sz="2400" u="sng" dirty="0" smtClean="0">
                <a:solidFill>
                  <a:srgbClr val="00B050"/>
                </a:solidFill>
              </a:rPr>
              <a:t>   после</a:t>
            </a:r>
            <a:r>
              <a:rPr lang="ru-RU" sz="2400" dirty="0" smtClean="0">
                <a:solidFill>
                  <a:srgbClr val="00B050"/>
                </a:solidFill>
              </a:rPr>
              <a:t> определяемого слова:</a:t>
            </a:r>
            <a:endParaRPr lang="ru-RU" sz="2000" dirty="0" smtClean="0">
              <a:solidFill>
                <a:srgbClr val="00B050"/>
              </a:solidFill>
            </a:endParaRPr>
          </a:p>
          <a:p>
            <a:pPr>
              <a:buClr>
                <a:srgbClr val="FF0000"/>
              </a:buClr>
              <a:buNone/>
            </a:pPr>
            <a:r>
              <a:rPr lang="ru-RU" sz="2000" dirty="0" smtClean="0">
                <a:solidFill>
                  <a:srgbClr val="0070C0"/>
                </a:solidFill>
              </a:rPr>
              <a:t>Небо </a:t>
            </a:r>
            <a:r>
              <a:rPr lang="ru-RU" sz="2000" dirty="0" smtClean="0">
                <a:solidFill>
                  <a:srgbClr val="00B050"/>
                </a:solidFill>
              </a:rPr>
              <a:t>, полное грозою, </a:t>
            </a:r>
            <a:r>
              <a:rPr lang="ru-RU" sz="2000" dirty="0" smtClean="0">
                <a:solidFill>
                  <a:srgbClr val="0070C0"/>
                </a:solidFill>
              </a:rPr>
              <a:t>всё в зарницах трепетало.</a:t>
            </a:r>
          </a:p>
          <a:p>
            <a:pPr>
              <a:buClr>
                <a:srgbClr val="FF0000"/>
              </a:buClr>
              <a:buNone/>
            </a:pPr>
            <a:r>
              <a:rPr lang="ru-RU" sz="2000" dirty="0" smtClean="0">
                <a:solidFill>
                  <a:srgbClr val="0070C0"/>
                </a:solidFill>
              </a:rPr>
              <a:t>Боец, </a:t>
            </a:r>
            <a:r>
              <a:rPr lang="ru-RU" sz="2000" dirty="0" smtClean="0">
                <a:solidFill>
                  <a:srgbClr val="00B050"/>
                </a:solidFill>
              </a:rPr>
              <a:t>парнишка белокурый</a:t>
            </a:r>
            <a:r>
              <a:rPr lang="ru-RU" sz="2400" dirty="0" smtClean="0">
                <a:solidFill>
                  <a:srgbClr val="00B050"/>
                </a:solidFill>
              </a:rPr>
              <a:t> , </a:t>
            </a:r>
            <a:r>
              <a:rPr lang="ru-RU" sz="2000" dirty="0" smtClean="0">
                <a:solidFill>
                  <a:srgbClr val="0070C0"/>
                </a:solidFill>
              </a:rPr>
              <a:t>тихонько трогает гармонь.</a:t>
            </a: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400" u="sng" dirty="0" smtClean="0">
                <a:solidFill>
                  <a:srgbClr val="00B050"/>
                </a:solidFill>
              </a:rPr>
              <a:t>Одиночные однородные </a:t>
            </a:r>
            <a:r>
              <a:rPr lang="ru-RU" sz="2400" dirty="0" smtClean="0">
                <a:solidFill>
                  <a:srgbClr val="00B050"/>
                </a:solidFill>
              </a:rPr>
              <a:t>определения </a:t>
            </a:r>
            <a:r>
              <a:rPr lang="ru-RU" sz="2400" u="sng" dirty="0" smtClean="0">
                <a:solidFill>
                  <a:srgbClr val="00B050"/>
                </a:solidFill>
              </a:rPr>
              <a:t>после</a:t>
            </a:r>
            <a:r>
              <a:rPr lang="ru-RU" sz="2400" dirty="0" smtClean="0">
                <a:solidFill>
                  <a:srgbClr val="00B050"/>
                </a:solidFill>
              </a:rPr>
              <a:t> </a:t>
            </a:r>
            <a:r>
              <a:rPr lang="ru-RU" sz="2400" dirty="0" err="1" smtClean="0">
                <a:solidFill>
                  <a:srgbClr val="00B050"/>
                </a:solidFill>
              </a:rPr>
              <a:t>определяе</a:t>
            </a:r>
            <a:r>
              <a:rPr lang="ru-RU" sz="2400" dirty="0" smtClean="0">
                <a:solidFill>
                  <a:srgbClr val="00B050"/>
                </a:solidFill>
              </a:rPr>
              <a:t>-</a:t>
            </a:r>
          </a:p>
          <a:p>
            <a:pPr>
              <a:buClr>
                <a:srgbClr val="FF0000"/>
              </a:buClr>
              <a:buNone/>
            </a:pPr>
            <a:r>
              <a:rPr lang="ru-RU" sz="2400" dirty="0" smtClean="0">
                <a:solidFill>
                  <a:srgbClr val="00B050"/>
                </a:solidFill>
              </a:rPr>
              <a:t>    </a:t>
            </a:r>
            <a:r>
              <a:rPr lang="ru-RU" sz="2400" dirty="0" err="1" smtClean="0">
                <a:solidFill>
                  <a:srgbClr val="00B050"/>
                </a:solidFill>
              </a:rPr>
              <a:t>мого</a:t>
            </a:r>
            <a:r>
              <a:rPr lang="ru-RU" sz="2400" dirty="0" smtClean="0">
                <a:solidFill>
                  <a:srgbClr val="00B050"/>
                </a:solidFill>
              </a:rPr>
              <a:t> слова: </a:t>
            </a:r>
            <a:r>
              <a:rPr lang="ru-RU" sz="2000" dirty="0" smtClean="0">
                <a:solidFill>
                  <a:srgbClr val="0070C0"/>
                </a:solidFill>
              </a:rPr>
              <a:t>Ветер</a:t>
            </a:r>
            <a:r>
              <a:rPr lang="ru-RU" sz="2000" dirty="0" smtClean="0">
                <a:solidFill>
                  <a:srgbClr val="00B050"/>
                </a:solidFill>
              </a:rPr>
              <a:t>, горячий </a:t>
            </a:r>
            <a:r>
              <a:rPr lang="ru-RU" sz="2000" dirty="0" smtClean="0">
                <a:solidFill>
                  <a:srgbClr val="0070C0"/>
                </a:solidFill>
              </a:rPr>
              <a:t>и </a:t>
            </a:r>
            <a:r>
              <a:rPr lang="ru-RU" sz="2000" dirty="0" smtClean="0">
                <a:solidFill>
                  <a:srgbClr val="00B050"/>
                </a:solidFill>
              </a:rPr>
              <a:t>душный , </a:t>
            </a:r>
            <a:r>
              <a:rPr lang="ru-RU" sz="2000" dirty="0" smtClean="0">
                <a:solidFill>
                  <a:srgbClr val="0070C0"/>
                </a:solidFill>
              </a:rPr>
              <a:t>нисколько не освежал.</a:t>
            </a: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400" dirty="0" smtClean="0">
                <a:solidFill>
                  <a:srgbClr val="00B050"/>
                </a:solidFill>
              </a:rPr>
              <a:t>Приложения (в том числе и одиночные), стоящие </a:t>
            </a:r>
            <a:r>
              <a:rPr lang="ru-RU" sz="2400" u="sng" dirty="0" smtClean="0">
                <a:solidFill>
                  <a:srgbClr val="00B050"/>
                </a:solidFill>
              </a:rPr>
              <a:t>после</a:t>
            </a:r>
          </a:p>
          <a:p>
            <a:pPr>
              <a:buClr>
                <a:srgbClr val="FF0000"/>
              </a:buClr>
              <a:buNone/>
            </a:pPr>
            <a:r>
              <a:rPr lang="ru-RU" sz="2400" dirty="0" smtClean="0">
                <a:solidFill>
                  <a:srgbClr val="00B050"/>
                </a:solidFill>
              </a:rPr>
              <a:t>    </a:t>
            </a:r>
            <a:r>
              <a:rPr lang="ru-RU" sz="2400" u="sng" dirty="0" smtClean="0">
                <a:solidFill>
                  <a:srgbClr val="00B050"/>
                </a:solidFill>
              </a:rPr>
              <a:t>собственного</a:t>
            </a:r>
            <a:r>
              <a:rPr lang="ru-RU" sz="2400" dirty="0" smtClean="0">
                <a:solidFill>
                  <a:srgbClr val="00B050"/>
                </a:solidFill>
              </a:rPr>
              <a:t> существительного: </a:t>
            </a:r>
          </a:p>
          <a:p>
            <a:pPr>
              <a:buClr>
                <a:srgbClr val="FF0000"/>
              </a:buClr>
              <a:buNone/>
            </a:pPr>
            <a:r>
              <a:rPr lang="ru-RU" sz="2000" dirty="0" smtClean="0">
                <a:solidFill>
                  <a:srgbClr val="0070C0"/>
                </a:solidFill>
              </a:rPr>
              <a:t>А.С. Пушкина</a:t>
            </a:r>
            <a:r>
              <a:rPr lang="ru-RU" sz="2000" dirty="0" smtClean="0">
                <a:solidFill>
                  <a:srgbClr val="00B050"/>
                </a:solidFill>
              </a:rPr>
              <a:t>, великого русского поэта ,</a:t>
            </a:r>
            <a:r>
              <a:rPr lang="ru-RU" sz="2000" dirty="0" smtClean="0">
                <a:solidFill>
                  <a:srgbClr val="0070C0"/>
                </a:solidFill>
              </a:rPr>
              <a:t> знает весь мир.</a:t>
            </a:r>
          </a:p>
          <a:p>
            <a:pPr>
              <a:buClr>
                <a:srgbClr val="FF0000"/>
              </a:buClr>
              <a:buNone/>
            </a:pPr>
            <a:r>
              <a:rPr lang="ru-RU" sz="2000" dirty="0" smtClean="0">
                <a:solidFill>
                  <a:srgbClr val="00B050"/>
                </a:solidFill>
              </a:rPr>
              <a:t> </a:t>
            </a:r>
            <a:r>
              <a:rPr lang="ru-RU" sz="2400" dirty="0" smtClean="0">
                <a:solidFill>
                  <a:srgbClr val="00B050"/>
                </a:solidFill>
              </a:rPr>
              <a:t> </a:t>
            </a:r>
            <a:r>
              <a:rPr lang="ru-RU" sz="2000" dirty="0" smtClean="0">
                <a:solidFill>
                  <a:srgbClr val="FF0000"/>
                </a:solidFill>
              </a:rPr>
              <a:t>Исключение составляют те нераспространённые (одиночные) при-</a:t>
            </a:r>
          </a:p>
          <a:p>
            <a:pPr>
              <a:buClr>
                <a:srgbClr val="FF0000"/>
              </a:buClr>
              <a:buNone/>
            </a:pPr>
            <a:r>
              <a:rPr lang="ru-RU" sz="2000" dirty="0" smtClean="0">
                <a:solidFill>
                  <a:srgbClr val="FF0000"/>
                </a:solidFill>
              </a:rPr>
              <a:t>  </a:t>
            </a:r>
            <a:r>
              <a:rPr lang="ru-RU" sz="2000" dirty="0" err="1" smtClean="0">
                <a:solidFill>
                  <a:srgbClr val="FF0000"/>
                </a:solidFill>
              </a:rPr>
              <a:t>ложения,которые</a:t>
            </a:r>
            <a:r>
              <a:rPr lang="ru-RU" sz="2000" dirty="0" smtClean="0">
                <a:solidFill>
                  <a:srgbClr val="FF0000"/>
                </a:solidFill>
              </a:rPr>
              <a:t> сливаются с именем собственным по смыслу и произношению: </a:t>
            </a:r>
            <a:r>
              <a:rPr lang="ru-RU" sz="2000" dirty="0" smtClean="0">
                <a:solidFill>
                  <a:srgbClr val="0070C0"/>
                </a:solidFill>
              </a:rPr>
              <a:t>Владимир узнал Архипа </a:t>
            </a:r>
            <a:r>
              <a:rPr lang="ru-RU" sz="2000" dirty="0" smtClean="0">
                <a:solidFill>
                  <a:srgbClr val="00B050"/>
                </a:solidFill>
              </a:rPr>
              <a:t>- кузнеца.</a:t>
            </a:r>
            <a:endParaRPr lang="ru-RU" sz="2000" dirty="0">
              <a:solidFill>
                <a:srgbClr val="00B050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187624" y="220486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2987824" y="2204864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187624" y="270892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3707904" y="2636912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3203848" y="357301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5148064" y="1556792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5364088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2195736" y="4869160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5004048" y="4869160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3.Определения и приложения не обособляются.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>
            <a:normAutofit/>
          </a:bodyPr>
          <a:lstStyle/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000" b="1" u="sng" dirty="0" smtClean="0">
                <a:solidFill>
                  <a:srgbClr val="00B050"/>
                </a:solidFill>
              </a:rPr>
              <a:t>Распространённые</a:t>
            </a:r>
            <a:r>
              <a:rPr lang="ru-RU" sz="2000" b="1" dirty="0" smtClean="0">
                <a:solidFill>
                  <a:srgbClr val="00B050"/>
                </a:solidFill>
              </a:rPr>
              <a:t> определения , </a:t>
            </a:r>
            <a:r>
              <a:rPr lang="ru-RU" sz="2000" b="1" u="sng" dirty="0" smtClean="0">
                <a:solidFill>
                  <a:srgbClr val="00B050"/>
                </a:solidFill>
              </a:rPr>
              <a:t>не имеющие</a:t>
            </a:r>
            <a:r>
              <a:rPr lang="ru-RU" sz="2000" b="1" dirty="0" smtClean="0">
                <a:solidFill>
                  <a:srgbClr val="00B050"/>
                </a:solidFill>
              </a:rPr>
              <a:t> </a:t>
            </a:r>
            <a:r>
              <a:rPr lang="ru-RU" sz="2000" b="1" dirty="0" err="1" smtClean="0">
                <a:solidFill>
                  <a:srgbClr val="00B050"/>
                </a:solidFill>
              </a:rPr>
              <a:t>допол</a:t>
            </a:r>
            <a:r>
              <a:rPr lang="ru-RU" sz="2000" b="1" dirty="0" smtClean="0">
                <a:solidFill>
                  <a:srgbClr val="00B050"/>
                </a:solidFill>
              </a:rPr>
              <a:t>- </a:t>
            </a:r>
            <a:r>
              <a:rPr lang="ru-RU" sz="2000" b="1" dirty="0" err="1" smtClean="0">
                <a:solidFill>
                  <a:srgbClr val="00B050"/>
                </a:solidFill>
              </a:rPr>
              <a:t>нительного</a:t>
            </a:r>
            <a:r>
              <a:rPr lang="ru-RU" sz="2000" b="1" dirty="0" smtClean="0">
                <a:solidFill>
                  <a:srgbClr val="00B050"/>
                </a:solidFill>
              </a:rPr>
              <a:t> </a:t>
            </a:r>
            <a:r>
              <a:rPr lang="ru-RU" sz="2000" b="1" u="sng" dirty="0" smtClean="0">
                <a:solidFill>
                  <a:srgbClr val="00B050"/>
                </a:solidFill>
              </a:rPr>
              <a:t>обстоятельственного значения </a:t>
            </a:r>
            <a:r>
              <a:rPr lang="ru-RU" sz="2000" b="1" dirty="0" smtClean="0">
                <a:solidFill>
                  <a:srgbClr val="00B050"/>
                </a:solidFill>
              </a:rPr>
              <a:t>и стоящие </a:t>
            </a:r>
            <a:r>
              <a:rPr lang="ru-RU" sz="2000" b="1" u="sng" dirty="0" smtClean="0">
                <a:solidFill>
                  <a:srgbClr val="00B050"/>
                </a:solidFill>
              </a:rPr>
              <a:t>перед</a:t>
            </a:r>
            <a:r>
              <a:rPr lang="ru-RU" sz="2000" b="1" dirty="0" smtClean="0">
                <a:solidFill>
                  <a:srgbClr val="00B050"/>
                </a:solidFill>
              </a:rPr>
              <a:t> определяемым словом:</a:t>
            </a:r>
          </a:p>
          <a:p>
            <a:pPr>
              <a:buClr>
                <a:srgbClr val="FF0000"/>
              </a:buClr>
              <a:buNone/>
            </a:pPr>
            <a:r>
              <a:rPr lang="ru-RU" sz="2000" dirty="0" smtClean="0">
                <a:solidFill>
                  <a:srgbClr val="00B050"/>
                </a:solidFill>
              </a:rPr>
              <a:t>    Полное грозою  </a:t>
            </a:r>
            <a:r>
              <a:rPr lang="ru-RU" sz="2000" dirty="0" smtClean="0">
                <a:solidFill>
                  <a:srgbClr val="0070C0"/>
                </a:solidFill>
              </a:rPr>
              <a:t>небо всё трепетало в зарницах.</a:t>
            </a: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000" b="1" u="sng" dirty="0" smtClean="0">
                <a:solidFill>
                  <a:srgbClr val="00B050"/>
                </a:solidFill>
              </a:rPr>
              <a:t>Нераспространённые  однородные </a:t>
            </a:r>
            <a:r>
              <a:rPr lang="ru-RU" sz="2000" b="1" dirty="0" smtClean="0">
                <a:solidFill>
                  <a:srgbClr val="00B050"/>
                </a:solidFill>
              </a:rPr>
              <a:t>определения </a:t>
            </a:r>
            <a:r>
              <a:rPr lang="ru-RU" sz="2000" b="1" u="sng" dirty="0" smtClean="0">
                <a:solidFill>
                  <a:srgbClr val="00B050"/>
                </a:solidFill>
              </a:rPr>
              <a:t>перед </a:t>
            </a:r>
            <a:r>
              <a:rPr lang="ru-RU" sz="2000" b="1" dirty="0" smtClean="0">
                <a:solidFill>
                  <a:srgbClr val="00B050"/>
                </a:solidFill>
              </a:rPr>
              <a:t>определяемым словом:</a:t>
            </a:r>
          </a:p>
          <a:p>
            <a:pPr>
              <a:buClr>
                <a:srgbClr val="FF0000"/>
              </a:buClr>
              <a:buNone/>
            </a:pPr>
            <a:r>
              <a:rPr lang="ru-RU" sz="2400" dirty="0" smtClean="0">
                <a:solidFill>
                  <a:srgbClr val="00B050"/>
                </a:solidFill>
              </a:rPr>
              <a:t>    </a:t>
            </a:r>
            <a:r>
              <a:rPr lang="ru-RU" sz="2000" dirty="0" smtClean="0">
                <a:solidFill>
                  <a:srgbClr val="00B050"/>
                </a:solidFill>
              </a:rPr>
              <a:t>Горячий и душный </a:t>
            </a:r>
            <a:r>
              <a:rPr lang="ru-RU" sz="2000" dirty="0" smtClean="0">
                <a:solidFill>
                  <a:srgbClr val="0070C0"/>
                </a:solidFill>
              </a:rPr>
              <a:t>ветер нисколько не освежал.</a:t>
            </a: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000" b="1" u="sng" dirty="0" smtClean="0">
                <a:solidFill>
                  <a:srgbClr val="00B050"/>
                </a:solidFill>
              </a:rPr>
              <a:t>Распространённые приложения</a:t>
            </a:r>
            <a:r>
              <a:rPr lang="ru-RU" sz="2000" b="1" dirty="0" smtClean="0">
                <a:solidFill>
                  <a:srgbClr val="00B050"/>
                </a:solidFill>
              </a:rPr>
              <a:t>, стоящие </a:t>
            </a:r>
            <a:r>
              <a:rPr lang="ru-RU" sz="2000" b="1" u="sng" dirty="0" smtClean="0">
                <a:solidFill>
                  <a:srgbClr val="00B050"/>
                </a:solidFill>
              </a:rPr>
              <a:t>перед </a:t>
            </a:r>
            <a:r>
              <a:rPr lang="ru-RU" sz="2000" b="1" u="sng" dirty="0" err="1" smtClean="0">
                <a:solidFill>
                  <a:srgbClr val="00B050"/>
                </a:solidFill>
              </a:rPr>
              <a:t>суще</a:t>
            </a:r>
            <a:r>
              <a:rPr lang="ru-RU" sz="2000" b="1" u="sng" dirty="0" smtClean="0">
                <a:solidFill>
                  <a:srgbClr val="00B050"/>
                </a:solidFill>
              </a:rPr>
              <a:t>-</a:t>
            </a:r>
          </a:p>
          <a:p>
            <a:pPr>
              <a:buClr>
                <a:srgbClr val="FF0000"/>
              </a:buClr>
              <a:buNone/>
            </a:pPr>
            <a:r>
              <a:rPr lang="ru-RU" sz="2000" b="1" dirty="0" smtClean="0">
                <a:solidFill>
                  <a:srgbClr val="00B050"/>
                </a:solidFill>
              </a:rPr>
              <a:t>    </a:t>
            </a:r>
            <a:r>
              <a:rPr lang="ru-RU" sz="2000" b="1" u="sng" dirty="0" err="1" smtClean="0">
                <a:solidFill>
                  <a:srgbClr val="00B050"/>
                </a:solidFill>
              </a:rPr>
              <a:t>ствительным</a:t>
            </a:r>
            <a:r>
              <a:rPr lang="ru-RU" sz="2000" b="1" u="sng" dirty="0" smtClean="0">
                <a:solidFill>
                  <a:srgbClr val="00B050"/>
                </a:solidFill>
              </a:rPr>
              <a:t> собственным</a:t>
            </a:r>
            <a:r>
              <a:rPr lang="ru-RU" sz="2000" b="1" dirty="0" smtClean="0">
                <a:solidFill>
                  <a:srgbClr val="00B050"/>
                </a:solidFill>
              </a:rPr>
              <a:t>:</a:t>
            </a:r>
          </a:p>
          <a:p>
            <a:pPr>
              <a:buClr>
                <a:srgbClr val="FF0000"/>
              </a:buClr>
              <a:buNone/>
            </a:pPr>
            <a:r>
              <a:rPr lang="ru-RU" sz="2000" dirty="0" smtClean="0">
                <a:solidFill>
                  <a:srgbClr val="00B050"/>
                </a:solidFill>
              </a:rPr>
              <a:t>    Великого русского поэта </a:t>
            </a:r>
            <a:r>
              <a:rPr lang="ru-RU" sz="2000" dirty="0" smtClean="0">
                <a:solidFill>
                  <a:srgbClr val="0070C0"/>
                </a:solidFill>
              </a:rPr>
              <a:t>А.С.Пушкина знает весь мир.</a:t>
            </a: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000" b="1" dirty="0" smtClean="0">
                <a:solidFill>
                  <a:srgbClr val="00B050"/>
                </a:solidFill>
              </a:rPr>
              <a:t>Оборот с </a:t>
            </a:r>
            <a:r>
              <a:rPr lang="ru-RU" sz="2000" b="1" dirty="0" smtClean="0">
                <a:solidFill>
                  <a:srgbClr val="FF0000"/>
                </a:solidFill>
              </a:rPr>
              <a:t>«как» </a:t>
            </a:r>
            <a:r>
              <a:rPr lang="ru-RU" sz="2000" b="1" dirty="0" smtClean="0">
                <a:solidFill>
                  <a:srgbClr val="00B050"/>
                </a:solidFill>
              </a:rPr>
              <a:t>в значении </a:t>
            </a:r>
            <a:r>
              <a:rPr lang="ru-RU" sz="2000" b="1" dirty="0" smtClean="0">
                <a:solidFill>
                  <a:srgbClr val="FF0000"/>
                </a:solidFill>
              </a:rPr>
              <a:t>«в качестве»:</a:t>
            </a:r>
            <a:r>
              <a:rPr lang="ru-RU" sz="2000" b="1" dirty="0" smtClean="0">
                <a:solidFill>
                  <a:srgbClr val="00B050"/>
                </a:solidFill>
              </a:rPr>
              <a:t> </a:t>
            </a:r>
          </a:p>
          <a:p>
            <a:pPr>
              <a:buClr>
                <a:srgbClr val="FF0000"/>
              </a:buClr>
              <a:buNone/>
            </a:pPr>
            <a:r>
              <a:rPr lang="ru-RU" sz="2000" b="1" dirty="0" smtClean="0">
                <a:solidFill>
                  <a:srgbClr val="00B050"/>
                </a:solidFill>
              </a:rPr>
              <a:t>                                       </a:t>
            </a:r>
            <a:r>
              <a:rPr lang="ru-RU" sz="1600" b="1" dirty="0" smtClean="0">
                <a:solidFill>
                  <a:srgbClr val="FF0000"/>
                </a:solidFill>
              </a:rPr>
              <a:t>в качестве</a:t>
            </a:r>
            <a:endParaRPr lang="ru-RU" sz="2000" b="1" dirty="0" smtClean="0">
              <a:solidFill>
                <a:srgbClr val="00B050"/>
              </a:solidFill>
            </a:endParaRPr>
          </a:p>
          <a:p>
            <a:pPr>
              <a:buClr>
                <a:srgbClr val="FF0000"/>
              </a:buClr>
              <a:buNone/>
            </a:pPr>
            <a:r>
              <a:rPr lang="ru-RU" sz="2000" b="1" dirty="0" smtClean="0">
                <a:solidFill>
                  <a:srgbClr val="00B050"/>
                </a:solidFill>
              </a:rPr>
              <a:t>    </a:t>
            </a:r>
            <a:r>
              <a:rPr lang="ru-RU" sz="2000" dirty="0" smtClean="0">
                <a:solidFill>
                  <a:srgbClr val="0070C0"/>
                </a:solidFill>
              </a:rPr>
              <a:t>Александрова знали </a:t>
            </a:r>
            <a:r>
              <a:rPr lang="ru-RU" sz="2000" dirty="0" smtClean="0">
                <a:solidFill>
                  <a:srgbClr val="FF0000"/>
                </a:solidFill>
              </a:rPr>
              <a:t>как </a:t>
            </a:r>
            <a:r>
              <a:rPr lang="ru-RU" sz="2000" dirty="0" smtClean="0">
                <a:solidFill>
                  <a:srgbClr val="00B050"/>
                </a:solidFill>
              </a:rPr>
              <a:t>хорошего бригадира.</a:t>
            </a:r>
            <a:endParaRPr lang="ru-RU" sz="20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864096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!!! Обособление несогласованных определений.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968552"/>
          </a:xfrm>
        </p:spPr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Обособляются несогласованные определения,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стоящие после определяемого существительного, которое обозначает близких (знакомых) людей.</a:t>
            </a:r>
          </a:p>
          <a:p>
            <a:endParaRPr lang="ru-RU" dirty="0" smtClean="0">
              <a:solidFill>
                <a:srgbClr val="00B050"/>
              </a:solidFill>
            </a:endParaRPr>
          </a:p>
          <a:p>
            <a:r>
              <a:rPr lang="ru-RU" sz="2400" dirty="0" smtClean="0">
                <a:solidFill>
                  <a:srgbClr val="0070C0"/>
                </a:solidFill>
              </a:rPr>
              <a:t>Дед</a:t>
            </a:r>
            <a:r>
              <a:rPr lang="ru-RU" sz="2400" dirty="0" smtClean="0">
                <a:solidFill>
                  <a:srgbClr val="00B050"/>
                </a:solidFill>
              </a:rPr>
              <a:t>, в тулупе и валенках, </a:t>
            </a:r>
            <a:r>
              <a:rPr lang="ru-RU" sz="2400" dirty="0" smtClean="0">
                <a:solidFill>
                  <a:srgbClr val="0070C0"/>
                </a:solidFill>
              </a:rPr>
              <a:t>сидел на завалинке. (Дед – близкий человек).</a:t>
            </a:r>
          </a:p>
          <a:p>
            <a:endParaRPr lang="ru-RU" sz="2400" dirty="0" smtClean="0">
              <a:solidFill>
                <a:srgbClr val="0070C0"/>
              </a:solidFill>
            </a:endParaRPr>
          </a:p>
          <a:p>
            <a:r>
              <a:rPr lang="ru-RU" sz="2400" dirty="0" smtClean="0">
                <a:solidFill>
                  <a:srgbClr val="0070C0"/>
                </a:solidFill>
              </a:rPr>
              <a:t>Дед в тулупе и валенках сидел на завалинке. (Дед незнакомый, чужой).</a:t>
            </a:r>
          </a:p>
          <a:p>
            <a:endParaRPr lang="ru-RU" sz="2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8"/>
            <a:r>
              <a:rPr lang="ru-RU" sz="3600" dirty="0" smtClean="0"/>
              <a:t>ОГЭ:  задание 9.</a:t>
            </a:r>
          </a:p>
          <a:p>
            <a:endParaRPr lang="ru-RU" sz="3600" dirty="0" smtClean="0"/>
          </a:p>
          <a:p>
            <a:pPr algn="ctr"/>
            <a:r>
              <a:rPr lang="ru-RU" sz="3600" dirty="0" smtClean="0"/>
              <a:t>ЕГЭ:   задание   16.</a:t>
            </a:r>
            <a:endParaRPr lang="ru-RU" sz="36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864096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Какие преимущества дают опорные основы: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1125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1)изложение теоретического материала осуществляется в быстром темпе и крупными блоками;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2)вырабатывается алгоритм решения определённого типа учебной задачи;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3)письменное фронтальное повторение учебного материала по опорным основам (охвачен весь класс);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4)быстрое обзорное повторение в течение 5 минут значительного по объёму учебного материала;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5)фронтальное решение совместно с учащимися типовых задач.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Спасибо </a:t>
            </a:r>
            <a:r>
              <a:rPr lang="ru-RU" sz="5400" b="1" smtClean="0">
                <a:solidFill>
                  <a:srgbClr val="FF0000"/>
                </a:solidFill>
              </a:rPr>
              <a:t>за внимание!</a:t>
            </a:r>
            <a:endParaRPr lang="ru-RU" sz="5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1789</TotalTime>
  <Words>1416</Words>
  <Application>Microsoft Office PowerPoint</Application>
  <PresentationFormat>Экран (4:3)</PresentationFormat>
  <Paragraphs>220</Paragraphs>
  <Slides>29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4" baseType="lpstr">
      <vt:lpstr>Calibri</vt:lpstr>
      <vt:lpstr>Constantia</vt:lpstr>
      <vt:lpstr>Wingdings</vt:lpstr>
      <vt:lpstr>Wingdings 2</vt:lpstr>
      <vt:lpstr>Поток</vt:lpstr>
      <vt:lpstr>Инфографика как инструмент подготовки  учащихся к ОГЭ и ЕГЭ.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Виктор Фёдорович Шаталов «Точка опоры» (1987г.)</vt:lpstr>
      <vt:lpstr>Опорные  основы по русскому языку  для учащихся  5 – 9-ых  классов</vt:lpstr>
      <vt:lpstr>Содержание.</vt:lpstr>
      <vt:lpstr>Как выполнять домашнюю работу.</vt:lpstr>
      <vt:lpstr>Алгоритм рассуждения по теме «Правописание  -н- - -нн- в разных частях речи».</vt:lpstr>
      <vt:lpstr>Отымённые прилагательные (образованы от существительного) стр.42</vt:lpstr>
      <vt:lpstr>   -нн-  и  -н- в страдательных причастиях прошедшего времени и отглагольных прилагательных (алгоритм рассуждения) стр.55    </vt:lpstr>
      <vt:lpstr>Как не ошибиться при написании  -н- - -нн- в  предложениях «Враги рассея…ы по полю брани и бегут» и «Девочка  рассея…..а»?  (Првописание -н- - -нн- кратких прилагательных и причастиях). Стр,56 </vt:lpstr>
      <vt:lpstr>Запомни!!! (стр. 56)</vt:lpstr>
      <vt:lpstr>Правописание –н- - -нн- в наречиях на –О, -Е, образованных от прилагательных. </vt:lpstr>
      <vt:lpstr>Презентация PowerPoint</vt:lpstr>
      <vt:lpstr>Презентация PowerPoint</vt:lpstr>
      <vt:lpstr>Обособленные члены предложения. (Стр.132)</vt:lpstr>
      <vt:lpstr> Обособление определений и приложений 1. Обособляется                 2.Обособляется                   3.Не обособляется        всегда                          при ряде условий     </vt:lpstr>
      <vt:lpstr>Презентация PowerPoint</vt:lpstr>
      <vt:lpstr>2. Определения и приложения обособляются при  ряде условий.</vt:lpstr>
      <vt:lpstr>3.Определения и приложения не обособляются.</vt:lpstr>
      <vt:lpstr>!!! Обособление несогласованных определений.</vt:lpstr>
      <vt:lpstr>Презентация PowerPoint</vt:lpstr>
      <vt:lpstr>Какие преимущества дают опорные основы:</vt:lpstr>
      <vt:lpstr>Презентация PowerPoint</vt:lpstr>
    </vt:vector>
  </TitlesOfParts>
  <Company>RL-TEAM.NET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Опорные  основы по русскому языку  для учащихся  5 – 9-ых  классов</dc:title>
  <dc:creator>Irina Aleksandrovna</dc:creator>
  <cp:lastModifiedBy>Galina</cp:lastModifiedBy>
  <cp:revision>45</cp:revision>
  <dcterms:created xsi:type="dcterms:W3CDTF">2018-04-01T14:38:28Z</dcterms:created>
  <dcterms:modified xsi:type="dcterms:W3CDTF">2018-09-02T14:23:52Z</dcterms:modified>
</cp:coreProperties>
</file>