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81" r:id="rId3"/>
    <p:sldId id="257" r:id="rId4"/>
    <p:sldId id="258" r:id="rId5"/>
    <p:sldId id="264" r:id="rId6"/>
    <p:sldId id="265" r:id="rId7"/>
    <p:sldId id="266" r:id="rId8"/>
    <p:sldId id="267" r:id="rId9"/>
    <p:sldId id="269" r:id="rId10"/>
    <p:sldId id="268" r:id="rId11"/>
    <p:sldId id="272" r:id="rId12"/>
    <p:sldId id="276" r:id="rId13"/>
    <p:sldId id="277" r:id="rId14"/>
    <p:sldId id="278" r:id="rId15"/>
    <p:sldId id="282" r:id="rId16"/>
    <p:sldId id="298" r:id="rId17"/>
    <p:sldId id="299" r:id="rId18"/>
    <p:sldId id="300" r:id="rId19"/>
    <p:sldId id="309" r:id="rId20"/>
    <p:sldId id="310" r:id="rId21"/>
    <p:sldId id="315" r:id="rId22"/>
    <p:sldId id="316" r:id="rId23"/>
    <p:sldId id="311" r:id="rId24"/>
    <p:sldId id="312" r:id="rId25"/>
    <p:sldId id="313" r:id="rId26"/>
    <p:sldId id="314" r:id="rId27"/>
    <p:sldId id="306" r:id="rId28"/>
    <p:sldId id="305" r:id="rId29"/>
    <p:sldId id="307" r:id="rId30"/>
    <p:sldId id="308" r:id="rId31"/>
    <p:sldId id="289" r:id="rId32"/>
    <p:sldId id="290" r:id="rId33"/>
    <p:sldId id="279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610244"/>
          </a:xfrm>
        </p:spPr>
        <p:txBody>
          <a:bodyPr>
            <a:normAutofit/>
          </a:bodyPr>
          <a:lstStyle/>
          <a:p>
            <a:endParaRPr lang="en-US" b="1" i="1" dirty="0" smtClean="0"/>
          </a:p>
          <a:p>
            <a:pPr>
              <a:buNone/>
            </a:pPr>
            <a:r>
              <a:rPr lang="en-US" sz="3600" b="1" i="1" dirty="0" smtClean="0"/>
              <a:t>   </a:t>
            </a:r>
            <a:r>
              <a:rPr lang="ru-RU" sz="3600" b="1" i="1" dirty="0" smtClean="0"/>
              <a:t>Формирование личностных УУД на уроках русского языка и литературы</a:t>
            </a:r>
            <a:endParaRPr lang="en-US" sz="3600" b="1" i="1" dirty="0" smtClean="0"/>
          </a:p>
          <a:p>
            <a:pPr>
              <a:buNone/>
            </a:pPr>
            <a:endParaRPr lang="en-US" sz="3600" b="1" i="1" dirty="0" smtClean="0"/>
          </a:p>
          <a:p>
            <a:pPr>
              <a:buNone/>
            </a:pPr>
            <a:endParaRPr lang="en-US" sz="3600" b="1" i="1" dirty="0" smtClean="0"/>
          </a:p>
          <a:p>
            <a:pPr algn="r">
              <a:buNone/>
            </a:pPr>
            <a:endParaRPr lang="ru-RU" sz="3600" b="1" i="1" dirty="0" smtClean="0"/>
          </a:p>
          <a:p>
            <a:pPr algn="ctr">
              <a:buNone/>
            </a:pPr>
            <a:r>
              <a:rPr lang="ru-RU" sz="1400" i="1" dirty="0" smtClean="0"/>
              <a:t>                                                                     Составил: учитель русского языка и литературы</a:t>
            </a:r>
          </a:p>
          <a:p>
            <a:pPr algn="ctr">
              <a:buNone/>
            </a:pPr>
            <a:r>
              <a:rPr lang="ru-RU" sz="1400" i="1" dirty="0" smtClean="0"/>
              <a:t>                                             МБОУ СОШ № 3</a:t>
            </a:r>
          </a:p>
          <a:p>
            <a:pPr algn="ctr">
              <a:buNone/>
            </a:pPr>
            <a:r>
              <a:rPr lang="ru-RU" sz="1400" i="1" dirty="0" smtClean="0"/>
              <a:t>                                                                                                г. Усолье – Сибирское Иркутской области </a:t>
            </a:r>
          </a:p>
          <a:p>
            <a:pPr algn="ctr">
              <a:buNone/>
            </a:pPr>
            <a:r>
              <a:rPr lang="ru-RU" sz="1400" i="1" dirty="0" smtClean="0"/>
              <a:t>                                                                      Семенова Ирина Геннадьевна</a:t>
            </a:r>
            <a:endParaRPr lang="en-US" sz="1400" i="1" dirty="0" smtClean="0"/>
          </a:p>
          <a:p>
            <a:pPr algn="ctr"/>
            <a:endParaRPr lang="en-US" sz="1100" i="1" dirty="0" smtClean="0"/>
          </a:p>
          <a:p>
            <a:endParaRPr lang="en-US" sz="1100" i="1" dirty="0" smtClean="0"/>
          </a:p>
          <a:p>
            <a:endParaRPr lang="en-US" sz="1100" i="1" dirty="0" smtClean="0"/>
          </a:p>
          <a:p>
            <a:endParaRPr lang="en-US" sz="1100" i="1" dirty="0" smtClean="0"/>
          </a:p>
          <a:p>
            <a:endParaRPr lang="ru-RU" sz="1100" i="1" dirty="0"/>
          </a:p>
        </p:txBody>
      </p:sp>
      <p:pic>
        <p:nvPicPr>
          <p:cNvPr id="5" name="Рисунок 4" descr="C:\Documents and Settings\Администратор\Рабочий стол\0015-031-Poznavatelnye-UUD[1]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3000372"/>
            <a:ext cx="214314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Человек глубоко постигает лишь                                                                                 то, до чего додумывается сам.</a:t>
            </a: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Сократ</a:t>
            </a: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УУД</a:t>
            </a:r>
            <a:endParaRPr lang="ru-RU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 универсальными учебными действиями понимают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умение учиться, т. е. способность субъекта к саморазвитию и самосовершенствованию путём сознательного и активного присвоения нового социального опыта.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11420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000660"/>
          </a:xfrm>
        </p:spPr>
        <p:txBody>
          <a:bodyPr/>
          <a:lstStyle/>
          <a:p>
            <a:pPr marL="342900" lvl="1" indent="-342900">
              <a:buNone/>
            </a:pPr>
            <a:r>
              <a:rPr lang="ru-RU" dirty="0" smtClean="0"/>
              <a:t> </a:t>
            </a:r>
          </a:p>
          <a:p>
            <a:pPr marL="342900" lvl="1" indent="-342900">
              <a:buNone/>
            </a:pPr>
            <a:endParaRPr lang="ru-RU" dirty="0" smtClean="0"/>
          </a:p>
          <a:p>
            <a:pPr marL="342900" lvl="1" indent="-342900" algn="just">
              <a:buNone/>
            </a:pPr>
            <a:endParaRPr lang="ru-RU" dirty="0" smtClean="0"/>
          </a:p>
          <a:p>
            <a:pPr marL="342900" lvl="1" indent="-342900" algn="just">
              <a:buNone/>
            </a:pPr>
            <a:r>
              <a:rPr lang="ru-RU" dirty="0" smtClean="0"/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Личностные универсальные учебные действия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обеспечивают ценностно-смысловую ориентацию учащихся  и ориентацию в социальных ролях и межличностных отношениях.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Личностные  УУД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обеспечивают ценностно-смысловую ориентацию учащихся (умение соотносить поступки и события с этическими принципами, знание моральных норм и умение выделить нравственный аспект поведения) и ориентацию в социальных ролях и межличностных отношениях.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Применительно к учебной деятельности следует выделить два вида действий: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125923"/>
          </a:xfrm>
        </p:spPr>
        <p:txBody>
          <a:bodyPr>
            <a:normAutofit/>
          </a:bodyPr>
          <a:lstStyle/>
          <a:p>
            <a:endParaRPr lang="ru-RU" sz="1800" dirty="0" smtClean="0"/>
          </a:p>
          <a:p>
            <a:endParaRPr lang="ru-RU" sz="1800" dirty="0" smtClean="0"/>
          </a:p>
          <a:p>
            <a:endParaRPr lang="ru-RU" sz="1800" dirty="0" smtClean="0"/>
          </a:p>
          <a:p>
            <a:endParaRPr lang="ru-RU" sz="1800" dirty="0" smtClean="0"/>
          </a:p>
          <a:p>
            <a:r>
              <a:rPr lang="ru-RU" sz="1800" dirty="0" smtClean="0"/>
              <a:t>                                                                                     </a:t>
            </a:r>
            <a:endParaRPr lang="ru-RU" sz="1800" dirty="0"/>
          </a:p>
        </p:txBody>
      </p:sp>
      <p:sp>
        <p:nvSpPr>
          <p:cNvPr id="8" name="Овал 7"/>
          <p:cNvSpPr/>
          <p:nvPr/>
        </p:nvSpPr>
        <p:spPr>
          <a:xfrm>
            <a:off x="571472" y="2714620"/>
            <a:ext cx="3571900" cy="25717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/>
              <a:t>действие смыслообразования</a:t>
            </a:r>
            <a:endParaRPr lang="ru-RU" sz="2400" b="1" dirty="0"/>
          </a:p>
        </p:txBody>
      </p:sp>
      <p:sp>
        <p:nvSpPr>
          <p:cNvPr id="10" name="Овал 9"/>
          <p:cNvSpPr/>
          <p:nvPr/>
        </p:nvSpPr>
        <p:spPr>
          <a:xfrm>
            <a:off x="4929190" y="2714620"/>
            <a:ext cx="3571900" cy="25003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/>
              <a:t>действие нравственно-этического оценивания </a:t>
            </a:r>
            <a:endParaRPr lang="ru-RU" sz="2400" b="1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действие смыслообразования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т.е. установление учащимися связи между целью учебной деятельности и её мотивом, другими словами, между результатом учения, и тем, что побуждает деятельность, ради чего она осуществляется. Ученик должен задаваться вопросом о  том, «какое значение, смысл имеет для меня учение», и уметь находить ответ на него;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действие нравственно-этического оценивания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усваиваемого содержания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исходя из социальных и личностных ценностей, обеспечивающее личностный моральный выбор. 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51046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600" b="1" dirty="0" smtClean="0"/>
              <a:t>Способы формирования личностных УУД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Личностные  универсальные учебные действия  отражают систему ценностных ориентаций школьника.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7943880" cy="101124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 личностным УУД  относятся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положительное отношение к учению, к познавательной деятельности, 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желание приобретать новые знания,  умения, совершенствовать имеющиеся, 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осознавать свои трудности и стремиться к их преодолению, 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осваивать новые виды деятельности, 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участвовать в творческом, созидательном процессе; 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осознание себя как  индивидуальности и одновременно как члена общества, признание для себя общепринятых морально-этических норм, способность к самооценке своих действий, поступков; 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Виды заданий</a:t>
            </a:r>
            <a:endParaRPr lang="ru-RU" sz="32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участие в проектах;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творческие задания;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зрительное, моторное, вербальное восприятие музыки;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мысленное воспроизведение картины, ситуации, видеофильма;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самооценка события, происшествия;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дневники достижений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/>
              <a:t>Технология оценивания учебных успехов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Технология оценивания образовательных достижений (учебных успехов) направлена на </a:t>
            </a:r>
            <a:r>
              <a:rPr lang="ru-RU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развитие контрольно-оценочной самостоятельности  учеников за счёт изменения традиционной системы  оценивания и также тесно связана с регулятивными универсальными учебными действиями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.У учащихся развиваются умения самостоятельно оценивать результат своих действий, контролировать себя, находить и исправлять собственные ошибки; мотивация  на успех.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/>
              <a:t>Информационно-коммуникационная технология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Использование ИКТ на уроках литературы и русского языка позволяет развивать умение учащихся ориентироваться в информационных потоках окружающего мира; овладевать практическими способами работы с информацией; развивать умения, позволяющие обмениваться информацией с помощью современных технических средств.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ИКТ-технологии позволяют формировать адекватную самооценку, осознанность учения и учебной мотивации, адекватное реагирование на трудности, критическое отношение к информации и избирательность её восприятия, уважение к информации о частной жизни и информационным результатам других людей, формируется основа правовой культуры в области использования информации. </a:t>
            </a: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/>
              <a:t>Технология проблемного диалога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smtClean="0"/>
              <a:t>Только в диалоге развивается способность   </a:t>
            </a:r>
            <a:endParaRPr lang="ru-RU" dirty="0" smtClean="0"/>
          </a:p>
          <a:p>
            <a:r>
              <a:rPr lang="ru-RU" b="1" i="1" dirty="0" smtClean="0"/>
              <a:t>                                                                   		  мыслить. В беседе, спрашивании создаются</a:t>
            </a:r>
            <a:endParaRPr lang="ru-RU" dirty="0" smtClean="0"/>
          </a:p>
          <a:p>
            <a:r>
              <a:rPr lang="ru-RU" b="1" i="1" dirty="0" smtClean="0"/>
              <a:t>                                                                   		  условия для взаимодействия понимающих</a:t>
            </a:r>
            <a:endParaRPr lang="ru-RU" dirty="0" smtClean="0"/>
          </a:p>
          <a:p>
            <a:r>
              <a:rPr lang="ru-RU" b="1" i="1" dirty="0" smtClean="0"/>
              <a:t>                                                                  		   сознаний.                               </a:t>
            </a:r>
          </a:p>
          <a:p>
            <a:r>
              <a:rPr lang="ru-RU" b="1" i="1" dirty="0" smtClean="0"/>
              <a:t>                                                             М. М. Бахтин </a:t>
            </a: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Проблемно-диалогическое обучение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это тип обучения, обеспечивающий творческое усвоение знаний учащимися посредством диалога с учителем.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Данная технология является результативной и здоровьесберегающей, поскольку обеспечивает высокое качество знаний, эффективное развитие интеллекта и творческих способностей, воспитание активной личности.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уроке изучения нового материала должны быть проработаны два звена</a:t>
            </a:r>
            <a:r>
              <a:rPr lang="ru-RU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постановка учебной проблемы  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-поиск её решения.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Слово 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диалогическое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означает, что постановку учебной проблемы и поиск решения ученики осуществляют в ходе специально выстроенного диалога.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Организационные моменты: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ни одна из реплик не должна остаться без ответа;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учебный диалог ограничен во времени;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если ученик не активен, он испытывает недостаток знаний;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учебный диалог требует полных ответов;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учебный диалог требует предварительной подготовки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Технология постановки учебной проблемы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Поставить учебную проблему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значит помочь ученикам самим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сформулировать либо тему урока, либо не сходный с темой вопрос для исследования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23528" y="571500"/>
          <a:ext cx="8424936" cy="6170476"/>
        </p:xfrm>
        <a:graphic>
          <a:graphicData uri="http://schemas.openxmlformats.org/drawingml/2006/table">
            <a:tbl>
              <a:tblPr/>
              <a:tblGrid>
                <a:gridCol w="2808311"/>
                <a:gridCol w="3399537"/>
                <a:gridCol w="2217088"/>
              </a:tblGrid>
              <a:tr h="557949">
                <a:tc>
                  <a:txBody>
                    <a:bodyPr/>
                    <a:lstStyle/>
                    <a:p>
                      <a:pPr marR="190500"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Приёмы создания проблемной ситуации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33" marR="16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0500" algn="just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Побуждение к осознанию противоречия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33" marR="16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0500" algn="just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Побуждение к формулированию проблемы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33" marR="16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4308">
                <a:tc>
                  <a:txBody>
                    <a:bodyPr/>
                    <a:lstStyle/>
                    <a:p>
                      <a:pPr marR="190500"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 Одновременно предъявить противоречивые факты, теории, точки зрения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33" marR="16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1135" algn="just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 фактах: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R="191135" algn="just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Что вас удивило? Что интересного заметили? Какие вы видите факты?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R="191135" algn="just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 теориях: - Что вас удивило? Сколько существует теорий (точек зрения)?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33" marR="16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R="190500"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Выбрать подходящее: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R="190500"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Какой возникает вопрос?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R="190500"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Какова будет тема урока?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R="191135"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Выбрать подходящее: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R="191135"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Какой возникает вопрос?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R="190500"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Какова будет тема урока?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33" marR="16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9540">
                <a:tc>
                  <a:txBody>
                    <a:bodyPr/>
                    <a:lstStyle/>
                    <a:p>
                      <a:pPr marR="190500"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 Столкнуть мнения учеников вопросом или практическим заданием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33" marR="16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0500"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Сколько в классе мнений? Почему так получилось?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33" marR="16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738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r>
                        <a:rPr lang="ru-RU" sz="1400" b="0" i="1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Шаг 1. </a:t>
                      </a:r>
                      <a:r>
                        <a:rPr lang="ru-RU" sz="1400" b="0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Обнажить житейское представление учащихся вопросом или практическим заданием «на ошибку».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69850" indent="-90170" algn="just">
                        <a:spcAft>
                          <a:spcPts val="0"/>
                        </a:spcAft>
                        <a:tabLst>
                          <a:tab pos="69850" algn="l"/>
                        </a:tabLst>
                      </a:pPr>
                      <a:r>
                        <a:rPr lang="ru-RU" sz="1400" b="0" i="1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Шаг 2.</a:t>
                      </a:r>
                      <a:r>
                        <a:rPr lang="ru-RU" sz="1400" b="0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Предъявить научный факт сообщением, экспериментом, наглядностью.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33" marR="16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0500"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Вы сначала как думали? 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R="190500"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 как на самом деле?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33" marR="16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579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 Дать практическое задание, не выполнимое вообще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33" marR="16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0500"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Вы смогли выполнить задание? Почему? В чём затруднение?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33" marR="16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69540">
                <a:tc>
                  <a:txBody>
                    <a:bodyPr/>
                    <a:lstStyle/>
                    <a:p>
                      <a:pPr marR="190500" algn="just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5. Дать практическое задание, не сходное с предыдущими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33" marR="16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0500"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Вы смогли выполнить задание? Почему не получается? Чем это задание не похоже на предыдущие?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33" marR="16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92719">
                <a:tc>
                  <a:txBody>
                    <a:bodyPr/>
                    <a:lstStyle/>
                    <a:p>
                      <a:pPr marR="191135" algn="just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  <a:r>
                        <a:rPr lang="ru-RU" sz="1400" b="0" i="1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Шаг 1. </a:t>
                      </a:r>
                      <a:r>
                        <a:rPr lang="ru-RU" sz="1400" b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Дать практическое задание, сходное с предыдущими.</a:t>
                      </a:r>
                      <a:r>
                        <a:rPr lang="ru-RU" sz="1400" b="0" i="1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Шаг 2.</a:t>
                      </a:r>
                      <a:r>
                        <a:rPr lang="ru-RU" sz="1400" b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Доказать, что задание учениками не выполнено.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33" marR="16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0500"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Что вы хотели сказать? Какие знания применили? Задание выполнено?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33" marR="16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Существуют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три основных метода постановки учебной проблемы: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1.побуждающий от проблемной ситуации диалог 2.подводящий к теме диалог;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3.сообщение темы с мотивирующим приёмом.</a:t>
            </a:r>
          </a:p>
          <a:p>
            <a:pPr>
              <a:buNone/>
            </a:pP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610244"/>
          </a:xfrm>
        </p:spPr>
        <p:txBody>
          <a:bodyPr>
            <a:normAutofit fontScale="92500" lnSpcReduction="10000"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Побуждающий от проблемной ситуации диалог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Данный метод постановки учебной проблемы является наиболее сложным, поскольку требует последовательного осуществления четырёх педагогических действий: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1) создания проблемной ситуации;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2) побуждения к осознанию противоречия проблемной ситуации;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3) побуждение к формулированию учебной проблемы;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4) принятие предполагаемых учениками формулировок учебной проблемы.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Создать проблемную ситуацию – значит ввести противоречие, столкновение с которым вызывает у школьников эмоциональную реакцию удивления или затруднения.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Урок в 5 классе по теме: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«Гласные в суффиксах имён существительных –ек, -ик».</a:t>
            </a: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428596" y="1285862"/>
          <a:ext cx="8358246" cy="5214971"/>
        </p:xfrm>
        <a:graphic>
          <a:graphicData uri="http://schemas.openxmlformats.org/drawingml/2006/table">
            <a:tbl>
              <a:tblPr/>
              <a:tblGrid>
                <a:gridCol w="3959169"/>
                <a:gridCol w="4399077"/>
              </a:tblGrid>
              <a:tr h="347665">
                <a:tc>
                  <a:txBody>
                    <a:bodyPr/>
                    <a:lstStyle/>
                    <a:p>
                      <a:pPr marR="19113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i="1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Учитель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113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i="1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Ученик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324">
                <a:tc>
                  <a:txBody>
                    <a:bodyPr/>
                    <a:lstStyle/>
                    <a:p>
                      <a:pPr marR="19050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На доске записано предложение: «Пёсик перепрыгнул через овражек». Найдите, пожалуйста, в этом предложении существительные и выпишите их в </a:t>
                      </a:r>
                      <a:r>
                        <a:rPr lang="ru-RU" sz="1400" b="1" dirty="0" smtClean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тетради.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050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i="1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Ученики выписывают слова.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7665">
                <a:tc>
                  <a:txBody>
                    <a:bodyPr/>
                    <a:lstStyle/>
                    <a:p>
                      <a:pPr marR="19050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Какие слова вы выписали?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050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Пёсик, овражек.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7665">
                <a:tc>
                  <a:txBody>
                    <a:bodyPr/>
                    <a:lstStyle/>
                    <a:p>
                      <a:pPr marR="19050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Обозначьте суффиксы в этих словах.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050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В слове пёсик (-ик), овражек (-ек)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2994">
                <a:tc>
                  <a:txBody>
                    <a:bodyPr/>
                    <a:lstStyle/>
                    <a:p>
                      <a:pPr marR="19050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С начальных классов вы знаете, что это уменьшительно-ласкательные суффиксы, но что же интересного вы заметили?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050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В одном слове пишется суффикс – ик, в другом -  -ек. 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5329">
                <a:tc>
                  <a:txBody>
                    <a:bodyPr/>
                    <a:lstStyle/>
                    <a:p>
                      <a:pPr marR="19050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Какой возникает вопрос?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050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Когда в  существительных пишется суффикс –ек , а когда –ик? 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5329">
                <a:tc>
                  <a:txBody>
                    <a:bodyPr/>
                    <a:lstStyle/>
                    <a:p>
                      <a:pPr marR="19050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170E0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Значит, тема урока: «Гласные в суффиксах имён существительных –ек, -ик».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050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597352"/>
          </a:xfrm>
        </p:spPr>
        <p:txBody>
          <a:bodyPr>
            <a:noAutofit/>
          </a:bodyPr>
          <a:lstStyle/>
          <a:p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Этап поиска решения учебной проблемы на уроке русского языка в 5 классе по теме: «Гласные в суффиксах имён существительных –ек, -ик».</a:t>
            </a:r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100" i="1" dirty="0" smtClean="0">
                <a:latin typeface="Times New Roman" pitchFamily="18" charset="0"/>
                <a:cs typeface="Times New Roman" pitchFamily="18" charset="0"/>
              </a:rPr>
              <a:t>Учитель</a:t>
            </a:r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00" i="1" dirty="0" smtClean="0">
                <a:latin typeface="Times New Roman" pitchFamily="18" charset="0"/>
                <a:cs typeface="Times New Roman" pitchFamily="18" charset="0"/>
              </a:rPr>
              <a:t>Ученик</a:t>
            </a:r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00" i="1" dirty="0" smtClean="0">
                <a:latin typeface="Times New Roman" pitchFamily="18" charset="0"/>
                <a:cs typeface="Times New Roman" pitchFamily="18" charset="0"/>
              </a:rPr>
              <a:t>Побуждающий от проблемной ситуации диалог. Приём 1. Одновременное предъявление противоречивых фактов.</a:t>
            </a:r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00" i="1" dirty="0" smtClean="0">
                <a:latin typeface="Times New Roman" pitchFamily="18" charset="0"/>
                <a:cs typeface="Times New Roman" pitchFamily="18" charset="0"/>
              </a:rPr>
              <a:t>Формулируют проблемный вопрос.</a:t>
            </a:r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Посмотрите внимательно на слова и попробуйте высказать свои предположения, от чего зависит выбор гласной в суффиксе. 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Возможно, в одушевлённых существительных пишется суффикс –ик (пёсик), а в неодушевлённых –ек . </a:t>
            </a:r>
            <a:r>
              <a:rPr lang="ru-RU" sz="1100" i="1" dirty="0" smtClean="0">
                <a:latin typeface="Times New Roman" pitchFamily="18" charset="0"/>
                <a:cs typeface="Times New Roman" pitchFamily="18" charset="0"/>
              </a:rPr>
              <a:t>(ошибочная гипотеза)</a:t>
            </a:r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Все согласны или есть возражения?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Существительное мячик с суффиксом  –ик  неодушевлённое. </a:t>
            </a:r>
            <a:r>
              <a:rPr lang="ru-RU" sz="1100" i="1" dirty="0" smtClean="0">
                <a:latin typeface="Times New Roman" pitchFamily="18" charset="0"/>
                <a:cs typeface="Times New Roman" pitchFamily="18" charset="0"/>
              </a:rPr>
              <a:t>(контраргумент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Ещё какие есть гипотезы?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Может быть, после мягких согласных пишется суффикс –ик (пёсик), а после твёрдых - -ек (овражек).</a:t>
            </a:r>
            <a:r>
              <a:rPr lang="ru-RU" sz="1100" i="1" dirty="0" smtClean="0">
                <a:latin typeface="Times New Roman" pitchFamily="18" charset="0"/>
                <a:cs typeface="Times New Roman" pitchFamily="18" charset="0"/>
              </a:rPr>
              <a:t> (ошибочная гипотеза)</a:t>
            </a:r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С этой гипотезой согласны?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В слове ёжик суффикс –ик после твёрдого согласного. </a:t>
            </a:r>
          </a:p>
          <a:p>
            <a:r>
              <a:rPr lang="ru-RU" sz="1100" i="1" dirty="0" smtClean="0">
                <a:latin typeface="Times New Roman" pitchFamily="18" charset="0"/>
                <a:cs typeface="Times New Roman" pitchFamily="18" charset="0"/>
              </a:rPr>
              <a:t>Подсказка к решающей гипотезе.</a:t>
            </a:r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Просклоняйте данные существительные.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И. п. пёсик, овражек                                                                                  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 Р. п. пёсика, овражка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 Д. п. пёсику, овражку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 В. п. пёсика, овражек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 Т. п. пёсиком, овражком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 П. п. о пёсике, об овражке  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Что вы заметили?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При склонении существительного «пёсик» суффикс –ик сохраняется, а при склонении слова «овражек» буква Е из суффикса выпадает во всех падежах, кроме винительного.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Давайте возьмём ещё другие слова. Например, мячик, платочек. Также просклоняем. Что вы заметили?</a:t>
            </a:r>
          </a:p>
          <a:p>
            <a:r>
              <a:rPr lang="ru-RU" sz="1100" i="1" dirty="0" smtClean="0">
                <a:latin typeface="Times New Roman" pitchFamily="18" charset="0"/>
                <a:cs typeface="Times New Roman" pitchFamily="18" charset="0"/>
              </a:rPr>
              <a:t>Ученики склоняют. </a:t>
            </a:r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Суффикс 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–ик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сохраняется, а из суффикса 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–ек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гласный выпадает.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Сформулируйте правило.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Если при склонении существительного гласный суффикса выпадает, то пишется суффикс 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–ек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, если гласный сохраняется, то пишется суффикс 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–ик.</a:t>
            </a:r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Сравним сформулированное вами правило с правилом, представленным в учебнике. 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/>
              <a:t>Этап постановки учебной проблемы на уроке русского языка в 5 классе по теме: «Имена существительные, имеющие форму только единственного числа».</a:t>
            </a: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b="1" dirty="0" smtClean="0"/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Учитель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Ученики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Отгадайте шарады, запишите ответы в тетрадь.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Две ноты, союз,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Всё вместе – игра,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В которую любит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Играть детвора.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До-ми-но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Мой первый слог – на дереве.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Второй мой слог – союз.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А в целом я материя.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И на костюм гожусь.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Сук-но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Какие слова-отгадки вы записали?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Домино, сукно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Образуйте от данных существительных форму множественного числа. 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Учащиеся пытаются выполнить задание.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Вы смогли выполнить задание? В чем затруднение? Какой возникает вопрос?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Не знаем, как правильно выполнить задание.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 Есть ли форма мн. числа у данных существительных?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Сегодня нам предстоит об этом узнать.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753120"/>
          </a:xfrm>
        </p:spPr>
        <p:txBody>
          <a:bodyPr>
            <a:normAutofit/>
          </a:bodyPr>
          <a:lstStyle/>
          <a:p>
            <a:r>
              <a:rPr lang="ru-RU" b="1" i="1" dirty="0" smtClean="0"/>
              <a:t>Подводящий к теме диалог</a:t>
            </a:r>
            <a:endParaRPr lang="ru-RU" dirty="0" smtClean="0"/>
          </a:p>
          <a:p>
            <a:pPr algn="just"/>
            <a:r>
              <a:rPr lang="ru-RU" sz="1300" b="1" dirty="0" smtClean="0"/>
              <a:t>Данный метод постановки учебной проблемы проще, чем предыдущий, так как не требует создания проблемной ситуации. Подводящий диалог представляет собой систему (логическую цепочку) посильных ученику вопросов и заданий, которые пошагово приводят класс к формулированию темы урока. В структуру подводящего диалога могут входить разные типы вопросов и заданий: репродуктивные (вспомнить, выполнить по образцу); мыслительные (на анализ, сравнение, обобщение). Но все звенья подведения опираются на уже пройденный классом материал, а последний обобщающий вопрос позволяет ученикам сформулировать тему урока. При подводящем диалоге менее вероятно появление ошибочных ответов учащихся. Однако если это происходит, необходима принимающая реакция учителя: «Так. Кто думает иначе?»</a:t>
            </a:r>
            <a:endParaRPr lang="ru-RU" sz="1300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2000" b="1" dirty="0" smtClean="0"/>
              <a:t>Урок в 5 классе « Знаки препинания в предложениях с однородными членами»</a:t>
            </a:r>
            <a:endParaRPr lang="ru-RU" sz="2000" b="1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847928"/>
          </a:xfrm>
        </p:spPr>
        <p:txBody>
          <a:bodyPr>
            <a:normAutofit fontScale="77500" lnSpcReduction="20000"/>
          </a:bodyPr>
          <a:lstStyle/>
          <a:p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На доске начерчены схемы: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[Ө, Ө  = ]  2. [Ө и Ө  = ]  3.  [Ө, но Ө  = ] 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[Ө и Ө,  Ө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Ө  = ]   5. [и Ө,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Ө,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Ө  = ]  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На доске вы видите несколько схем. Что объединяет все эти схемы?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Это схемы предложений с однородными членами, в частности  с однородными подлежащими.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Как вы думаете, почему представлена не одна схема, а несколько? 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Наводящий вопрос: «Как могут быть связаны однородные члены?»)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В предложении однородные члены могут быть связаны разными способами: по смыслу и интонационно и при помощи союзов. Соответственно, схемы предложений будут разными.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Над чем вы всегда задумываетесь, когда встречаете предложения с однородными членами?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 Как правильно расставить знаки препинания.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Назовите ключевые слова нашего диалога.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Однородные члены, знаки препинания.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Сформулируйте, пожалуйста, тему урока.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 Знаки препинания в предложениях с однородными членами. 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68728"/>
          </a:xfrm>
        </p:spPr>
        <p:txBody>
          <a:bodyPr>
            <a:noAutofit/>
          </a:bodyPr>
          <a:lstStyle/>
          <a:p>
            <a:r>
              <a:rPr lang="ru-RU" sz="3200" dirty="0" smtClean="0"/>
              <a:t>Сообщение темы с мотивирующим приёмом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1988841"/>
            <a:ext cx="64807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Это наиболее простой метод постановки учебной проблемы. Он состоит в том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что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учитель сам сообщает тему урока, но вызывает к ней интерес класса применением одного из двух мотивирующих приёмов. Первый приём «яркое пятно» заключается в сообщении классу интригующего материала, захватывающего внимание учеников, но при этом связанного с темой урока. В качестве «яркого пятна могут быть использованы сказки и легенды, фрагменты из художественной литературы, случаи из истории науки, культуры и повседневной жизни, шутки, демонстрация непонятных явлений с помощью эксперимента или наглядности. Второй приём «актуальность» состоит в обнаружении смысла, значимости предлагаемой темы для самих учащихся.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Приём «яркое пятно» на уроке русского языка в 5 классе по теме: «Морфологические признаки слов».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Учитель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Ученики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Послушайте стихотворение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О. Высотской  «Весёлые рифмы» и найдите ключевые слова: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Отправляя поздравление,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Помни правила склонения,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Род, число и падежи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Крепко в памяти держи!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Склонение, род, число, падеж.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Какое словосочетание обобщает все эти термины?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 Морфологические признаки.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Совершенно верно, тема урока «Морфологические признаки слов».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i="1" dirty="0" smtClean="0"/>
              <a:t>Особенности проблемного диалога на уроках литературы.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Метод проблемного анализа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Роман М. Ю. Лермонтова «Герой нашего времени». Центральный вопрос анализа выдвинут авторским предисловием: «Действительно ли Печорин – герой своего времени?»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753120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 урок. Странный человек («Бела»). Кто  Печорин – виновник или жертва трагедии?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 урок. «Об чем было нам говорить?» («М. М.»). Кто более прав в отношении друг к другу Печорин или Максим Максимыч?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 урок.  «Какое дело мне до радостей и бедствий	человека?»  («Тамань»). Почему Печорин так страстно хотел и не смог войти в круг контрабандистов?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4 урок.   «За что они меня все ненавидят?» («Княжна Мери»). Кто побеждает в поединке: Печорин или общество?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 урок.     «Неужели зло так привлекательно?»  («Княжна Мери») Отчего любят Печорина, если он приносит страдания?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 урок.      «Зачем я жил? Для какой цели я родился? («Фаталист»). К кому относится  название последней части романа?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 урок.      «Отчего же вы не веруете в действительность Печорина?» В чем автор согласен с Печориным и в чем спорит с ним?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60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Благодарю за внимание!</a:t>
            </a:r>
            <a:endParaRPr lang="ru-RU" sz="60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333</TotalTime>
  <Words>1709</Words>
  <Application>Microsoft Office PowerPoint</Application>
  <PresentationFormat>Экран (4:3)</PresentationFormat>
  <Paragraphs>227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Поток</vt:lpstr>
      <vt:lpstr>Слайд 1</vt:lpstr>
      <vt:lpstr>Слайд 2</vt:lpstr>
      <vt:lpstr>УУД</vt:lpstr>
      <vt:lpstr> </vt:lpstr>
      <vt:lpstr>Личностные  УУД</vt:lpstr>
      <vt:lpstr>Применительно к учебной деятельности следует выделить два вида действий:</vt:lpstr>
      <vt:lpstr>действие смыслообразования</vt:lpstr>
      <vt:lpstr>Слайд 8</vt:lpstr>
      <vt:lpstr> Способы формирования личностных УУД </vt:lpstr>
      <vt:lpstr>     К личностным УУД  относятся</vt:lpstr>
      <vt:lpstr>Слайд 11</vt:lpstr>
      <vt:lpstr>Технология оценивания учебных успехов </vt:lpstr>
      <vt:lpstr>Информационно-коммуникационная технология </vt:lpstr>
      <vt:lpstr>Слайд 14</vt:lpstr>
      <vt:lpstr>Технология проблемного диалога</vt:lpstr>
      <vt:lpstr>Слайд 16</vt:lpstr>
      <vt:lpstr>Слайд 17</vt:lpstr>
      <vt:lpstr>Организационные моменты: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Этап постановки учебной проблемы на уроке русского языка в 5 классе по теме: «Имена существительные, имеющие форму только единственного числа». </vt:lpstr>
      <vt:lpstr>Слайд 27</vt:lpstr>
      <vt:lpstr>Слайд 28</vt:lpstr>
      <vt:lpstr>Сообщение темы с мотивирующим приёмом</vt:lpstr>
      <vt:lpstr>Приём «яркое пятно» на уроке русского языка в 5 классе по теме: «Морфологические признаки слов». </vt:lpstr>
      <vt:lpstr>Особенности проблемного диалога на уроках литературы. </vt:lpstr>
      <vt:lpstr>Слайд 32</vt:lpstr>
      <vt:lpstr>Слайд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Home</cp:lastModifiedBy>
  <cp:revision>36</cp:revision>
  <dcterms:modified xsi:type="dcterms:W3CDTF">2019-11-13T09:29:54Z</dcterms:modified>
</cp:coreProperties>
</file>