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303" r:id="rId2"/>
    <p:sldId id="306" r:id="rId3"/>
    <p:sldId id="307" r:id="rId4"/>
    <p:sldId id="308" r:id="rId5"/>
    <p:sldId id="309" r:id="rId6"/>
    <p:sldId id="302" r:id="rId7"/>
    <p:sldId id="290" r:id="rId8"/>
    <p:sldId id="292" r:id="rId9"/>
    <p:sldId id="279" r:id="rId10"/>
    <p:sldId id="304" r:id="rId11"/>
    <p:sldId id="285" r:id="rId12"/>
    <p:sldId id="270" r:id="rId13"/>
    <p:sldId id="305" r:id="rId14"/>
    <p:sldId id="271" r:id="rId15"/>
    <p:sldId id="286" r:id="rId16"/>
    <p:sldId id="272" r:id="rId17"/>
    <p:sldId id="283" r:id="rId18"/>
    <p:sldId id="273" r:id="rId19"/>
    <p:sldId id="29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713" autoAdjust="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risue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475656" y="2967335"/>
            <a:ext cx="6048672" cy="196977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Презентация НОД (рисование) по художественно-эстетическому развитию </a:t>
            </a:r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детей по теме: </a:t>
            </a:r>
            <a:r>
              <a:rPr lang="ru-RU" sz="3200" dirty="0" smtClean="0">
                <a:solidFill>
                  <a:srgbClr val="FF0000"/>
                </a:solidFill>
                <a:latin typeface="Arial Black" pitchFamily="34" charset="0"/>
              </a:rPr>
              <a:t>«Цветущий сад»</a:t>
            </a:r>
            <a:endParaRPr lang="ru-RU" sz="32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  <a:cs typeface="Aharoni" pitchFamily="2" charset="-79"/>
              </a:rPr>
              <a:t>Подготовила воспитатель: Корнеева А. М.</a:t>
            </a:r>
            <a:endParaRPr lang="ru-RU" dirty="0">
              <a:solidFill>
                <a:srgbClr val="FF0000"/>
              </a:solidFill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188640"/>
            <a:ext cx="7344816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 Black" pitchFamily="34" charset="0"/>
                <a:cs typeface="David" pitchFamily="34" charset="-79"/>
              </a:rPr>
              <a:t>МБДОУ № 316 Подготовительная </a:t>
            </a:r>
            <a:r>
              <a:rPr lang="ru-RU" sz="2400" b="1" dirty="0" smtClean="0">
                <a:solidFill>
                  <a:srgbClr val="FF0000"/>
                </a:solidFill>
                <a:latin typeface="Arial Black" pitchFamily="34" charset="0"/>
                <a:cs typeface="David" pitchFamily="34" charset="-79"/>
              </a:rPr>
              <a:t>группа № 12</a:t>
            </a:r>
            <a:r>
              <a:rPr lang="en-US" sz="2400" b="1" dirty="0" smtClean="0">
                <a:solidFill>
                  <a:srgbClr val="FF0000"/>
                </a:solidFill>
                <a:latin typeface="Arial Black" pitchFamily="34" charset="0"/>
                <a:cs typeface="David" pitchFamily="34" charset="-79"/>
              </a:rPr>
              <a:t>  </a:t>
            </a:r>
            <a:r>
              <a:rPr lang="ru-RU" sz="2400" b="1" dirty="0" smtClean="0">
                <a:solidFill>
                  <a:srgbClr val="FF0000"/>
                </a:solidFill>
                <a:latin typeface="Arial Black" pitchFamily="34" charset="0"/>
                <a:cs typeface="David" pitchFamily="34" charset="-79"/>
              </a:rPr>
              <a:t>«Непоседы</a:t>
            </a:r>
            <a:r>
              <a:rPr lang="ru-RU" sz="2400" b="1" dirty="0" smtClean="0">
                <a:solidFill>
                  <a:srgbClr val="FF0000"/>
                </a:solidFill>
                <a:latin typeface="Arial Black" pitchFamily="34" charset="0"/>
                <a:cs typeface="David" pitchFamily="34" charset="-79"/>
              </a:rPr>
              <a:t>»</a:t>
            </a:r>
            <a:endParaRPr lang="ru-RU" sz="2400" b="1" dirty="0">
              <a:solidFill>
                <a:srgbClr val="FF0000"/>
              </a:solidFill>
              <a:latin typeface="Arial Black" pitchFamily="34" charset="0"/>
              <a:cs typeface="David" pitchFamily="34" charset="-79"/>
            </a:endParaRPr>
          </a:p>
        </p:txBody>
      </p:sp>
    </p:spTree>
  </p:cSld>
  <p:clrMapOvr>
    <a:masterClrMapping/>
  </p:clrMapOvr>
  <p:transition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20200430_1619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zoom dir="in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IMG_20200430_1620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116632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img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 descr="IMG_20200430_1540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IMG_20200430_1623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IMG_20200430_1550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IMG_20200430_1552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Рисунок 8" descr="IMG_20200430_1556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IMG_20200430_1558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Рисунок 8" descr="IMG_20200430_2016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d9159a9c5468dc83a8910a88d3b9d9b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1669" y="1074216"/>
            <a:ext cx="7620661" cy="4709568"/>
          </a:xfrm>
          <a:prstGeom prst="rect">
            <a:avLst/>
          </a:prstGeom>
        </p:spPr>
      </p:pic>
    </p:spTree>
  </p:cSld>
  <p:clrMapOvr>
    <a:masterClrMapping/>
  </p:clrMapOvr>
  <p:transition>
    <p:zoom dir="in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9592" y="980728"/>
            <a:ext cx="763284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Программные задачи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 Учить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изображать цветущие деревья (яблони, вишни), располагая их на всем листе бумаги.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 Развивать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 детей эстетическое восприятие, любовь к природе, желание передавать ее красоту.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 Продолжать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учить пользоваться нетрадиционным изобразительным материалом (ватными палочками).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4. Воспитывать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интерес к творческой деятельности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Материал: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образец, краски, кисточки, стаканчик с водой, ватные палочки, салфетки.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83568" y="692696"/>
            <a:ext cx="7992888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Ход занятия:</a:t>
            </a:r>
            <a:br>
              <a:rPr lang="ru-RU" sz="1600" b="1" dirty="0" smtClean="0"/>
            </a:br>
            <a:r>
              <a:rPr lang="ru-RU" sz="1600" b="1" dirty="0" smtClean="0"/>
              <a:t>1 часть – вводная беседа</a:t>
            </a:r>
            <a:br>
              <a:rPr lang="ru-RU" sz="1600" b="1" dirty="0" smtClean="0"/>
            </a:br>
            <a:r>
              <a:rPr lang="ru-RU" sz="1600" dirty="0" smtClean="0"/>
              <a:t> </a:t>
            </a:r>
            <a:r>
              <a:rPr lang="ru-RU" sz="1600" dirty="0" smtClean="0"/>
              <a:t>Воспитатель</a:t>
            </a:r>
            <a:r>
              <a:rPr lang="ru-RU" sz="1600" dirty="0" smtClean="0"/>
              <a:t>:</a:t>
            </a:r>
            <a:br>
              <a:rPr lang="ru-RU" sz="1600" dirty="0" smtClean="0"/>
            </a:br>
            <a:r>
              <a:rPr lang="ru-RU" sz="1600" dirty="0" smtClean="0"/>
              <a:t>- Пригревает теплое ласковое солнышко, весело щебечут птицы, радуясь приходу весны. А вот на деревьях распустились нежные бело - розовые цветы, аромат которых манит трудолюбивых пчел. Вся природа, радуется приходу весны.</a:t>
            </a:r>
            <a:br>
              <a:rPr lang="ru-RU" sz="1600" dirty="0" smtClean="0"/>
            </a:br>
            <a:r>
              <a:rPr lang="ru-RU" sz="1600" dirty="0" smtClean="0"/>
              <a:t>- Как вы думаете, могут ли цветы распуститься на деревьях?</a:t>
            </a:r>
            <a:br>
              <a:rPr lang="ru-RU" sz="1600" dirty="0" smtClean="0"/>
            </a:br>
            <a:r>
              <a:rPr lang="ru-RU" sz="1600" dirty="0" smtClean="0"/>
              <a:t>- Какие деревья цветут?  (яблоня, вишня, груша)</a:t>
            </a:r>
            <a:br>
              <a:rPr lang="ru-RU" sz="1600" dirty="0" smtClean="0"/>
            </a:br>
            <a:r>
              <a:rPr lang="ru-RU" sz="1600" dirty="0" smtClean="0"/>
              <a:t>- Как можно назвать все эти деревья? (плодовые).</a:t>
            </a:r>
            <a:br>
              <a:rPr lang="ru-RU" sz="1600" dirty="0" smtClean="0"/>
            </a:br>
            <a:r>
              <a:rPr lang="ru-RU" sz="1600" dirty="0" smtClean="0"/>
              <a:t>- В какое время года это происходит? (весной)</a:t>
            </a:r>
            <a:br>
              <a:rPr lang="ru-RU" sz="1600" dirty="0" smtClean="0"/>
            </a:br>
            <a:r>
              <a:rPr lang="ru-RU" sz="1600" dirty="0" smtClean="0"/>
              <a:t>- В каком месяце обычно цветут деревья? (в мае).  </a:t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В нашем </a:t>
            </a:r>
            <a:r>
              <a:rPr lang="ru-RU" sz="1600" dirty="0" smtClean="0"/>
              <a:t>городе </a:t>
            </a:r>
            <a:r>
              <a:rPr lang="ru-RU" sz="1600" dirty="0" smtClean="0"/>
              <a:t>тоже цветут деревья, </a:t>
            </a:r>
            <a:r>
              <a:rPr lang="ru-RU" sz="1600" dirty="0" smtClean="0"/>
              <a:t>посмотрите </a:t>
            </a:r>
            <a:r>
              <a:rPr lang="ru-RU" sz="1600" dirty="0" smtClean="0"/>
              <a:t>на них </a:t>
            </a:r>
            <a:r>
              <a:rPr lang="ru-RU" sz="1600" dirty="0" smtClean="0"/>
              <a:t>(показ иллюстраций, фотографий цветущих садовых деревьев)</a:t>
            </a:r>
            <a:endParaRPr lang="ru-RU" sz="1600" dirty="0" smtClean="0"/>
          </a:p>
          <a:p>
            <a:r>
              <a:rPr lang="ru-RU" sz="1600" dirty="0" smtClean="0"/>
              <a:t>- Посмотрите на яблоньку, какая она? (нежная, красивая, как - будто в белом кружеве, с ровным  длинным стволом, густые ветки только наверху).</a:t>
            </a:r>
            <a:br>
              <a:rPr lang="ru-RU" sz="1600" dirty="0" smtClean="0"/>
            </a:br>
            <a:r>
              <a:rPr lang="ru-RU" sz="1600" dirty="0" smtClean="0"/>
              <a:t>- Давайте вспомним, из каких основных частей состоит дерево? (ствол, корни, ветви).</a:t>
            </a:r>
            <a:br>
              <a:rPr lang="ru-RU" sz="1600" dirty="0" smtClean="0"/>
            </a:br>
            <a:r>
              <a:rPr lang="ru-RU" sz="1600" dirty="0" smtClean="0"/>
              <a:t>-  Верно. Яблоня – это плодовое дерево с высоким ровным стволом, ветки кроны у яблони густые, но не прямые. Ребята, обратите на это внимание. Именно такие яблони  будут на наших рисунках.</a:t>
            </a:r>
            <a:br>
              <a:rPr lang="ru-RU" sz="1600" dirty="0" smtClean="0"/>
            </a:br>
            <a:endParaRPr lang="ru-RU" sz="1600" dirty="0"/>
          </a:p>
        </p:txBody>
      </p:sp>
    </p:spTree>
  </p:cSld>
  <p:clrMapOvr>
    <a:masterClrMapping/>
  </p:clrMapOvr>
  <p:transition>
    <p:pull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11560" y="548680"/>
            <a:ext cx="7920880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b="1" dirty="0" smtClean="0"/>
          </a:p>
          <a:p>
            <a:endParaRPr lang="ru-RU" sz="1600" b="1" dirty="0" smtClean="0"/>
          </a:p>
          <a:p>
            <a:r>
              <a:rPr lang="ru-RU" sz="1600" b="1" dirty="0" smtClean="0"/>
              <a:t>2 часть: Показ </a:t>
            </a:r>
            <a:r>
              <a:rPr lang="ru-RU" sz="1600" b="1" dirty="0" smtClean="0"/>
              <a:t>способов создания изображения с объяснением:</a:t>
            </a:r>
            <a:br>
              <a:rPr lang="ru-RU" sz="1600" b="1" dirty="0" smtClean="0"/>
            </a:br>
            <a:endParaRPr lang="ru-RU" sz="1600" b="1" dirty="0" smtClean="0"/>
          </a:p>
          <a:p>
            <a:r>
              <a:rPr lang="ru-RU" sz="1400" dirty="0" smtClean="0"/>
              <a:t>- </a:t>
            </a:r>
            <a:r>
              <a:rPr lang="ru-RU" sz="1400" dirty="0" smtClean="0"/>
              <a:t>М</a:t>
            </a:r>
            <a:r>
              <a:rPr lang="ru-RU" sz="1400" dirty="0" smtClean="0"/>
              <a:t>ы </a:t>
            </a:r>
            <a:r>
              <a:rPr lang="ru-RU" sz="1400" dirty="0" smtClean="0"/>
              <a:t>будем рисовать  цветущие яблони. Что будем рисовать сначала? </a:t>
            </a:r>
            <a:r>
              <a:rPr lang="ru-RU" sz="1400" dirty="0" smtClean="0"/>
              <a:t>(</a:t>
            </a:r>
            <a:r>
              <a:rPr lang="ru-RU" sz="1400" dirty="0" err="1" smtClean="0"/>
              <a:t>фон-нижняя</a:t>
            </a:r>
            <a:r>
              <a:rPr lang="ru-RU" sz="1400" dirty="0" smtClean="0"/>
              <a:t> часть </a:t>
            </a:r>
            <a:r>
              <a:rPr lang="ru-RU" sz="1400" dirty="0" err="1" smtClean="0"/>
              <a:t>листа-зелёный</a:t>
            </a:r>
            <a:r>
              <a:rPr lang="ru-RU" sz="1400" dirty="0" smtClean="0"/>
              <a:t> цвет; верхняя часть листа- голубой цвет). Затем кисточкой рисуем ствол</a:t>
            </a:r>
            <a:r>
              <a:rPr lang="ru-RU" sz="1400" dirty="0" smtClean="0"/>
              <a:t>, он коричневого </a:t>
            </a:r>
            <a:r>
              <a:rPr lang="ru-RU" sz="1400" dirty="0" smtClean="0"/>
              <a:t>цвета и рисуем его сверху вниз , вверху ствола концом кисти, а к низу ствола всем ворсом кисти, делаем нажим)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- Затем ветви, слегка изогнутые, большинство веток наверху – тоже коричневым цветом</a:t>
            </a:r>
            <a:br>
              <a:rPr lang="ru-RU" sz="1400" dirty="0" smtClean="0"/>
            </a:br>
            <a:r>
              <a:rPr lang="ru-RU" sz="1400" dirty="0" smtClean="0"/>
              <a:t>- А сейчас давайте рассмотрим цветы яблоньки. Какого они цвета? (Белые, розовые.)</a:t>
            </a:r>
            <a:br>
              <a:rPr lang="ru-RU" sz="1400" dirty="0" smtClean="0"/>
            </a:br>
            <a:r>
              <a:rPr lang="ru-RU" sz="1400" dirty="0" smtClean="0"/>
              <a:t>- Что нужно сделать, чтобы получить  розовый  цвет? (Смешать несколько цветов).</a:t>
            </a:r>
            <a:br>
              <a:rPr lang="ru-RU" sz="1400" dirty="0" smtClean="0"/>
            </a:br>
            <a:r>
              <a:rPr lang="ru-RU" sz="1400" dirty="0" smtClean="0"/>
              <a:t> -  А что нам понадобится для смешивания красок?  (Палитра.)</a:t>
            </a:r>
            <a:br>
              <a:rPr lang="ru-RU" sz="1400" dirty="0" smtClean="0"/>
            </a:br>
            <a:r>
              <a:rPr lang="ru-RU" sz="1400" dirty="0" smtClean="0"/>
              <a:t> -  Верно, палитра. А какие краски нужно смешать, чтобы получился красивый розовый цвет.  (В белую краску нужно добавить красную).</a:t>
            </a:r>
            <a:br>
              <a:rPr lang="ru-RU" sz="1400" dirty="0" smtClean="0"/>
            </a:br>
            <a:r>
              <a:rPr lang="ru-RU" sz="1400" dirty="0" smtClean="0"/>
              <a:t>- Каким способом можно нарисовать много белых и розовых цветов? («тычком» или кончиком ватной палочки)</a:t>
            </a:r>
            <a:br>
              <a:rPr lang="ru-RU" sz="1400" dirty="0" smtClean="0"/>
            </a:br>
            <a:r>
              <a:rPr lang="ru-RU" sz="1400" dirty="0" smtClean="0"/>
              <a:t>Воспитатель просит одного ребенка показать правила рисования «тычком» на образце.</a:t>
            </a:r>
            <a:br>
              <a:rPr lang="ru-RU" sz="1400" dirty="0" smtClean="0"/>
            </a:br>
            <a:r>
              <a:rPr lang="ru-RU" sz="1400" dirty="0" smtClean="0"/>
              <a:t>- Что еще мы обязательно должны нарисовать?  ( Листья.)</a:t>
            </a:r>
          </a:p>
          <a:p>
            <a:r>
              <a:rPr lang="ru-RU" sz="1400" dirty="0" smtClean="0"/>
              <a:t> - Правильно. Вот сейчас мы их будем рисовать. А как вы думаете, каким способом можно их нарисовать? (</a:t>
            </a:r>
            <a:r>
              <a:rPr lang="ru-RU" sz="1400" dirty="0" err="1" smtClean="0"/>
              <a:t>примакиванием</a:t>
            </a:r>
            <a:r>
              <a:rPr lang="ru-RU" sz="1400" dirty="0" smtClean="0"/>
              <a:t>)</a:t>
            </a:r>
            <a:endParaRPr lang="ru-RU" sz="1400" dirty="0" smtClean="0"/>
          </a:p>
          <a:p>
            <a:r>
              <a:rPr lang="ru-RU" sz="1400" dirty="0" smtClean="0"/>
              <a:t> -  Правильно. Но я вас хочу предупредить, что не нужно брать много воды на кисть, от этого рисунок получится размытым. Скажите, пожалуйста, какой оттенок имеют листья яблони?  (Светло-зеленый.)</a:t>
            </a:r>
            <a:br>
              <a:rPr lang="ru-RU" sz="1400" dirty="0" smtClean="0"/>
            </a:br>
            <a:r>
              <a:rPr lang="ru-RU" sz="1400" dirty="0" smtClean="0"/>
              <a:t>- Чего не хватает на наших рисунках?   </a:t>
            </a:r>
            <a:r>
              <a:rPr lang="ru-RU" sz="1400" dirty="0" smtClean="0"/>
              <a:t>(травы</a:t>
            </a:r>
            <a:r>
              <a:rPr lang="ru-RU" sz="1400" dirty="0" smtClean="0"/>
              <a:t>, </a:t>
            </a:r>
            <a:r>
              <a:rPr lang="ru-RU" sz="1400" dirty="0" smtClean="0"/>
              <a:t>солнца, одуванчиков </a:t>
            </a:r>
            <a:r>
              <a:rPr lang="ru-RU" sz="1400" dirty="0" smtClean="0"/>
              <a:t>и </a:t>
            </a:r>
            <a:r>
              <a:rPr lang="ru-RU" sz="1400" dirty="0" smtClean="0"/>
              <a:t>облака)</a:t>
            </a:r>
          </a:p>
          <a:p>
            <a:endParaRPr lang="ru-RU" sz="1400" dirty="0"/>
          </a:p>
        </p:txBody>
      </p:sp>
    </p:spTree>
  </p:cSld>
  <p:clrMapOvr>
    <a:masterClrMapping/>
  </p:clrMapOvr>
  <p:transition>
    <p:zoom dir="in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60993" y="2967335"/>
            <a:ext cx="76220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Алгоритм рисования: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edg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IMG_20200430_1621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620688"/>
            <a:ext cx="7920880" cy="5616624"/>
          </a:xfrm>
          <a:prstGeom prst="rect">
            <a:avLst/>
          </a:prstGeom>
        </p:spPr>
      </p:pic>
    </p:spTree>
  </p:cSld>
  <p:clrMapOvr>
    <a:masterClrMapping/>
  </p:clrMapOvr>
  <p:transition>
    <p:zoom dir="in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IMG_20200430_1524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620688"/>
            <a:ext cx="7848872" cy="5688632"/>
          </a:xfrm>
          <a:prstGeom prst="rect">
            <a:avLst/>
          </a:prstGeom>
        </p:spPr>
      </p:pic>
    </p:spTree>
  </p:cSld>
  <p:clrMapOvr>
    <a:masterClrMapping/>
  </p:clrMapOvr>
  <p:transition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IMG_20200430_1618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620688"/>
            <a:ext cx="7848872" cy="5616624"/>
          </a:xfrm>
          <a:prstGeom prst="rect">
            <a:avLst/>
          </a:prstGeom>
        </p:spPr>
      </p:pic>
    </p:spTree>
  </p:cSld>
  <p:clrMapOvr>
    <a:masterClrMapping/>
  </p:clrMapOvr>
  <p:transition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5534561"/>
            <a:ext cx="504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cs typeface="Kalinga" pitchFamily="34" charset="0"/>
              </a:rPr>
              <a:t> </a:t>
            </a:r>
            <a:endParaRPr lang="ru-RU" sz="4000" b="1" dirty="0">
              <a:solidFill>
                <a:srgbClr val="FF0000"/>
              </a:solidFill>
              <a:cs typeface="Kalinga" pitchFamily="34" charset="0"/>
            </a:endParaRPr>
          </a:p>
        </p:txBody>
      </p:sp>
      <p:pic>
        <p:nvPicPr>
          <p:cNvPr id="8" name="Рисунок 7" descr="img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Рисунок 8" descr="IMG_20200430_1619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548680"/>
            <a:ext cx="7920880" cy="5616624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619</TotalTime>
  <Words>55</Words>
  <Application>Microsoft Office PowerPoint</Application>
  <PresentationFormat>Экран (4:3)</PresentationFormat>
  <Paragraphs>18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детского интерактивного стола в детском саду</dc:title>
  <dc:creator>User</dc:creator>
  <cp:lastModifiedBy>Admin</cp:lastModifiedBy>
  <cp:revision>78</cp:revision>
  <dcterms:created xsi:type="dcterms:W3CDTF">2016-05-24T18:33:18Z</dcterms:created>
  <dcterms:modified xsi:type="dcterms:W3CDTF">2020-04-30T18:42:18Z</dcterms:modified>
</cp:coreProperties>
</file>