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7" r:id="rId9"/>
    <p:sldId id="268" r:id="rId10"/>
    <p:sldId id="272" r:id="rId11"/>
    <p:sldId id="269" r:id="rId12"/>
    <p:sldId id="266" r:id="rId13"/>
    <p:sldId id="264" r:id="rId14"/>
    <p:sldId id="270" r:id="rId15"/>
    <p:sldId id="265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3" autoAdjust="0"/>
    <p:restoredTop sz="93895" autoAdjust="0"/>
  </p:normalViewPr>
  <p:slideViewPr>
    <p:cSldViewPr>
      <p:cViewPr>
        <p:scale>
          <a:sx n="80" d="100"/>
          <a:sy n="80" d="100"/>
        </p:scale>
        <p:origin x="-106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Nataliya\Desktop\0001-002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11660" y="980728"/>
            <a:ext cx="6336704" cy="4464496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9792" y="1412776"/>
            <a:ext cx="4104456" cy="108012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ПРОЕКТ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5024"/>
            <a:ext cx="6400800" cy="1752600"/>
          </a:xfrm>
        </p:spPr>
        <p:txBody>
          <a:bodyPr>
            <a:normAutofit fontScale="92500" lnSpcReduction="20000"/>
          </a:bodyPr>
          <a:lstStyle/>
          <a:p>
            <a:endParaRPr lang="ru-RU" sz="2800" b="1" dirty="0" smtClean="0">
              <a:solidFill>
                <a:srgbClr val="FFC000"/>
              </a:solidFill>
            </a:endParaRPr>
          </a:p>
          <a:p>
            <a:r>
              <a:rPr lang="ru-RU" sz="2800" b="1" dirty="0" smtClean="0">
                <a:solidFill>
                  <a:srgbClr val="FFC000"/>
                </a:solidFill>
              </a:rPr>
              <a:t>Группа№8</a:t>
            </a:r>
          </a:p>
          <a:p>
            <a:endParaRPr lang="ru-RU" sz="2800" b="1" dirty="0">
              <a:solidFill>
                <a:srgbClr val="FFC000"/>
              </a:solidFill>
            </a:endParaRPr>
          </a:p>
          <a:p>
            <a:r>
              <a:rPr lang="ru-RU" sz="2800" b="1" dirty="0" smtClean="0">
                <a:solidFill>
                  <a:srgbClr val="FFC000"/>
                </a:solidFill>
              </a:rPr>
              <a:t>2021 </a:t>
            </a:r>
            <a:r>
              <a:rPr lang="ru-RU" sz="2800" b="1" dirty="0">
                <a:solidFill>
                  <a:srgbClr val="FFC000"/>
                </a:solidFill>
              </a:rPr>
              <a:t>год </a:t>
            </a:r>
          </a:p>
          <a:p>
            <a:endParaRPr lang="ru-RU" sz="2800" b="1" dirty="0">
              <a:solidFill>
                <a:srgbClr val="FFC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95353" y="1844824"/>
            <a:ext cx="616931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«Азбука дорожного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движения»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Nataliya\Desktop\0001-002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560840" cy="115212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Мы играем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731665"/>
            <a:ext cx="2355726" cy="31154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00808"/>
            <a:ext cx="2355726" cy="31409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7299" b="2858"/>
          <a:stretch/>
        </p:blipFill>
        <p:spPr>
          <a:xfrm>
            <a:off x="3071400" y="3214683"/>
            <a:ext cx="3001199" cy="279484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66317" y="4954091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«Дорожные знаки»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84168" y="4954091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«Транспорт»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71899" y="2708920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«Светофор»</a:t>
            </a:r>
          </a:p>
        </p:txBody>
      </p:sp>
    </p:spTree>
    <p:extLst>
      <p:ext uri="{BB962C8B-B14F-4D97-AF65-F5344CB8AC3E}">
        <p14:creationId xmlns="" xmlns:p14="http://schemas.microsoft.com/office/powerpoint/2010/main" val="160454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Nataliya\Desktop\0001-002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0"/>
            <a:ext cx="961256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560840" cy="100811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Наши победы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00200"/>
            <a:ext cx="7992888" cy="452596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3075" name="Picture 3" descr="D:\D\мама работа\рабочая папка\Проекты\Проект пдд\Приложения\Работа с детьми\Дипломы\Денис Диплом 2 место Викторина  Школа юного пешехода.jpg"/>
          <p:cNvPicPr>
            <a:picLocks noChangeAspect="1" noChangeArrowheads="1"/>
          </p:cNvPicPr>
          <p:nvPr/>
        </p:nvPicPr>
        <p:blipFill>
          <a:blip r:embed="rId3" cstate="print"/>
          <a:srcRect l="3111" t="22397" r="3111" b="18548"/>
          <a:stretch>
            <a:fillRect/>
          </a:stretch>
        </p:blipFill>
        <p:spPr bwMode="auto">
          <a:xfrm>
            <a:off x="5796136" y="2564904"/>
            <a:ext cx="2418601" cy="3384376"/>
          </a:xfrm>
          <a:prstGeom prst="rect">
            <a:avLst/>
          </a:prstGeom>
          <a:noFill/>
        </p:spPr>
      </p:pic>
      <p:pic>
        <p:nvPicPr>
          <p:cNvPr id="3076" name="Picture 4" descr="C:\Users\Nataliya\Desktop\gKr3QB5nEDo.jpg"/>
          <p:cNvPicPr>
            <a:picLocks noChangeAspect="1" noChangeArrowheads="1"/>
          </p:cNvPicPr>
          <p:nvPr/>
        </p:nvPicPr>
        <p:blipFill>
          <a:blip r:embed="rId4" cstate="print"/>
          <a:srcRect l="3958" t="22480" r="4947" b="16392"/>
          <a:stretch>
            <a:fillRect/>
          </a:stretch>
        </p:blipFill>
        <p:spPr bwMode="auto">
          <a:xfrm>
            <a:off x="3131840" y="2132856"/>
            <a:ext cx="2387643" cy="3384376"/>
          </a:xfrm>
          <a:prstGeom prst="rect">
            <a:avLst/>
          </a:prstGeom>
          <a:noFill/>
        </p:spPr>
      </p:pic>
      <p:pic>
        <p:nvPicPr>
          <p:cNvPr id="3077" name="Picture 5" descr="C:\Users\Nataliya\Desktop\2BCAdW7NEgo.jpg"/>
          <p:cNvPicPr>
            <a:picLocks noChangeAspect="1" noChangeArrowheads="1"/>
          </p:cNvPicPr>
          <p:nvPr/>
        </p:nvPicPr>
        <p:blipFill>
          <a:blip r:embed="rId5" cstate="print"/>
          <a:srcRect l="4759" t="22556" r="4759" b="16917"/>
          <a:stretch>
            <a:fillRect/>
          </a:stretch>
        </p:blipFill>
        <p:spPr bwMode="auto">
          <a:xfrm>
            <a:off x="467544" y="1628800"/>
            <a:ext cx="2376264" cy="33579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Nataliya\Desktop\0001-002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632848" cy="115212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Участвуем в акциях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D:\D\мама работа\рабочая папка\Проекты\Проект пдд\Приложения\Работа с детьми\Участие в акциях\Артем М. 15.11.21 акция Пешеход Внимание - переход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700808"/>
            <a:ext cx="2322458" cy="3172172"/>
          </a:xfrm>
          <a:prstGeom prst="rect">
            <a:avLst/>
          </a:prstGeom>
          <a:noFill/>
        </p:spPr>
      </p:pic>
      <p:pic>
        <p:nvPicPr>
          <p:cNvPr id="2051" name="Picture 3" descr="D:\D\мама работа\рабочая папка\Проекты\Проект пдд\Приложения\Работа с детьми\Участие в акциях\Каролина 13.10 21 акция Пристегни самое дорогое.jpg"/>
          <p:cNvPicPr>
            <a:picLocks noChangeAspect="1" noChangeArrowheads="1"/>
          </p:cNvPicPr>
          <p:nvPr/>
        </p:nvPicPr>
        <p:blipFill>
          <a:blip r:embed="rId4" cstate="print"/>
          <a:srcRect t="5691"/>
          <a:stretch>
            <a:fillRect/>
          </a:stretch>
        </p:blipFill>
        <p:spPr bwMode="auto">
          <a:xfrm>
            <a:off x="899592" y="1700808"/>
            <a:ext cx="2312657" cy="3191727"/>
          </a:xfrm>
          <a:prstGeom prst="rect">
            <a:avLst/>
          </a:prstGeom>
          <a:noFill/>
        </p:spPr>
      </p:pic>
      <p:pic>
        <p:nvPicPr>
          <p:cNvPr id="2052" name="Picture 4" descr="D:\D\мама работа\рабочая папка\Проекты\Проект пдд\Приложения\Работа с детьми\Участие в акциях\Полина А. акция Жизнь без ДТП.jpg"/>
          <p:cNvPicPr>
            <a:picLocks noChangeAspect="1" noChangeArrowheads="1"/>
          </p:cNvPicPr>
          <p:nvPr/>
        </p:nvPicPr>
        <p:blipFill>
          <a:blip r:embed="rId5" cstate="print"/>
          <a:srcRect t="3287" r="3516" b="1644"/>
          <a:stretch>
            <a:fillRect/>
          </a:stretch>
        </p:blipFill>
        <p:spPr bwMode="auto">
          <a:xfrm>
            <a:off x="3419872" y="2276872"/>
            <a:ext cx="2421962" cy="340471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650594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4869160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«Пристегни самое дорогое!»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84168" y="4869160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«Пешеход! Внимание! Переход!»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Nataliya\Desktop\0001-002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0811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Работа с родителями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27584" y="1600200"/>
            <a:ext cx="7560840" cy="452596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26" name="Picture 2" descr="C:\Users\Nataliya\Desktop\qiiwtx866Y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628800"/>
            <a:ext cx="2340126" cy="3312368"/>
          </a:xfrm>
          <a:prstGeom prst="rect">
            <a:avLst/>
          </a:prstGeom>
          <a:noFill/>
        </p:spPr>
      </p:pic>
      <p:pic>
        <p:nvPicPr>
          <p:cNvPr id="1027" name="Picture 3" descr="C:\Users\Nataliya\Desktop\DFumDVditf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2649086"/>
            <a:ext cx="2375231" cy="3362058"/>
          </a:xfrm>
          <a:prstGeom prst="rect">
            <a:avLst/>
          </a:prstGeom>
          <a:noFill/>
        </p:spPr>
      </p:pic>
      <p:pic>
        <p:nvPicPr>
          <p:cNvPr id="12291" name="Picture 3" descr="C:\Users\Nataliya\Desktop\TH9N5nvPIv8.jpg"/>
          <p:cNvPicPr>
            <a:picLocks noChangeAspect="1" noChangeArrowheads="1"/>
          </p:cNvPicPr>
          <p:nvPr/>
        </p:nvPicPr>
        <p:blipFill>
          <a:blip r:embed="rId5" cstate="print"/>
          <a:srcRect l="8746" t="2810" r="4998" b="2342"/>
          <a:stretch>
            <a:fillRect/>
          </a:stretch>
        </p:blipFill>
        <p:spPr bwMode="auto">
          <a:xfrm>
            <a:off x="3347864" y="2204864"/>
            <a:ext cx="2325643" cy="34111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Nataliya\Desktop\0001-002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550696"/>
          </a:xfrm>
          <a:prstGeom prst="rect">
            <a:avLst/>
          </a:prstGeom>
          <a:noFill/>
        </p:spPr>
      </p:pic>
      <p:pic>
        <p:nvPicPr>
          <p:cNvPr id="4100" name="Picture 4" descr="D:\D\мама работа\рабочая папка\Проекты\Проект пдд\фото совместное творчество с родителями\Zdo1qJVZg80.jpg"/>
          <p:cNvPicPr>
            <a:picLocks noChangeAspect="1" noChangeArrowheads="1"/>
          </p:cNvPicPr>
          <p:nvPr/>
        </p:nvPicPr>
        <p:blipFill>
          <a:blip r:embed="rId3" cstate="print"/>
          <a:srcRect t="18494" r="1400" b="21576"/>
          <a:stretch>
            <a:fillRect/>
          </a:stretch>
        </p:blipFill>
        <p:spPr bwMode="auto">
          <a:xfrm>
            <a:off x="4139952" y="1916832"/>
            <a:ext cx="2160240" cy="17506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560840" cy="108012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Совместное творчество с родителями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D:\D\мама работа\рабочая папка\Проекты\Проект пдд\фото совместное творчество с родителями\p0tY4qYp8oo.jpg"/>
          <p:cNvPicPr>
            <a:picLocks noChangeAspect="1" noChangeArrowheads="1"/>
          </p:cNvPicPr>
          <p:nvPr/>
        </p:nvPicPr>
        <p:blipFill>
          <a:blip r:embed="rId4" cstate="print"/>
          <a:srcRect l="3266" t="32196" r="4199" b="17848"/>
          <a:stretch>
            <a:fillRect/>
          </a:stretch>
        </p:blipFill>
        <p:spPr bwMode="auto">
          <a:xfrm>
            <a:off x="899592" y="1916832"/>
            <a:ext cx="2998818" cy="2158528"/>
          </a:xfrm>
          <a:prstGeom prst="rect">
            <a:avLst/>
          </a:prstGeom>
          <a:noFill/>
        </p:spPr>
      </p:pic>
      <p:pic>
        <p:nvPicPr>
          <p:cNvPr id="4099" name="Picture 3" descr="D:\D\мама работа\рабочая папка\Проекты\Проект пдд\фото совместное творчество с родителями\U_1PJAM7A0c.jpg"/>
          <p:cNvPicPr>
            <a:picLocks noChangeAspect="1" noChangeArrowheads="1"/>
          </p:cNvPicPr>
          <p:nvPr/>
        </p:nvPicPr>
        <p:blipFill>
          <a:blip r:embed="rId5" cstate="print"/>
          <a:srcRect l="9254" t="6940" r="22209" b="2776"/>
          <a:stretch>
            <a:fillRect/>
          </a:stretch>
        </p:blipFill>
        <p:spPr bwMode="auto">
          <a:xfrm>
            <a:off x="6444208" y="3573016"/>
            <a:ext cx="1723294" cy="3026795"/>
          </a:xfrm>
          <a:prstGeom prst="rect">
            <a:avLst/>
          </a:prstGeom>
          <a:noFill/>
        </p:spPr>
      </p:pic>
      <p:pic>
        <p:nvPicPr>
          <p:cNvPr id="7" name="Picture 5" descr="D:\D\мама работа\рабочая папка\Проекты\Проект пдд\фото совместное творчество с родителями\bhc3J_wPTvg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 l="21240" t="29506" r="14993" b="38404"/>
          <a:stretch>
            <a:fillRect/>
          </a:stretch>
        </p:blipFill>
        <p:spPr bwMode="auto">
          <a:xfrm>
            <a:off x="899592" y="4509120"/>
            <a:ext cx="3069086" cy="2059979"/>
          </a:xfrm>
          <a:prstGeom prst="rect">
            <a:avLst/>
          </a:prstGeom>
          <a:noFill/>
        </p:spPr>
      </p:pic>
      <p:pic>
        <p:nvPicPr>
          <p:cNvPr id="13315" name="Picture 3" descr="C:\Users\Nataliya\Desktop\TS1Xbl1AcDE.jpg"/>
          <p:cNvPicPr>
            <a:picLocks noChangeAspect="1" noChangeArrowheads="1"/>
          </p:cNvPicPr>
          <p:nvPr/>
        </p:nvPicPr>
        <p:blipFill>
          <a:blip r:embed="rId7" cstate="print"/>
          <a:srcRect l="4373" t="2810" r="9371" b="6557"/>
          <a:stretch>
            <a:fillRect/>
          </a:stretch>
        </p:blipFill>
        <p:spPr bwMode="auto">
          <a:xfrm>
            <a:off x="4139952" y="3573016"/>
            <a:ext cx="2160240" cy="3027688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771" t="15452" r="31120" b="11805"/>
          <a:stretch/>
        </p:blipFill>
        <p:spPr>
          <a:xfrm>
            <a:off x="6444208" y="1189483"/>
            <a:ext cx="1621257" cy="23835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Nataliya\Desktop\0001-002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632848" cy="115212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Вывод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340768"/>
            <a:ext cx="7488832" cy="4785395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dirty="0" smtClean="0">
                <a:solidFill>
                  <a:srgbClr val="00B050"/>
                </a:solidFill>
              </a:rPr>
              <a:t>По окончании проекта</a:t>
            </a:r>
            <a:r>
              <a:rPr lang="ru-RU" sz="2400" b="1" dirty="0" smtClean="0">
                <a:solidFill>
                  <a:srgbClr val="00B050"/>
                </a:solidFill>
              </a:rPr>
              <a:t> «Азбука дорожного движения»:</a:t>
            </a:r>
          </a:p>
          <a:p>
            <a:pPr algn="just">
              <a:buNone/>
            </a:pPr>
            <a:r>
              <a:rPr lang="ru-RU" sz="2400" dirty="0" smtClean="0">
                <a:solidFill>
                  <a:srgbClr val="00B050"/>
                </a:solidFill>
              </a:rPr>
              <a:t>- у воспитанников проявляется осознанное</a:t>
            </a:r>
          </a:p>
          <a:p>
            <a:pPr algn="just">
              <a:buNone/>
            </a:pPr>
            <a:r>
              <a:rPr lang="ru-RU" sz="2400" dirty="0" smtClean="0">
                <a:solidFill>
                  <a:srgbClr val="00B050"/>
                </a:solidFill>
              </a:rPr>
              <a:t>чувство ответственности за сохранение жизни</a:t>
            </a:r>
          </a:p>
          <a:p>
            <a:pPr algn="just">
              <a:buNone/>
            </a:pPr>
            <a:r>
              <a:rPr lang="ru-RU" sz="2400" dirty="0" smtClean="0">
                <a:solidFill>
                  <a:srgbClr val="00B050"/>
                </a:solidFill>
              </a:rPr>
              <a:t>избежание травматизма на улицах города,</a:t>
            </a:r>
          </a:p>
          <a:p>
            <a:pPr algn="just">
              <a:buNone/>
            </a:pPr>
            <a:r>
              <a:rPr lang="ru-RU" sz="2400" dirty="0" smtClean="0">
                <a:solidFill>
                  <a:srgbClr val="00B050"/>
                </a:solidFill>
              </a:rPr>
              <a:t>- сформированы основы безопасного поведения</a:t>
            </a:r>
          </a:p>
          <a:p>
            <a:pPr algn="just">
              <a:buNone/>
            </a:pPr>
            <a:r>
              <a:rPr lang="ru-RU" sz="2400" dirty="0" smtClean="0">
                <a:solidFill>
                  <a:srgbClr val="00B050"/>
                </a:solidFill>
              </a:rPr>
              <a:t>на  улицах и дорогах и понимание необходимости </a:t>
            </a:r>
          </a:p>
          <a:p>
            <a:pPr algn="just">
              <a:buNone/>
            </a:pPr>
            <a:r>
              <a:rPr lang="ru-RU" sz="2400" dirty="0" smtClean="0">
                <a:solidFill>
                  <a:srgbClr val="00B050"/>
                </a:solidFill>
              </a:rPr>
              <a:t>соблюдать ПДД,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solidFill>
                  <a:srgbClr val="00B050"/>
                </a:solidFill>
              </a:rPr>
              <a:t>создана атмосфера общности интересов (дети - </a:t>
            </a:r>
          </a:p>
          <a:p>
            <a:pPr algn="just">
              <a:buNone/>
            </a:pPr>
            <a:r>
              <a:rPr lang="ru-RU" sz="2400" dirty="0" smtClean="0">
                <a:solidFill>
                  <a:srgbClr val="00B050"/>
                </a:solidFill>
              </a:rPr>
              <a:t>родители-воспитатели) в вопросах воспитания основ</a:t>
            </a:r>
          </a:p>
          <a:p>
            <a:pPr algn="just">
              <a:buNone/>
            </a:pPr>
            <a:r>
              <a:rPr lang="ru-RU" sz="2400" dirty="0" smtClean="0">
                <a:solidFill>
                  <a:srgbClr val="00B050"/>
                </a:solidFill>
              </a:rPr>
              <a:t>безопасности у дошкольников.</a:t>
            </a:r>
            <a:endParaRPr lang="ru-RU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Nataliya\Desktop\0001-002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87624" y="1124744"/>
            <a:ext cx="6907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924" y="2276872"/>
            <a:ext cx="4416152" cy="33121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ataliya\Desktop\0001-002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416824" cy="158417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Характеристика проекта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2348880"/>
            <a:ext cx="7416824" cy="3777283"/>
          </a:xfrm>
        </p:spPr>
        <p:txBody>
          <a:bodyPr/>
          <a:lstStyle/>
          <a:p>
            <a:pPr algn="just">
              <a:buNone/>
            </a:pPr>
            <a:r>
              <a:rPr lang="ru-RU" sz="2800" b="1" dirty="0" smtClean="0">
                <a:solidFill>
                  <a:srgbClr val="00B050"/>
                </a:solidFill>
              </a:rPr>
              <a:t>Вид</a:t>
            </a:r>
            <a:r>
              <a:rPr lang="ru-RU" sz="2800" dirty="0" smtClean="0">
                <a:solidFill>
                  <a:srgbClr val="00B050"/>
                </a:solidFill>
              </a:rPr>
              <a:t>: познавательно - творческий.</a:t>
            </a:r>
          </a:p>
          <a:p>
            <a:pPr algn="just">
              <a:buNone/>
            </a:pPr>
            <a:r>
              <a:rPr lang="ru-RU" sz="2800" b="1" dirty="0" smtClean="0">
                <a:solidFill>
                  <a:srgbClr val="00B050"/>
                </a:solidFill>
              </a:rPr>
              <a:t>Продолжительность:</a:t>
            </a:r>
            <a:r>
              <a:rPr lang="ru-RU" sz="2800" dirty="0" smtClean="0">
                <a:solidFill>
                  <a:srgbClr val="00B050"/>
                </a:solidFill>
              </a:rPr>
              <a:t> долгосрочный.</a:t>
            </a:r>
          </a:p>
          <a:p>
            <a:pPr algn="just">
              <a:buNone/>
            </a:pPr>
            <a:r>
              <a:rPr lang="ru-RU" sz="2800" b="1" dirty="0" smtClean="0">
                <a:solidFill>
                  <a:srgbClr val="00B050"/>
                </a:solidFill>
              </a:rPr>
              <a:t>Сроки проведения:</a:t>
            </a:r>
            <a:r>
              <a:rPr lang="ru-RU" sz="2800" dirty="0" smtClean="0">
                <a:solidFill>
                  <a:srgbClr val="00B050"/>
                </a:solidFill>
              </a:rPr>
              <a:t> 11.10.2021г. -10.12.2021 г.</a:t>
            </a:r>
          </a:p>
          <a:p>
            <a:pPr algn="just">
              <a:buNone/>
            </a:pPr>
            <a:r>
              <a:rPr lang="ru-RU" sz="2800" b="1" dirty="0" smtClean="0">
                <a:solidFill>
                  <a:srgbClr val="00B050"/>
                </a:solidFill>
              </a:rPr>
              <a:t>Участники:</a:t>
            </a:r>
            <a:r>
              <a:rPr lang="ru-RU" sz="2800" dirty="0" smtClean="0">
                <a:solidFill>
                  <a:srgbClr val="00B050"/>
                </a:solidFill>
              </a:rPr>
              <a:t> дети группы компенсирующей направленности, педагоги группы, родители.</a:t>
            </a:r>
          </a:p>
          <a:p>
            <a:pPr algn="just">
              <a:buNone/>
            </a:pPr>
            <a:r>
              <a:rPr lang="ru-RU" sz="2800" b="1" dirty="0" smtClean="0">
                <a:solidFill>
                  <a:srgbClr val="00B050"/>
                </a:solidFill>
              </a:rPr>
              <a:t>Возраст детей</a:t>
            </a:r>
            <a:r>
              <a:rPr lang="ru-RU" sz="2800" dirty="0" smtClean="0">
                <a:solidFill>
                  <a:srgbClr val="00B050"/>
                </a:solidFill>
              </a:rPr>
              <a:t>: 5 - 7 лет.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ataliya\Desktop\0001-002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560840" cy="122413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Актуальность проекта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628800"/>
            <a:ext cx="7416824" cy="4464496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00B050"/>
                </a:solidFill>
              </a:rPr>
              <a:t>	</a:t>
            </a:r>
            <a:r>
              <a:rPr lang="ru-RU" sz="3300" dirty="0" smtClean="0">
                <a:solidFill>
                  <a:srgbClr val="00B050"/>
                </a:solidFill>
              </a:rPr>
              <a:t>В нашей стране, как и во всем мире, увеличивается число дорожно-транспортных происшествий. По статистике каждой десятой жертвой ДТП является ребенок. </a:t>
            </a:r>
          </a:p>
          <a:p>
            <a:pPr algn="just">
              <a:buNone/>
            </a:pPr>
            <a:r>
              <a:rPr lang="ru-RU" sz="3300" dirty="0" smtClean="0">
                <a:solidFill>
                  <a:srgbClr val="00B050"/>
                </a:solidFill>
              </a:rPr>
              <a:t>		Чем раньше познакомить ребенка с правилами дорожного движения, сформировать у него навыки безопасного поведения, как участника дорожного движения, тем меньше вероятность нежелательных происшествий с ним на дороге</a:t>
            </a:r>
            <a:r>
              <a:rPr lang="ru-RU" dirty="0" smtClean="0">
                <a:solidFill>
                  <a:srgbClr val="00B050"/>
                </a:solidFill>
              </a:rPr>
              <a:t>.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ataliya\Desktop\0001-002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580" y="476672"/>
            <a:ext cx="7560840" cy="144016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Цель проекта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700808"/>
            <a:ext cx="6768752" cy="3993307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sz="2800" dirty="0" smtClean="0">
                <a:solidFill>
                  <a:srgbClr val="00B050"/>
                </a:solidFill>
              </a:rPr>
              <a:t>Уточнить у детей старшего дошкольного возраста представления об основах безопасного поведения на дороге и соблюдении правил дорожного движения.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841" y="3573016"/>
            <a:ext cx="2949535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ataliya\Desktop\0001-002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488832" cy="108012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Задачи проекта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484784"/>
            <a:ext cx="7488832" cy="4525963"/>
          </a:xfrm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rgbClr val="00B050"/>
                </a:solidFill>
              </a:rPr>
              <a:t>обобщить представления детей о правилах дорожного движения;</a:t>
            </a:r>
          </a:p>
          <a:p>
            <a:pPr lvl="0"/>
            <a:r>
              <a:rPr lang="ru-RU" sz="2800" dirty="0" smtClean="0">
                <a:solidFill>
                  <a:srgbClr val="00B050"/>
                </a:solidFill>
              </a:rPr>
              <a:t>воспитывать у старших дошкольников навыки личной безопасности;</a:t>
            </a:r>
          </a:p>
          <a:p>
            <a:r>
              <a:rPr lang="ru-RU" sz="3000" dirty="0" smtClean="0">
                <a:solidFill>
                  <a:srgbClr val="00B050"/>
                </a:solidFill>
              </a:rPr>
              <a:t>расширить представления детей о транспортных средствах; </a:t>
            </a:r>
          </a:p>
          <a:p>
            <a:r>
              <a:rPr lang="ru-RU" sz="3000" dirty="0" smtClean="0">
                <a:solidFill>
                  <a:srgbClr val="00B050"/>
                </a:solidFill>
              </a:rPr>
              <a:t>привлечь внимание родителей к воспитанию у детей навыков безопасного поведения на дороге.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ataliya\Desktop\0001-002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22413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Предполагаемый результат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772816"/>
            <a:ext cx="7632848" cy="435334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/>
              <a:t>	</a:t>
            </a:r>
            <a:r>
              <a:rPr lang="ru-RU" dirty="0" smtClean="0"/>
              <a:t>	</a:t>
            </a:r>
            <a:r>
              <a:rPr lang="ru-RU" sz="2800" dirty="0" smtClean="0">
                <a:solidFill>
                  <a:srgbClr val="00B050"/>
                </a:solidFill>
              </a:rPr>
              <a:t>У детей сформировано понимание значимости использования правил дорожного движения, развиты необходимые для этого навыки и умения. </a:t>
            </a:r>
          </a:p>
          <a:p>
            <a:pPr algn="just">
              <a:buNone/>
            </a:pPr>
            <a:r>
              <a:rPr lang="ru-RU" sz="2800" dirty="0" smtClean="0">
                <a:solidFill>
                  <a:srgbClr val="00B050"/>
                </a:solidFill>
              </a:rPr>
              <a:t>		Родители осознают важность работы с детьми по изучению правил дорожного движения и принимают активное участие в воспитании основ безопасности у дошкольников.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ataliya\Desktop\0001-002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8012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Реализация проекта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340768"/>
            <a:ext cx="7488832" cy="4752528"/>
          </a:xfrm>
        </p:spPr>
        <p:txBody>
          <a:bodyPr>
            <a:noAutofit/>
          </a:bodyPr>
          <a:lstStyle/>
          <a:p>
            <a:pPr lvl="1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B050"/>
                </a:solidFill>
              </a:rPr>
              <a:t>Работа с детьми</a:t>
            </a:r>
          </a:p>
          <a:p>
            <a:pPr>
              <a:buNone/>
            </a:pPr>
            <a:r>
              <a:rPr lang="ru-RU" sz="2800" dirty="0" smtClean="0">
                <a:solidFill>
                  <a:srgbClr val="00B050"/>
                </a:solidFill>
              </a:rPr>
              <a:t>	Изучаем ПДД</a:t>
            </a:r>
          </a:p>
          <a:p>
            <a:pPr>
              <a:buNone/>
            </a:pPr>
            <a:r>
              <a:rPr lang="ru-RU" sz="2800" dirty="0" smtClean="0">
                <a:solidFill>
                  <a:srgbClr val="00B050"/>
                </a:solidFill>
              </a:rPr>
              <a:t>	Наше творчество</a:t>
            </a:r>
          </a:p>
          <a:p>
            <a:pPr>
              <a:buNone/>
            </a:pPr>
            <a:r>
              <a:rPr lang="ru-RU" sz="2800" dirty="0" smtClean="0">
                <a:solidFill>
                  <a:srgbClr val="00B050"/>
                </a:solidFill>
              </a:rPr>
              <a:t>	Мы играем</a:t>
            </a:r>
          </a:p>
          <a:p>
            <a:pPr>
              <a:buNone/>
            </a:pPr>
            <a:r>
              <a:rPr lang="ru-RU" sz="2800" dirty="0" smtClean="0">
                <a:solidFill>
                  <a:srgbClr val="00B050"/>
                </a:solidFill>
              </a:rPr>
              <a:t>	Наши победы</a:t>
            </a:r>
          </a:p>
          <a:p>
            <a:pPr>
              <a:buNone/>
            </a:pPr>
            <a:r>
              <a:rPr lang="ru-RU" sz="2800" dirty="0" smtClean="0">
                <a:solidFill>
                  <a:srgbClr val="00B050"/>
                </a:solidFill>
              </a:rPr>
              <a:t>	Участвуем в акциях</a:t>
            </a:r>
          </a:p>
          <a:p>
            <a:pPr lvl="2"/>
            <a:r>
              <a:rPr lang="ru-RU" sz="2800" b="1" dirty="0" smtClean="0">
                <a:solidFill>
                  <a:srgbClr val="00B050"/>
                </a:solidFill>
              </a:rPr>
              <a:t>Работа с родителями</a:t>
            </a:r>
          </a:p>
          <a:p>
            <a:pPr>
              <a:buNone/>
            </a:pPr>
            <a:r>
              <a:rPr lang="ru-RU" sz="2800" dirty="0" smtClean="0">
                <a:solidFill>
                  <a:srgbClr val="00B050"/>
                </a:solidFill>
              </a:rPr>
              <a:t>	Материалы для ознакомления</a:t>
            </a:r>
          </a:p>
          <a:p>
            <a:pPr>
              <a:buNone/>
            </a:pPr>
            <a:r>
              <a:rPr lang="ru-RU" sz="2800" dirty="0" smtClean="0">
                <a:solidFill>
                  <a:srgbClr val="00B050"/>
                </a:solidFill>
              </a:rPr>
              <a:t>	Совместное творчество с родителями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177" t="1910" r="20443" b="10417"/>
          <a:stretch/>
        </p:blipFill>
        <p:spPr>
          <a:xfrm>
            <a:off x="5436096" y="1719858"/>
            <a:ext cx="2598056" cy="3030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Nataliya\Desktop\0001-002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560840" cy="79695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Изучаем ПДД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600" dirty="0"/>
          </a:p>
        </p:txBody>
      </p:sp>
      <p:pic>
        <p:nvPicPr>
          <p:cNvPr id="1028" name="Picture 4" descr="D:\D\мама работа\рабочая папка\Проекты\Проект пдд\фото дети\занятия\PR5QMNMvxq4.jpg"/>
          <p:cNvPicPr>
            <a:picLocks noChangeAspect="1" noChangeArrowheads="1"/>
          </p:cNvPicPr>
          <p:nvPr/>
        </p:nvPicPr>
        <p:blipFill>
          <a:blip r:embed="rId3" cstate="print"/>
          <a:srcRect l="6334" t="26103" r="6334"/>
          <a:stretch>
            <a:fillRect/>
          </a:stretch>
        </p:blipFill>
        <p:spPr bwMode="auto">
          <a:xfrm>
            <a:off x="899592" y="1628800"/>
            <a:ext cx="2304256" cy="2600620"/>
          </a:xfrm>
          <a:prstGeom prst="rect">
            <a:avLst/>
          </a:prstGeom>
          <a:noFill/>
        </p:spPr>
      </p:pic>
      <p:pic>
        <p:nvPicPr>
          <p:cNvPr id="1027" name="Picture 3" descr="D:\D\мама работа\рабочая папка\Проекты\Проект пдд\фото дети\занятия\DSC02094.JPG"/>
          <p:cNvPicPr>
            <a:picLocks noChangeAspect="1" noChangeArrowheads="1"/>
          </p:cNvPicPr>
          <p:nvPr/>
        </p:nvPicPr>
        <p:blipFill>
          <a:blip r:embed="rId4" cstate="print"/>
          <a:srcRect l="17439" r="8138" b="1746"/>
          <a:stretch>
            <a:fillRect/>
          </a:stretch>
        </p:blipFill>
        <p:spPr bwMode="auto">
          <a:xfrm>
            <a:off x="3347864" y="1628800"/>
            <a:ext cx="2448272" cy="2151626"/>
          </a:xfrm>
          <a:prstGeom prst="rect">
            <a:avLst/>
          </a:prstGeom>
          <a:noFill/>
        </p:spPr>
      </p:pic>
      <p:pic>
        <p:nvPicPr>
          <p:cNvPr id="1026" name="Picture 2" descr="D:\D\мама работа\рабочая папка\Проекты\Проект пдд\фото дети\занятия\RQYBsO52Lxc.jpg"/>
          <p:cNvPicPr>
            <a:picLocks noChangeAspect="1" noChangeArrowheads="1"/>
          </p:cNvPicPr>
          <p:nvPr/>
        </p:nvPicPr>
        <p:blipFill>
          <a:blip r:embed="rId5" cstate="print"/>
          <a:srcRect l="1370" t="36004" r="8223" b="9258"/>
          <a:stretch>
            <a:fillRect/>
          </a:stretch>
        </p:blipFill>
        <p:spPr bwMode="auto">
          <a:xfrm>
            <a:off x="5580112" y="3861048"/>
            <a:ext cx="2670250" cy="2155692"/>
          </a:xfrm>
          <a:prstGeom prst="rect">
            <a:avLst/>
          </a:prstGeom>
          <a:noFill/>
        </p:spPr>
      </p:pic>
      <p:pic>
        <p:nvPicPr>
          <p:cNvPr id="8194" name="Picture 2" descr="E:\Проект пдд\пдд  фото\10.11.21\kqahaG86_ks.jpg"/>
          <p:cNvPicPr>
            <a:picLocks noChangeAspect="1" noChangeArrowheads="1"/>
          </p:cNvPicPr>
          <p:nvPr/>
        </p:nvPicPr>
        <p:blipFill>
          <a:blip r:embed="rId6" cstate="print"/>
          <a:srcRect l="24213" t="1050" r="984" b="8399"/>
          <a:stretch>
            <a:fillRect/>
          </a:stretch>
        </p:blipFill>
        <p:spPr bwMode="auto">
          <a:xfrm>
            <a:off x="5868144" y="1628800"/>
            <a:ext cx="2356004" cy="2138951"/>
          </a:xfrm>
          <a:prstGeom prst="rect">
            <a:avLst/>
          </a:prstGeom>
          <a:noFill/>
        </p:spPr>
      </p:pic>
      <p:pic>
        <p:nvPicPr>
          <p:cNvPr id="8195" name="Picture 3" descr="E:\Проект пдд\пдд  фото\10.11.21\DSC02052.JPG"/>
          <p:cNvPicPr>
            <a:picLocks noChangeAspect="1" noChangeArrowheads="1"/>
          </p:cNvPicPr>
          <p:nvPr/>
        </p:nvPicPr>
        <p:blipFill>
          <a:blip r:embed="rId7" cstate="print"/>
          <a:srcRect l="8840" t="20487"/>
          <a:stretch>
            <a:fillRect/>
          </a:stretch>
        </p:blipFill>
        <p:spPr bwMode="auto">
          <a:xfrm>
            <a:off x="899592" y="3933056"/>
            <a:ext cx="3674792" cy="21337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Nataliya\Desktop\0001-002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560840" cy="115212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Наше творчество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1" name="Picture 3" descr="D:\D\мама работа\рабочая папка\Проекты\Проект пдд\фото дети\занятия\KZzZe3xHN1s.jpg"/>
          <p:cNvPicPr>
            <a:picLocks noChangeAspect="1" noChangeArrowheads="1"/>
          </p:cNvPicPr>
          <p:nvPr/>
        </p:nvPicPr>
        <p:blipFill>
          <a:blip r:embed="rId3" cstate="print"/>
          <a:srcRect l="5622" t="38404" b="2810"/>
          <a:stretch>
            <a:fillRect/>
          </a:stretch>
        </p:blipFill>
        <p:spPr bwMode="auto">
          <a:xfrm>
            <a:off x="5773096" y="4005064"/>
            <a:ext cx="2465630" cy="2048291"/>
          </a:xfrm>
          <a:prstGeom prst="rect">
            <a:avLst/>
          </a:prstGeom>
          <a:noFill/>
        </p:spPr>
      </p:pic>
      <p:pic>
        <p:nvPicPr>
          <p:cNvPr id="2052" name="Picture 4" descr="D:\D\мама работа\рабочая папка\Проекты\Проект пдд\фото дети\занятия\QbdmHWjh8sM.jpg"/>
          <p:cNvPicPr>
            <a:picLocks noChangeAspect="1" noChangeArrowheads="1"/>
          </p:cNvPicPr>
          <p:nvPr/>
        </p:nvPicPr>
        <p:blipFill>
          <a:blip r:embed="rId4" cstate="print"/>
          <a:srcRect t="40277"/>
          <a:stretch>
            <a:fillRect/>
          </a:stretch>
        </p:blipFill>
        <p:spPr bwMode="auto">
          <a:xfrm>
            <a:off x="899592" y="1628800"/>
            <a:ext cx="2387518" cy="1901694"/>
          </a:xfrm>
          <a:prstGeom prst="rect">
            <a:avLst/>
          </a:prstGeom>
          <a:noFill/>
        </p:spPr>
      </p:pic>
      <p:pic>
        <p:nvPicPr>
          <p:cNvPr id="2053" name="Picture 5" descr="D:\D\мама работа\рабочая папка\Проекты\Проект пдд\фото дети\занятия\IeG7-DprD3c.jpg"/>
          <p:cNvPicPr>
            <a:picLocks noChangeAspect="1" noChangeArrowheads="1"/>
          </p:cNvPicPr>
          <p:nvPr/>
        </p:nvPicPr>
        <p:blipFill>
          <a:blip r:embed="rId5" cstate="print"/>
          <a:srcRect l="2499" t="42151" r="1249" b="5152"/>
          <a:stretch>
            <a:fillRect/>
          </a:stretch>
        </p:blipFill>
        <p:spPr bwMode="auto">
          <a:xfrm>
            <a:off x="3347864" y="2564904"/>
            <a:ext cx="2390200" cy="2023388"/>
          </a:xfrm>
          <a:prstGeom prst="rect">
            <a:avLst/>
          </a:prstGeom>
          <a:noFill/>
        </p:spPr>
      </p:pic>
      <p:pic>
        <p:nvPicPr>
          <p:cNvPr id="9219" name="Picture 3" descr="E:\Проект пдд\пдд  фото\фото дети\занятия\fMAzAKOf5lA.jpg"/>
          <p:cNvPicPr>
            <a:picLocks noChangeAspect="1" noChangeArrowheads="1"/>
          </p:cNvPicPr>
          <p:nvPr/>
        </p:nvPicPr>
        <p:blipFill>
          <a:blip r:embed="rId6" cstate="print"/>
          <a:srcRect l="19991" t="50113" r="8121" b="13582"/>
          <a:stretch>
            <a:fillRect/>
          </a:stretch>
        </p:blipFill>
        <p:spPr bwMode="auto">
          <a:xfrm>
            <a:off x="899592" y="4005064"/>
            <a:ext cx="2391133" cy="2042726"/>
          </a:xfrm>
          <a:prstGeom prst="rect">
            <a:avLst/>
          </a:prstGeom>
          <a:noFill/>
        </p:spPr>
      </p:pic>
      <p:pic>
        <p:nvPicPr>
          <p:cNvPr id="9220" name="Picture 4" descr="E:\Проект пдд\пдд  фото\фото дети\занятия\F83eZBBGBfw.jpg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 l="1400" t="27647" r="3733" b="2800"/>
          <a:stretch>
            <a:fillRect/>
          </a:stretch>
        </p:blipFill>
        <p:spPr bwMode="auto">
          <a:xfrm>
            <a:off x="5796136" y="1556792"/>
            <a:ext cx="2448272" cy="2393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173</Words>
  <Application>Microsoft Office PowerPoint</Application>
  <PresentationFormat>Экран (4:3)</PresentationFormat>
  <Paragraphs>61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ПРОЕКТ  </vt:lpstr>
      <vt:lpstr>Характеристика проекта</vt:lpstr>
      <vt:lpstr>Актуальность проекта</vt:lpstr>
      <vt:lpstr>Цель проекта</vt:lpstr>
      <vt:lpstr>Задачи проекта</vt:lpstr>
      <vt:lpstr>Предполагаемый результат</vt:lpstr>
      <vt:lpstr>Реализация проекта</vt:lpstr>
      <vt:lpstr>Изучаем ПДД</vt:lpstr>
      <vt:lpstr>Наше творчество</vt:lpstr>
      <vt:lpstr>Мы играем</vt:lpstr>
      <vt:lpstr>Наши победы </vt:lpstr>
      <vt:lpstr>Участвуем в акциях</vt:lpstr>
      <vt:lpstr>Работа с родителями</vt:lpstr>
      <vt:lpstr>Совместное творчество с родителями</vt:lpstr>
      <vt:lpstr>Вывод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«Азбука дорожного движения»</dc:title>
  <dc:creator>Nataliya</dc:creator>
  <cp:lastModifiedBy>Nataliya</cp:lastModifiedBy>
  <cp:revision>64</cp:revision>
  <dcterms:created xsi:type="dcterms:W3CDTF">2022-01-12T07:59:49Z</dcterms:created>
  <dcterms:modified xsi:type="dcterms:W3CDTF">2022-01-16T19:15:49Z</dcterms:modified>
</cp:coreProperties>
</file>