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3" r:id="rId3"/>
    <p:sldId id="296" r:id="rId4"/>
    <p:sldId id="297" r:id="rId5"/>
    <p:sldId id="266" r:id="rId6"/>
    <p:sldId id="331" r:id="rId7"/>
    <p:sldId id="316" r:id="rId8"/>
    <p:sldId id="258" r:id="rId9"/>
    <p:sldId id="259" r:id="rId10"/>
    <p:sldId id="279" r:id="rId11"/>
    <p:sldId id="283" r:id="rId12"/>
    <p:sldId id="317" r:id="rId13"/>
    <p:sldId id="284" r:id="rId14"/>
    <p:sldId id="321" r:id="rId15"/>
    <p:sldId id="286" r:id="rId16"/>
    <p:sldId id="322" r:id="rId17"/>
    <p:sldId id="318" r:id="rId18"/>
    <p:sldId id="320" r:id="rId19"/>
    <p:sldId id="319" r:id="rId20"/>
    <p:sldId id="323" r:id="rId21"/>
    <p:sldId id="287" r:id="rId22"/>
    <p:sldId id="303" r:id="rId23"/>
    <p:sldId id="290" r:id="rId24"/>
    <p:sldId id="291" r:id="rId25"/>
    <p:sldId id="260" r:id="rId26"/>
    <p:sldId id="309" r:id="rId27"/>
    <p:sldId id="325" r:id="rId28"/>
    <p:sldId id="328" r:id="rId29"/>
    <p:sldId id="329" r:id="rId30"/>
    <p:sldId id="330" r:id="rId31"/>
    <p:sldId id="312" r:id="rId32"/>
    <p:sldId id="327" r:id="rId33"/>
    <p:sldId id="326" r:id="rId34"/>
    <p:sldId id="262" r:id="rId35"/>
    <p:sldId id="315" r:id="rId36"/>
    <p:sldId id="302" r:id="rId37"/>
    <p:sldId id="324" r:id="rId38"/>
    <p:sldId id="311" r:id="rId39"/>
    <p:sldId id="270" r:id="rId40"/>
    <p:sldId id="263" r:id="rId41"/>
    <p:sldId id="285" r:id="rId42"/>
    <p:sldId id="301" r:id="rId43"/>
    <p:sldId id="298" r:id="rId44"/>
    <p:sldId id="276" r:id="rId45"/>
    <p:sldId id="277" r:id="rId46"/>
    <p:sldId id="299" r:id="rId47"/>
    <p:sldId id="267" r:id="rId48"/>
    <p:sldId id="268" r:id="rId49"/>
    <p:sldId id="265" r:id="rId50"/>
    <p:sldId id="314" r:id="rId51"/>
    <p:sldId id="281" r:id="rId52"/>
    <p:sldId id="293" r:id="rId53"/>
    <p:sldId id="282" r:id="rId54"/>
    <p:sldId id="304" r:id="rId55"/>
    <p:sldId id="271" r:id="rId56"/>
    <p:sldId id="294" r:id="rId57"/>
    <p:sldId id="300" r:id="rId58"/>
    <p:sldId id="273" r:id="rId59"/>
    <p:sldId id="288" r:id="rId60"/>
    <p:sldId id="289" r:id="rId61"/>
    <p:sldId id="278" r:id="rId62"/>
    <p:sldId id="280" r:id="rId63"/>
    <p:sldId id="305" r:id="rId64"/>
    <p:sldId id="308" r:id="rId65"/>
    <p:sldId id="307" r:id="rId66"/>
    <p:sldId id="306" r:id="rId67"/>
    <p:sldId id="292" r:id="rId68"/>
    <p:sldId id="310" r:id="rId69"/>
    <p:sldId id="295" r:id="rId70"/>
    <p:sldId id="332" r:id="rId7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62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orthodox.etel.ru/Photo/2008/Galleris/20080825sinyachixa/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2.jpeg"/><Relationship Id="rId7" Type="http://schemas.openxmlformats.org/officeDocument/2006/relationships/image" Target="../media/image37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89.jpeg"/><Relationship Id="rId4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Нижнесинячихинский музей-заповедник.</a:t>
            </a:r>
            <a:endParaRPr lang="ru-RU" dirty="0"/>
          </a:p>
        </p:txBody>
      </p:sp>
      <p:pic>
        <p:nvPicPr>
          <p:cNvPr id="4" name="Picture 5" descr="s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6913356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Image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0"/>
            <a:ext cx="4929222" cy="683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Image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96285"/>
            <a:ext cx="8954248" cy="6330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85728"/>
            <a:ext cx="4786346" cy="6381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Крестьянская усадьба 18 века.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-ob-6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071546"/>
            <a:ext cx="8865343" cy="561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535761"/>
            <a:ext cx="8429652" cy="6322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043758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-ob-6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96671"/>
            <a:ext cx="9024922" cy="56470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0"/>
            <a:ext cx="8754518" cy="6565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85728"/>
            <a:ext cx="8572560" cy="642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85728"/>
            <a:ext cx="8382058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0"/>
            <a:ext cx="8659268" cy="6494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Учитель\Мои документы\музе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0635" y="928670"/>
            <a:ext cx="8659319" cy="5780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8" y="274638"/>
            <a:ext cx="2257412" cy="48688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3" descr="d-ob-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39827"/>
            <a:ext cx="5929354" cy="6575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d-ob-6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928670"/>
            <a:ext cx="8797809" cy="56808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608332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Парадное  крыльцо, ведущее  в  дом  располагалось  на  западном  фасаде</a:t>
            </a:r>
            <a:endParaRPr lang="ru-RU" sz="1600" dirty="0"/>
          </a:p>
        </p:txBody>
      </p:sp>
      <p:pic>
        <p:nvPicPr>
          <p:cNvPr id="4" name="Содержимое 4" descr="d-ob-6-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4572032" cy="62087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61547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Зимой, чтобы  избежать  сырости,  стеклянные  рамы  вынимались, а на  их  место  вставляли  высушенную  брюшину. Так как  через  неё  ничего  не  было  видно  в  ней  проделывали  небольшие  дырочки, через  которые  просачивался  свет.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Picture 2" descr="C:\Documents and Settings\Admin.MICROSOF-ED3DD5\Рабочий стол\ВерОничка\картинки на изо\d-ob-6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500042"/>
            <a:ext cx="4534938" cy="5851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Крестьянская усадьба 19 века.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8" name="Picture 2" descr="D:\Каталог, маленькая черная книжечка\5, крестьянская усадьб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96400"/>
            <a:ext cx="9144000" cy="5918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142852"/>
            <a:ext cx="3286148" cy="142876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4" name="Содержимое 3" descr="img018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711664" y="1721878"/>
            <a:ext cx="3432336" cy="5136122"/>
          </a:xfrm>
        </p:spPr>
      </p:pic>
      <p:pic>
        <p:nvPicPr>
          <p:cNvPr id="5" name="Рисунок 4" descr="img020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430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29204" cy="6572272"/>
          </a:xfrm>
          <a:prstGeom prst="rect">
            <a:avLst/>
          </a:prstGeom>
        </p:spPr>
      </p:pic>
      <p:pic>
        <p:nvPicPr>
          <p:cNvPr id="5" name="Содержимое 3" descr="img018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57752" y="444090"/>
            <a:ext cx="4286248" cy="641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357554" y="3429000"/>
            <a:ext cx="5786446" cy="3429000"/>
          </a:xfrm>
        </p:spPr>
        <p:txBody>
          <a:bodyPr>
            <a:normAutofit fontScale="92500" lnSpcReduction="10000"/>
          </a:bodyPr>
          <a:lstStyle/>
          <a:p>
            <a:pPr lvl="3">
              <a:lnSpc>
                <a:spcPct val="80000"/>
              </a:lnSpc>
            </a:pPr>
            <a:r>
              <a:rPr lang="ru-RU" sz="2400" dirty="0" smtClean="0">
                <a:latin typeface="+mj-lt"/>
              </a:rPr>
              <a:t>Вторая местная достопримечательность — коллекция образцов уральской домовой росписи. Благодаря этим двум музеям-экспозициям народного творчества, Нижняя Синячиха занимает важное место в туристическом маршруте Каменный пояс и Серебряное кольцо Урала, а также является особо охраняемым ЮНЕСКО объектом культуры.</a:t>
            </a:r>
            <a:endParaRPr lang="ru-RU" sz="2400" dirty="0">
              <a:latin typeface="+mj-lt"/>
            </a:endParaRPr>
          </a:p>
        </p:txBody>
      </p:sp>
      <p:pic>
        <p:nvPicPr>
          <p:cNvPr id="3" name="Picture 5" descr="s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0"/>
            <a:ext cx="4286248" cy="33218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50720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j-lt"/>
              </a:rPr>
              <a:t>Нижняя Синячиха — маленькое старинное село, которое находится в 12 километрах от Алапаевска и примерно в 160 километрах от Екатеринбурга в Свердловской области. В первую очередь, поселок Нижняя Синячиха известен своим музеем русского деревянного зодчества под открытым небом. </a:t>
            </a:r>
            <a:endParaRPr lang="ru-RU" sz="2400" dirty="0">
              <a:latin typeface="+mj-lt"/>
            </a:endParaRPr>
          </a:p>
        </p:txBody>
      </p:sp>
      <p:pic>
        <p:nvPicPr>
          <p:cNvPr id="6" name="Содержимое 3" descr="img015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934163"/>
            <a:ext cx="4359214" cy="2923837"/>
          </a:xfrm>
          <a:prstGeom prst="rect">
            <a:avLst/>
          </a:prstGeom>
        </p:spPr>
      </p:pic>
      <p:pic>
        <p:nvPicPr>
          <p:cNvPr id="8" name="Рисунок 7" descr="img010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786191"/>
            <a:ext cx="1509568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" y="0"/>
            <a:ext cx="914109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043098" cy="11430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5" name="Рисунок 4" descr="img022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377246" cy="67151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523" y="1857364"/>
            <a:ext cx="3750477" cy="500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02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0"/>
            <a:ext cx="6858048" cy="679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021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357298"/>
            <a:ext cx="9158352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-357214"/>
            <a:ext cx="3257544" cy="11430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Башня  острога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D:\Сокровища нижней синячихи\7, домик страница1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86314" cy="6817770"/>
          </a:xfrm>
          <a:prstGeom prst="rect">
            <a:avLst/>
          </a:prstGeom>
          <a:noFill/>
        </p:spPr>
      </p:pic>
      <p:pic>
        <p:nvPicPr>
          <p:cNvPr id="4" name="Picture 3" descr="D:\Сокровища нижней синячихи\чертежи. страница 12 верх пра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493751"/>
            <a:ext cx="3714744" cy="6364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128586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На участке старого Сибирского тракта в селе </a:t>
            </a:r>
            <a:r>
              <a:rPr lang="ru-RU" sz="2000" dirty="0" err="1" smtClean="0">
                <a:solidFill>
                  <a:schemeClr val="tx1"/>
                </a:solidFill>
              </a:rPr>
              <a:t>Лучинкино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Тугулымского</a:t>
            </a:r>
            <a:r>
              <a:rPr lang="ru-RU" sz="2000" dirty="0" smtClean="0">
                <a:solidFill>
                  <a:schemeClr val="tx1"/>
                </a:solidFill>
              </a:rPr>
              <a:t> района Свердловской области был обнаружен деревянный двухэтажный дом, построенный в традициях плотницкого искусства конца XVIII - начала XIX века.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7586" name="Picture 2" descr="C:\Documents and Settings\Учитель\Рабочий стол\изб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9"/>
            <a:ext cx="7334268" cy="550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857620" cy="6858000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Особая конструкция перекрытий, интерьеры внутренних помещений, балкончик с объемным балясником, окна, украшенные карнизными досками с долбленым геометрическим орнаментом, свидетельство вали о высокой архитектурно-художественной ценности старинного сооружения.</a:t>
            </a:r>
          </a:p>
          <a:p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Такие дома в России называли хоромами. Возраст здания установлен способом </a:t>
            </a:r>
            <a:r>
              <a:rPr lang="ru-RU" dirty="0" err="1" smtClean="0">
                <a:latin typeface="+mj-lt"/>
              </a:rPr>
              <a:t>дендро-хронологического</a:t>
            </a:r>
            <a:r>
              <a:rPr lang="ru-RU" dirty="0" smtClean="0">
                <a:latin typeface="+mj-lt"/>
              </a:rPr>
              <a:t> анализа (по годичным кольцам прироста древесины). Ранее апробированный археологами при раскопках в Новгороде и Пскове, этот способ для архитектурных исследований был применен впервые.</a:t>
            </a:r>
          </a:p>
          <a:p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Выяснилось, что архитектурный шедевр на границе тогдашних Пермской и </a:t>
            </a:r>
            <a:r>
              <a:rPr lang="ru-RU" dirty="0" err="1" smtClean="0">
                <a:latin typeface="+mj-lt"/>
              </a:rPr>
              <a:t>Тобольской</a:t>
            </a:r>
            <a:r>
              <a:rPr lang="ru-RU" dirty="0" smtClean="0">
                <a:latin typeface="+mj-lt"/>
              </a:rPr>
              <a:t> губерний был создан в 1802-1807 годах. Самая  старая  деревянная  постройка  на  Урале.</a:t>
            </a:r>
          </a:p>
          <a:p>
            <a:endParaRPr lang="ru-RU" dirty="0">
              <a:latin typeface="+mj-lt"/>
            </a:endParaRPr>
          </a:p>
        </p:txBody>
      </p:sp>
      <p:pic>
        <p:nvPicPr>
          <p:cNvPr id="4" name="Рисунок 3" descr="img017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6314" y="142852"/>
            <a:ext cx="4219497" cy="2867797"/>
          </a:xfrm>
          <a:prstGeom prst="rect">
            <a:avLst/>
          </a:prstGeom>
        </p:spPr>
      </p:pic>
      <p:pic>
        <p:nvPicPr>
          <p:cNvPr id="5" name="Рисунок 4" descr="img024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9124" y="3039026"/>
            <a:ext cx="4613546" cy="3661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28"/>
            <a:ext cx="8715404" cy="6536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8982" cy="179704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img019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143372" y="88464"/>
            <a:ext cx="4839092" cy="6681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274638"/>
            <a:ext cx="2900354" cy="2368544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9458" name="Picture 2" descr="D:\Сокровища нижней синячихи\7, гири, страница 1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1549" y="3736985"/>
            <a:ext cx="4362451" cy="3121015"/>
          </a:xfrm>
          <a:prstGeom prst="rect">
            <a:avLst/>
          </a:prstGeom>
          <a:noFill/>
        </p:spPr>
      </p:pic>
      <p:pic>
        <p:nvPicPr>
          <p:cNvPr id="4" name="Содержимое 3" descr="091aad28c185c25b9fd3d7556500d82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472117"/>
            <a:ext cx="4509885" cy="3385883"/>
          </a:xfrm>
          <a:prstGeom prst="ellipse">
            <a:avLst/>
          </a:prstGeom>
          <a:solidFill>
            <a:schemeClr val="tx2">
              <a:alpha val="20000"/>
            </a:schemeClr>
          </a:solidFill>
          <a:ln w="44450" cap="flat" cmpd="sng" algn="ctr">
            <a:noFill/>
            <a:prstDash val="solid"/>
          </a:ln>
          <a:effectLst/>
        </p:spPr>
      </p:pic>
      <p:pic>
        <p:nvPicPr>
          <p:cNvPr id="5" name="Содержимое 3" descr="091a320efb597cd9bdad62e4ec6dad83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42844" y="0"/>
            <a:ext cx="4857784" cy="3647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285728"/>
            <a:ext cx="4286248" cy="65722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+mj-lt"/>
              </a:rPr>
              <a:t>До недавнего времени вывеска на здании администрации музея сообщала посетителям о том, что они - гости </a:t>
            </a:r>
            <a:r>
              <a:rPr lang="ru-RU" dirty="0" err="1" smtClean="0">
                <a:latin typeface="+mj-lt"/>
              </a:rPr>
              <a:t>Нижнесинячихинского</a:t>
            </a:r>
            <a:r>
              <a:rPr lang="ru-RU" dirty="0" smtClean="0">
                <a:latin typeface="+mj-lt"/>
              </a:rPr>
              <a:t> музея-заповедника народного искусства и деревянного зодчества. Теперь появилась новая строка, гласящая, что окрестности села в пойме речки Синячихи - еще и заповедные места </a:t>
            </a:r>
            <a:r>
              <a:rPr lang="ru-RU" dirty="0" err="1" smtClean="0">
                <a:latin typeface="+mj-lt"/>
              </a:rPr>
              <a:t>среднеуральского</a:t>
            </a:r>
            <a:r>
              <a:rPr lang="ru-RU" dirty="0" smtClean="0">
                <a:latin typeface="+mj-lt"/>
              </a:rPr>
              <a:t> ландшафта. Над замыслом музея и его созданием Иван Данилович Самойлов работал несколько десятилетий, будучи главным инженером-землеустроителем </a:t>
            </a:r>
            <a:r>
              <a:rPr lang="ru-RU" dirty="0" err="1" smtClean="0">
                <a:latin typeface="+mj-lt"/>
              </a:rPr>
              <a:t>Алапаевского</a:t>
            </a:r>
            <a:r>
              <a:rPr lang="ru-RU" dirty="0" smtClean="0">
                <a:latin typeface="+mj-lt"/>
              </a:rPr>
              <a:t> района.</a:t>
            </a:r>
          </a:p>
          <a:p>
            <a:endParaRPr lang="ru-RU" dirty="0" smtClean="0">
              <a:latin typeface="+mj-lt"/>
            </a:endParaRPr>
          </a:p>
        </p:txBody>
      </p:sp>
      <p:pic>
        <p:nvPicPr>
          <p:cNvPr id="4" name="Picture 2" descr="D:\Сокровища нижней синячихи\8, картинка дяденьки, иван данилович.JPG"/>
          <p:cNvPicPr>
            <a:picLocks noChangeAspect="1" noChangeArrowheads="1"/>
          </p:cNvPicPr>
          <p:nvPr/>
        </p:nvPicPr>
        <p:blipFill>
          <a:blip r:embed="rId2" cstate="email"/>
          <a:srcRect r="9589" b="15190"/>
          <a:stretch>
            <a:fillRect/>
          </a:stretch>
        </p:blipFill>
        <p:spPr bwMode="auto">
          <a:xfrm>
            <a:off x="0" y="500042"/>
            <a:ext cx="5296176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857232"/>
            <a:ext cx="3186106" cy="52864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Дом   из  села  </a:t>
            </a:r>
            <a:r>
              <a:rPr lang="ru-RU" sz="2800" dirty="0" err="1" smtClean="0">
                <a:solidFill>
                  <a:schemeClr val="tx1"/>
                </a:solidFill>
              </a:rPr>
              <a:t>Лучинкино</a:t>
            </a:r>
            <a:r>
              <a:rPr lang="ru-RU" sz="2800" dirty="0" smtClean="0">
                <a:solidFill>
                  <a:schemeClr val="tx1"/>
                </a:solidFill>
              </a:rPr>
              <a:t>. Первая  половина  19в.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Двухэтажный  </a:t>
            </a:r>
            <a:r>
              <a:rPr lang="ru-RU" sz="2800" dirty="0" err="1" smtClean="0">
                <a:solidFill>
                  <a:schemeClr val="tx1"/>
                </a:solidFill>
              </a:rPr>
              <a:t>дом-шестистенок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074" name="Picture 2" descr="D:\Сокровища нижней синячихи\8, доми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0"/>
            <a:ext cx="50786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Синячиха. Сторожевая башня, конец XIXв, пос. Красногвардейск, Артёмовский р-н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3024198" cy="4881586"/>
          </a:xfrm>
          <a:prstGeom prst="rect">
            <a:avLst/>
          </a:prstGeom>
          <a:noFill/>
        </p:spPr>
      </p:pic>
      <p:pic>
        <p:nvPicPr>
          <p:cNvPr id="6" name="Picture 12" descr="Синячиха. Пожарный чан для во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214554"/>
            <a:ext cx="3143272" cy="4429156"/>
          </a:xfrm>
          <a:prstGeom prst="rect">
            <a:avLst/>
          </a:prstGeom>
          <a:noFill/>
        </p:spPr>
      </p:pic>
      <p:pic>
        <p:nvPicPr>
          <p:cNvPr id="7" name="Picture 17" descr="Синячиха. Колоде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00" y="357166"/>
            <a:ext cx="307183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3400420" cy="58807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+mj-lt"/>
              </a:rPr>
              <a:t>Ветряная мельница, стоящая сейчас на высоком берегу речки Синячихи, "приехала" из деревни </a:t>
            </a:r>
            <a:r>
              <a:rPr lang="ru-RU" dirty="0" err="1" smtClean="0">
                <a:latin typeface="+mj-lt"/>
              </a:rPr>
              <a:t>Мочищенск</a:t>
            </a:r>
            <a:r>
              <a:rPr lang="ru-RU" dirty="0" smtClean="0">
                <a:latin typeface="+mj-lt"/>
              </a:rPr>
              <a:t>, с самого севера области. В оба конца работники музея, плотники-реставраторы проделали 600-километровый путь. </a:t>
            </a:r>
          </a:p>
          <a:p>
            <a:endParaRPr lang="ru-RU" dirty="0" smtClean="0">
              <a:latin typeface="+mj-lt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Содержимое 3" descr="auzd2007_7_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214" y="214290"/>
            <a:ext cx="4826813" cy="6435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latin typeface="+mj-lt"/>
              </a:rPr>
              <a:t>Каждый отпуск Самойлов проводил в поездках по стране; освоил опыт реставрации церквей в Ленинграде, Нижнем Новгороде, Ярославле, Костроме, побывал в </a:t>
            </a:r>
            <a:r>
              <a:rPr lang="ru-RU" dirty="0" err="1" smtClean="0">
                <a:latin typeface="+mj-lt"/>
              </a:rPr>
              <a:t>Витославлице</a:t>
            </a:r>
            <a:r>
              <a:rPr lang="ru-RU" dirty="0" smtClean="0">
                <a:latin typeface="+mj-lt"/>
              </a:rPr>
              <a:t> под Новгородом, Соловецком монастыре, в других местах, славных старинным русским зодчеством. В Суздале обучился тонкому искусству покрывать церковные главы сусальной позолотой. Иван Данилович широко известен как коллекционер предметов народного искусства и быта, знаток уральской старины и этнографии, реставратор старинных строений. Самойловым и созданными им бригадами плотников, каменщиков, кровельщиков, художников-реставраторов буквально из руин поднят памятник архитектуры XVIII века - здание </a:t>
            </a:r>
            <a:r>
              <a:rPr lang="ru-RU" dirty="0" err="1" smtClean="0">
                <a:latin typeface="+mj-lt"/>
              </a:rPr>
              <a:t>Спасо-Преображенской</a:t>
            </a:r>
            <a:r>
              <a:rPr lang="ru-RU" dirty="0" smtClean="0">
                <a:latin typeface="+mj-lt"/>
              </a:rPr>
              <a:t> церкви, построенной на средства прихожан.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Сокровища нижней синячихи\чертежи. страница 12 yb;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786874" cy="669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Сокровища нижней синячихи\чертежи. страница 12 yb;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0"/>
            <a:ext cx="8922868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600200"/>
            <a:ext cx="4400552" cy="47091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+mj-lt"/>
              </a:rPr>
              <a:t>Десять лет шла реставрация изумительного по архитектурным пропорциям девятиглавого, 64-метровой высоты храма, сооруженного в стиле так называемого </a:t>
            </a:r>
            <a:r>
              <a:rPr lang="ru-RU" dirty="0" err="1" smtClean="0">
                <a:latin typeface="+mj-lt"/>
              </a:rPr>
              <a:t>тобольского</a:t>
            </a:r>
            <a:r>
              <a:rPr lang="ru-RU" dirty="0" smtClean="0">
                <a:latin typeface="+mj-lt"/>
              </a:rPr>
              <a:t> барокко. Одни лишь строительные леса перед реставрацией наружной его части возводились два года.</a:t>
            </a:r>
          </a:p>
          <a:p>
            <a:endParaRPr lang="ru-RU" dirty="0"/>
          </a:p>
        </p:txBody>
      </p:sp>
      <p:pic>
        <p:nvPicPr>
          <p:cNvPr id="4" name="Picture 2" descr="D:\большая черная книга\13, стр 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4463643" cy="6067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большая черная книга\12, стр16 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7851" y="285728"/>
            <a:ext cx="4026959" cy="6125127"/>
          </a:xfrm>
          <a:prstGeom prst="rect">
            <a:avLst/>
          </a:prstGeom>
          <a:noFill/>
        </p:spPr>
      </p:pic>
      <p:pic>
        <p:nvPicPr>
          <p:cNvPr id="4" name="Picture 2" descr="D:\большая черная книга\13, стр 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85728"/>
            <a:ext cx="4463643" cy="6067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6786610" cy="7969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Бригада  плотников и штукатуров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6" name="Picture 2" descr="D:\большая черная книга\14, стр 18, бригада плотников и штукатур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000108"/>
            <a:ext cx="7678734" cy="5719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74638"/>
            <a:ext cx="3971924" cy="6369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D:\Сокровища нижней синячихи\10, спасо преобр сабо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40941" y="285728"/>
            <a:ext cx="4203879" cy="6383455"/>
          </a:xfrm>
          <a:prstGeom prst="rect">
            <a:avLst/>
          </a:prstGeom>
          <a:noFill/>
        </p:spPr>
      </p:pic>
      <p:pic>
        <p:nvPicPr>
          <p:cNvPr id="4" name="Picture 2" descr="D:\большая черная книга\12, стр16 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85728"/>
            <a:ext cx="4143404" cy="6302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1500174"/>
            <a:ext cx="3328982" cy="500066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Окрестности Нижней Синячихи и вправду удивительно красивы. Но надо добавить, что </a:t>
            </a:r>
            <a:r>
              <a:rPr lang="ru-RU" sz="2000" dirty="0" smtClean="0">
                <a:solidFill>
                  <a:schemeClr val="tx1"/>
                </a:solidFill>
              </a:rPr>
              <a:t>примечательны  не </a:t>
            </a:r>
            <a:r>
              <a:rPr lang="ru-RU" sz="2000" dirty="0" smtClean="0">
                <a:solidFill>
                  <a:schemeClr val="tx1"/>
                </a:solidFill>
              </a:rPr>
              <a:t>только природный, но и рукотворный ландшафт, та гармония, с которой вписались старинные дома и усадьбы в современность. И опять нельзя не восхититься бережным отношением к старине, энергией и упорством Самойлова </a:t>
            </a:r>
            <a:r>
              <a:rPr lang="ru-RU" sz="2000" dirty="0" err="1">
                <a:solidFill>
                  <a:schemeClr val="tx1"/>
                </a:solidFill>
              </a:rPr>
              <a:t>и</a:t>
            </a:r>
            <a:r>
              <a:rPr lang="ru-RU" sz="2000" dirty="0" err="1" smtClean="0">
                <a:solidFill>
                  <a:schemeClr val="tx1"/>
                </a:solidFill>
              </a:rPr>
              <a:t>"со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товарищи".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Picture 2" descr="D:\Сокровища нижней синячихи\панорама. 13 стра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8643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737"/>
            <a:ext cx="8229600" cy="725470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tx1"/>
                </a:solidFill>
              </a:rPr>
              <a:t>Спасо-Преображенская</a:t>
            </a:r>
            <a:r>
              <a:rPr lang="ru-RU" sz="2000" dirty="0" smtClean="0">
                <a:solidFill>
                  <a:schemeClr val="tx1"/>
                </a:solidFill>
              </a:rPr>
              <a:t> церковь, первая четверть XIX в., образец "</a:t>
            </a:r>
            <a:r>
              <a:rPr lang="ru-RU" sz="2000" dirty="0" err="1" smtClean="0">
                <a:solidFill>
                  <a:schemeClr val="tx1"/>
                </a:solidFill>
              </a:rPr>
              <a:t>тобольского</a:t>
            </a:r>
            <a:r>
              <a:rPr lang="ru-RU" sz="2000" dirty="0" smtClean="0">
                <a:solidFill>
                  <a:schemeClr val="tx1"/>
                </a:solidFill>
              </a:rPr>
              <a:t> барокко"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6562" name="Picture 2" descr="C:\Documents and Settings\Учитель\Рабочий стол\соб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713946"/>
            <a:ext cx="8220405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Залы 1 этажа</a:t>
            </a:r>
            <a:endParaRPr lang="ru-RU" sz="2000" dirty="0"/>
          </a:p>
        </p:txBody>
      </p:sp>
      <p:pic>
        <p:nvPicPr>
          <p:cNvPr id="1026" name="Picture 2" descr="F:\Image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3" y="1071546"/>
            <a:ext cx="8139403" cy="5769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186106" cy="32972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142852"/>
            <a:ext cx="4924435" cy="656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786190"/>
            <a:ext cx="4012159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142852"/>
            <a:ext cx="2828916" cy="1143000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плащеница</a:t>
            </a:r>
            <a:endParaRPr lang="ru-RU" sz="1600" dirty="0"/>
          </a:p>
        </p:txBody>
      </p:sp>
      <p:pic>
        <p:nvPicPr>
          <p:cNvPr id="6146" name="Picture 2" descr="F:\Image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86346" cy="6559175"/>
          </a:xfrm>
          <a:prstGeom prst="rect">
            <a:avLst/>
          </a:prstGeom>
          <a:noFill/>
        </p:spPr>
      </p:pic>
      <p:pic>
        <p:nvPicPr>
          <p:cNvPr id="19459" name="Picture 3" descr="C:\Documents and Settings\Учитель\Рабочий стол\img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053950"/>
            <a:ext cx="5072066" cy="380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D:\музей\img004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1000108"/>
            <a:ext cx="4398901" cy="5708657"/>
          </a:xfrm>
          <a:prstGeom prst="rect">
            <a:avLst/>
          </a:prstGeom>
          <a:noFill/>
        </p:spPr>
      </p:pic>
      <p:pic>
        <p:nvPicPr>
          <p:cNvPr id="6" name="Рисунок 5" descr="img005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905357"/>
            <a:ext cx="4361080" cy="580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0" name="Picture 2" descr="D:\Сокровища нижней синячихи\стр 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980498"/>
            <a:ext cx="8143932" cy="5720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29066"/>
            <a:ext cx="4572000" cy="271464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Восстановленные Фрески алтарной  части 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Picture 11" descr="Картинка 12 из 2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0622" y="142852"/>
            <a:ext cx="3857652" cy="2571768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" y="0"/>
            <a:ext cx="4953001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92" y="3696894"/>
            <a:ext cx="4214808" cy="316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+mj-lt"/>
              </a:rPr>
              <a:t>Целые династии народных мастеров домовой росписи - потомков выходцев из северных областей европейской части России - исстари жили в поселках и деревнях по реке </a:t>
            </a:r>
            <a:r>
              <a:rPr lang="ru-RU" dirty="0" err="1" smtClean="0">
                <a:latin typeface="+mj-lt"/>
              </a:rPr>
              <a:t>Кармак</a:t>
            </a:r>
            <a:r>
              <a:rPr lang="ru-RU" dirty="0" smtClean="0">
                <a:latin typeface="+mj-lt"/>
              </a:rPr>
              <a:t>, на границе с Тюменской областью. Для тамошних народных живописцев, чаще всего скромно именовавших себя "красильщиками", домовая роспись стала своеобразным отхожим промыслом. Во многих селах и деревнях - на запад, восток, юг от </a:t>
            </a:r>
            <a:r>
              <a:rPr lang="ru-RU" dirty="0" err="1" smtClean="0">
                <a:latin typeface="+mj-lt"/>
              </a:rPr>
              <a:t>Кармака</a:t>
            </a:r>
            <a:r>
              <a:rPr lang="ru-RU" dirty="0" smtClean="0">
                <a:latin typeface="+mj-lt"/>
              </a:rPr>
              <a:t> - любили и привечали "</a:t>
            </a:r>
            <a:r>
              <a:rPr lang="ru-RU" dirty="0" err="1" smtClean="0">
                <a:latin typeface="+mj-lt"/>
              </a:rPr>
              <a:t>петушатников</a:t>
            </a:r>
            <a:r>
              <a:rPr lang="ru-RU" dirty="0" smtClean="0">
                <a:latin typeface="+mj-lt"/>
              </a:rPr>
              <a:t>", получивших прозвище из-за традиционного персонажа своих росписей. Например, в небольшой деревушке Чебаки </a:t>
            </a:r>
            <a:r>
              <a:rPr lang="ru-RU" dirty="0" err="1" smtClean="0">
                <a:latin typeface="+mj-lt"/>
              </a:rPr>
              <a:t>Сухоложского</a:t>
            </a:r>
            <a:r>
              <a:rPr lang="ru-RU" dirty="0" smtClean="0">
                <a:latin typeface="+mj-lt"/>
              </a:rPr>
              <a:t> района расписаны интерьеры всех тридцати деревенских изб и домов. Уральская домовая роспись представляет собой редкостное явление, целый пласт народного творчества, а сама экспозиция, собранная и описанная И. Д. Самойловым, по заключению специалистов Московского НИИ художественной промышленности, сделанному еще в 1967 году, не имеет аналогов ни в одном из музеев мира. Экспонаты коллекции не только собраны, но зачастую просто спасены Иваном Даниловичем от уничтожения в 217(!) крестьянских домах восьми районов Свердловской области; на самом раннем из достоверно датированных образцов - расписной прялке - есть надпись: "1869 год".</a:t>
            </a: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В этой выставке стоит обратить внимание на несколько образцов. Во-первых, это, конечно, белая горница. Она перевезена в Нижнюю Синячиху их села Мезень </a:t>
            </a:r>
            <a:r>
              <a:rPr lang="ru-RU" sz="1800" dirty="0" err="1" smtClean="0">
                <a:solidFill>
                  <a:schemeClr val="tx1"/>
                </a:solidFill>
              </a:rPr>
              <a:t>Алапаевского</a:t>
            </a:r>
            <a:r>
              <a:rPr lang="ru-RU" sz="1800" dirty="0" smtClean="0">
                <a:solidFill>
                  <a:schemeClr val="tx1"/>
                </a:solidFill>
              </a:rPr>
              <a:t> района, где была расписана </a:t>
            </a:r>
            <a:r>
              <a:rPr lang="ru-RU" sz="1800" dirty="0" err="1" smtClean="0">
                <a:solidFill>
                  <a:schemeClr val="tx1"/>
                </a:solidFill>
              </a:rPr>
              <a:t>тугулымскими</a:t>
            </a:r>
            <a:r>
              <a:rPr lang="ru-RU" sz="1800" dirty="0" smtClean="0">
                <a:solidFill>
                  <a:schemeClr val="tx1"/>
                </a:solidFill>
              </a:rPr>
              <a:t> мастерами по народной росписи по дереву еще в начале XX века.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8194" name="Picture 2" descr="D:\Сокровища нижней синячихи\18, ок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428736"/>
            <a:ext cx="7531320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15394" cy="10001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tx1"/>
                </a:solidFill>
              </a:rPr>
              <a:t>Белая горница — самая чистая, опрятная и красивая комната в доме, которая всегда была готова к приему гостей. А называется она «белой» еще и из-за своего вида: стены расписаны узорами поверх белой окраски стен.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-ob-6-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881929"/>
            <a:ext cx="8878677" cy="58726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D:\выст2015\2014\фот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51672" cy="6858000"/>
          </a:xfrm>
          <a:prstGeom prst="rect">
            <a:avLst/>
          </a:prstGeom>
          <a:noFill/>
        </p:spPr>
      </p:pic>
      <p:pic>
        <p:nvPicPr>
          <p:cNvPr id="7" name="Picture 3" descr="C:\Documents and Settings\Учитель\Рабочий стол\сх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5906"/>
            <a:ext cx="2786082" cy="2092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29642" cy="121442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. Это коллекция образцов уральской домовой росписи. В экспозицию вошли расписанные сказочно яркими цветами, травами, ягодами двери, простенки, целые стены и потолки крестьянских изб и домов, образцы расписной мебели и домашней утвари.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" name="Содержимое 3" descr="d-ob-6-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372606"/>
            <a:ext cx="8453450" cy="533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pic>
        <p:nvPicPr>
          <p:cNvPr id="2050" name="Picture 2" descr="F:\Image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714356"/>
            <a:ext cx="8431381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>Коллекция расписных стен и потолков в избах уральских </a:t>
            </a:r>
            <a:r>
              <a:rPr lang="ru-RU" sz="1800" dirty="0" err="1" smtClean="0"/>
              <a:t>девревень</a:t>
            </a:r>
            <a:r>
              <a:rPr lang="ru-RU" sz="1800" dirty="0" smtClean="0"/>
              <a:t> обнаружила такой феномен, который получил официальное название «уральская домовая роспись».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098" name="Picture 2" descr="F:\Image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928802"/>
            <a:ext cx="3302682" cy="4708525"/>
          </a:xfrm>
          <a:prstGeom prst="rect">
            <a:avLst/>
          </a:prstGeom>
          <a:noFill/>
        </p:spPr>
      </p:pic>
      <p:pic>
        <p:nvPicPr>
          <p:cNvPr id="4" name="Рисунок 3" descr="img010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1158831"/>
            <a:ext cx="4348551" cy="5556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006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903510" y="2194429"/>
            <a:ext cx="2872461" cy="3678544"/>
          </a:xfrm>
        </p:spPr>
      </p:pic>
      <p:pic>
        <p:nvPicPr>
          <p:cNvPr id="5" name="Рисунок 4" descr="img007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214422"/>
            <a:ext cx="4183760" cy="5357826"/>
          </a:xfrm>
          <a:prstGeom prst="rect">
            <a:avLst/>
          </a:prstGeom>
        </p:spPr>
      </p:pic>
      <p:pic>
        <p:nvPicPr>
          <p:cNvPr id="6" name="Рисунок 5" descr="img006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1214422"/>
            <a:ext cx="4127976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015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1214422"/>
            <a:ext cx="8300029" cy="55670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40042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013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119538"/>
            <a:ext cx="4572032" cy="6517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011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71472" y="285728"/>
            <a:ext cx="3429024" cy="6370415"/>
          </a:xfrm>
        </p:spPr>
      </p:pic>
      <p:pic>
        <p:nvPicPr>
          <p:cNvPr id="5" name="Рисунок 4" descr="img012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29256" y="193647"/>
            <a:ext cx="3510336" cy="6521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008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0" y="928670"/>
            <a:ext cx="3857652" cy="564539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52400"/>
            <a:ext cx="7043758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 descr="img009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928670"/>
            <a:ext cx="3843329" cy="562443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014.bmp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0999" y="928670"/>
            <a:ext cx="4339563" cy="5818150"/>
          </a:xfrm>
        </p:spPr>
      </p:pic>
      <p:pic>
        <p:nvPicPr>
          <p:cNvPr id="5" name="Рисунок 4" descr="img016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857232"/>
            <a:ext cx="4319377" cy="589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_syn_0052[1]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Историческое и культурное значение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357299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Указом президента РФ №176 от 20.02.95 г. музей включен в перечень объектов исторического и культурного наследия федерального значения, что подтверждает высокий уровень музея-заповедника. Сегодня музей - это еще и центр по изучению фольклора Среднего Урала, здесь проходят областные и районные праздники народного творчества, семинары Свердловского архитектурного института, художественного училища, мастеров фарфоровых, керамических, коврово-текстильных фабрик. Музей оказывает методическую, консультационную помощь другим территориям области в деле реставрации памятников народной культуры.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1" name="Picture 3" descr="C:\Documents and Settings\Учитель\Рабочий стол\схем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588"/>
            <a:ext cx="8643998" cy="6490857"/>
          </a:xfrm>
          <a:prstGeom prst="rect">
            <a:avLst/>
          </a:prstGeom>
          <a:noFill/>
        </p:spPr>
      </p:pic>
      <p:pic>
        <p:nvPicPr>
          <p:cNvPr id="4" name="Picture 3" descr="C:\Documents and Settings\Учитель\Рабочий стол\сх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43998" cy="6490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3" descr="d-ob-6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5206"/>
            <a:ext cx="5309855" cy="3352794"/>
          </a:xfrm>
          <a:prstGeom prst="rect">
            <a:avLst/>
          </a:prstGeom>
        </p:spPr>
      </p:pic>
      <p:pic>
        <p:nvPicPr>
          <p:cNvPr id="6" name="Picture 2" descr="D:\Сокровища нижней синячихи\18, ок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214842" cy="2958484"/>
          </a:xfrm>
          <a:prstGeom prst="rect">
            <a:avLst/>
          </a:prstGeom>
          <a:noFill/>
        </p:spPr>
      </p:pic>
      <p:pic>
        <p:nvPicPr>
          <p:cNvPr id="7" name="Содержимое 3" descr="auzd2007_7_22.jpg"/>
          <p:cNvPicPr>
            <a:picLocks noChangeAspect="1"/>
          </p:cNvPicPr>
          <p:nvPr/>
        </p:nvPicPr>
        <p:blipFill>
          <a:blip r:embed="rId4"/>
          <a:srcRect l="16188" t="18653" r="17255" b="11092"/>
          <a:stretch>
            <a:fillRect/>
          </a:stretch>
        </p:blipFill>
        <p:spPr>
          <a:xfrm>
            <a:off x="6606088" y="3286124"/>
            <a:ext cx="2537912" cy="3571876"/>
          </a:xfrm>
          <a:prstGeom prst="rect">
            <a:avLst/>
          </a:prstGeom>
        </p:spPr>
      </p:pic>
      <p:pic>
        <p:nvPicPr>
          <p:cNvPr id="8" name="Содержимое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48" y="0"/>
            <a:ext cx="3857652" cy="2893239"/>
          </a:xfrm>
          <a:prstGeom prst="rect">
            <a:avLst/>
          </a:prstGeom>
        </p:spPr>
      </p:pic>
      <p:pic>
        <p:nvPicPr>
          <p:cNvPr id="12" name="Picture 17" descr="Синячиха. Колодец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0"/>
            <a:ext cx="1905024" cy="2392356"/>
          </a:xfrm>
          <a:prstGeom prst="rect">
            <a:avLst/>
          </a:prstGeom>
          <a:noFill/>
        </p:spPr>
      </p:pic>
      <p:pic>
        <p:nvPicPr>
          <p:cNvPr id="9" name="Содержимое 3" descr="img021.bmp"/>
          <p:cNvPicPr>
            <a:picLocks noGrp="1" noChangeAspect="1"/>
          </p:cNvPicPr>
          <p:nvPr>
            <p:ph idx="1"/>
          </p:nvPr>
        </p:nvPicPr>
        <p:blipFill>
          <a:blip r:embed="rId7" cstate="email"/>
          <a:stretch>
            <a:fillRect/>
          </a:stretch>
        </p:blipFill>
        <p:spPr>
          <a:xfrm>
            <a:off x="1714480" y="2428868"/>
            <a:ext cx="4000528" cy="1437676"/>
          </a:xfrm>
        </p:spPr>
      </p:pic>
      <p:pic>
        <p:nvPicPr>
          <p:cNvPr id="10" name="Содержимое 3" descr="img018.bmp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214942" y="4500570"/>
            <a:ext cx="1575409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285992"/>
            <a:ext cx="3614734" cy="42862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Часовня  </a:t>
            </a:r>
            <a:r>
              <a:rPr lang="ru-RU" sz="2800" dirty="0" err="1" smtClean="0">
                <a:solidFill>
                  <a:schemeClr val="tx1"/>
                </a:solidFill>
              </a:rPr>
              <a:t>Савватия</a:t>
            </a:r>
            <a:r>
              <a:rPr lang="ru-RU" sz="2800" dirty="0" smtClean="0">
                <a:solidFill>
                  <a:schemeClr val="tx1"/>
                </a:solidFill>
              </a:rPr>
              <a:t>  и  Зосима  Соловецких 18 век.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Музей  акварели  художника-любителя  А.И.Трофимовой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122" name="Picture 2" descr="D:\Сокровища нижней синячихи\стр 1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429124" cy="6831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428604"/>
            <a:ext cx="3143272" cy="67262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solidFill>
                  <a:schemeClr val="tx1"/>
                </a:solidFill>
              </a:rPr>
              <a:t>Часовня Вознесения.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Начало  19 в.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 В помещении часовни Вознесения развернута выставка работ народной мастерицы Христины Денисовны Чупраковой - удивительная экспозиция ковров, выполненных в технике машинной аппликации.</a:t>
            </a:r>
            <a:br>
              <a:rPr lang="ru-RU" sz="2200" dirty="0" smtClean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2290" name="Picture 2" descr="D:\Каталог, маленькая черная книжечка\4, часовня вознесен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84" y="142852"/>
            <a:ext cx="5592979" cy="6549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517</TotalTime>
  <Words>1028</Words>
  <Application>Microsoft Office PowerPoint</Application>
  <PresentationFormat>Экран (4:3)</PresentationFormat>
  <Paragraphs>37</Paragraphs>
  <Slides>70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Апекс</vt:lpstr>
      <vt:lpstr>Нижнесинячихинский музей-заповедник.</vt:lpstr>
      <vt:lpstr>Презентация PowerPoint</vt:lpstr>
      <vt:lpstr>Презентация PowerPoint</vt:lpstr>
      <vt:lpstr>Презентация PowerPoint</vt:lpstr>
      <vt:lpstr>Окрестности Нижней Синячихи и вправду удивительно красивы. Но надо добавить, что примечательны  не только природный, но и рукотворный ландшафт, та гармония, с которой вписались старинные дома и усадьбы в современность. И опять нельзя не восхититься бережным отношением к старине, энергией и упорством Самойлова и"со товарищи". </vt:lpstr>
      <vt:lpstr>Презентация PowerPoint</vt:lpstr>
      <vt:lpstr>Презентация PowerPoint</vt:lpstr>
      <vt:lpstr>Часовня  Савватия  и  Зосима  Соловецких 18 век.   Музей  акварели  художника-любителя  А.И.Трофимовой</vt:lpstr>
      <vt:lpstr> Часовня Вознесения. Начало  19 в.  В помещении часовни Вознесения развернута выставка работ народной мастерицы Христины Денисовны Чупраковой - удивительная экспозиция ковров, выполненных в технике машинной аппликации. </vt:lpstr>
      <vt:lpstr>Презентация PowerPoint</vt:lpstr>
      <vt:lpstr>Презентация PowerPoint</vt:lpstr>
      <vt:lpstr>Презентация PowerPoint</vt:lpstr>
      <vt:lpstr>Крестьянская усадьба 18 века.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Парадное  крыльцо, ведущее  в  дом  располагалось  на  западном  фасаде</vt:lpstr>
      <vt:lpstr>Зимой, чтобы  избежать  сырости,  стеклянные  рамы  вынимались, а на  их  место  вставляли  высушенную  брюшину. Так как  через  неё  ничего  не  было  видно  в  ней  проделывали  небольшие  дырочки, через  которые  просачивался  свет.</vt:lpstr>
      <vt:lpstr>Крестьянская усадьба 19 века.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Башня  острога</vt:lpstr>
      <vt:lpstr>На участке старого Сибирского тракта в селе Лучинкино Тугулымского района Свердловской области был обнаружен деревянный двухэтажный дом, построенный в традициях плотницкого искусства конца XVIII - начала XIX века. </vt:lpstr>
      <vt:lpstr>Презентация PowerPoint</vt:lpstr>
      <vt:lpstr>Презентация PowerPoint</vt:lpstr>
      <vt:lpstr>Презентация PowerPoint</vt:lpstr>
      <vt:lpstr>Презентация PowerPoint</vt:lpstr>
      <vt:lpstr>Дом   из  села  Лучинкино. Первая  половина  19в. Двухэтажный  дом-шестистенок.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Бригада  плотников и штукатуров</vt:lpstr>
      <vt:lpstr>Презентация PowerPoint</vt:lpstr>
      <vt:lpstr>Спасо-Преображенская церковь, первая четверть XIX в., образец "тобольского барокко"</vt:lpstr>
      <vt:lpstr>Залы 1 этажа</vt:lpstr>
      <vt:lpstr>Презентация PowerPoint</vt:lpstr>
      <vt:lpstr>плащеница</vt:lpstr>
      <vt:lpstr>Презентация PowerPoint</vt:lpstr>
      <vt:lpstr>Презентация PowerPoint</vt:lpstr>
      <vt:lpstr>Восстановленные Фрески алтарной  части  </vt:lpstr>
      <vt:lpstr>Презентация PowerPoint</vt:lpstr>
      <vt:lpstr>В этой выставке стоит обратить внимание на несколько образцов. Во-первых, это, конечно, белая горница. Она перевезена в Нижнюю Синячиху их села Мезень Алапаевского района, где была расписана тугулымскими мастерами по народной росписи по дереву еще в начале XX века.</vt:lpstr>
      <vt:lpstr>Белая горница — самая чистая, опрятная и красивая комната в доме, которая всегда была готова к приему гостей. А называется она «белой» еще и из-за своего вида: стены расписаны узорами поверх белой окраски стен.</vt:lpstr>
      <vt:lpstr>. Это коллекция образцов уральской домовой росписи. В экспозицию вошли расписанные сказочно яркими цветами, травами, ягодами двери, простенки, целые стены и потолки крестьянских изб и домов, образцы расписной мебели и домашней утвари. </vt:lpstr>
      <vt:lpstr>Презентация PowerPoint</vt:lpstr>
      <vt:lpstr>Коллекция расписных стен и потолков в избах уральских девревень обнаружила такой феномен, который получил официальное название «уральская домовая роспись».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Историческое и культурное значение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64</cp:revision>
  <dcterms:modified xsi:type="dcterms:W3CDTF">2017-08-29T07:25:41Z</dcterms:modified>
</cp:coreProperties>
</file>