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7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3C0B5D-B28E-4024-B516-0D273A009EA1}" type="datetimeFigureOut">
              <a:rPr lang="ru-RU" smtClean="0"/>
              <a:t>19.02.2018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69FE262-0B77-4A5F-B5F5-AD11F1D3E96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1.sld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PowerPoint_Slide2.sld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Советский тыл в Великой Отечественной войне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66657042_1289906277_34803770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821537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A000F19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8358245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3f69b3ee615ee768878df909301_pre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– На фронт были мобилизованы многие миллионы советских людей. Обязательное всеобщее обучение военному делу охватило 10 млн. человек в тылу.</a:t>
            </a:r>
          </a:p>
          <a:p>
            <a:pPr>
              <a:buNone/>
            </a:pPr>
            <a:r>
              <a:rPr lang="ru-RU" dirty="0" smtClean="0"/>
              <a:t>– В 1942 г. была введена всеобщая трудовая мобилизация городского и сельского населения, ужесточены меры по укреплению трудовой дисциплины.</a:t>
            </a:r>
          </a:p>
          <a:p>
            <a:pPr>
              <a:buNone/>
            </a:pPr>
            <a:r>
              <a:rPr lang="ru-RU" dirty="0" smtClean="0"/>
              <a:t>– С осени 1941 г. было введено централизованное распределение продуктов питания (карточная система), позволившее избежать массового голода.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Социальная политика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Наука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Теоретические разработки в области аэродинамики 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С.А.Чаплыгина, М.В.Келдыша, С.А. </a:t>
            </a:r>
            <a:r>
              <a:rPr lang="ru-RU" sz="2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Христиановича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позволили разработать и начать выпуск новых образцов боевых самолетов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dae7b47dcf0551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13789" y="1524000"/>
            <a:ext cx="1587037" cy="2262190"/>
          </a:xfrm>
          <a:prstGeom prst="rect">
            <a:avLst/>
          </a:prstGeom>
          <a:noFill/>
        </p:spPr>
      </p:pic>
      <p:pic>
        <p:nvPicPr>
          <p:cNvPr id="7171" name="Picture 3" descr="C:\Users\User\Desktop\pic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500174"/>
            <a:ext cx="1428760" cy="2286016"/>
          </a:xfrm>
          <a:prstGeom prst="rect">
            <a:avLst/>
          </a:prstGeom>
          <a:noFill/>
        </p:spPr>
      </p:pic>
      <p:pic>
        <p:nvPicPr>
          <p:cNvPr id="7172" name="Picture 4" descr="C:\Users\User\Desktop\Hristianovich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786190"/>
            <a:ext cx="1928826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Церковь и власть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годы войны состоялось примирение и сближение советской власти с русской православной церковью, которая 22 июня 1941 г. благословила народ «на защиту священных рубежей Родины». В 1943 г. по разрешению И.В. Сталина Поместный Собор избрал митрополита Сергия патриархом всея Руси.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C:\Users\User\Desktop\54202901_Sergiy_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41244" y="1524000"/>
            <a:ext cx="347315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Культура</a:t>
            </a:r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357158" y="1500174"/>
            <a:ext cx="4059936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И.М.Москвин – актер</a:t>
            </a:r>
          </a:p>
          <a:p>
            <a:pPr>
              <a:buNone/>
            </a:pPr>
            <a:r>
              <a:rPr lang="ru-RU" dirty="0" smtClean="0"/>
              <a:t>М.И. Царев -  актер</a:t>
            </a:r>
          </a:p>
          <a:p>
            <a:pPr>
              <a:buNone/>
            </a:pPr>
            <a:r>
              <a:rPr lang="ru-RU" dirty="0" smtClean="0"/>
              <a:t>Р. </a:t>
            </a:r>
            <a:r>
              <a:rPr lang="ru-RU" dirty="0" err="1" smtClean="0"/>
              <a:t>Бейбутов</a:t>
            </a:r>
            <a:r>
              <a:rPr lang="ru-RU" dirty="0" smtClean="0"/>
              <a:t> – певец</a:t>
            </a:r>
          </a:p>
          <a:p>
            <a:pPr>
              <a:buNone/>
            </a:pPr>
            <a:r>
              <a:rPr lang="ru-RU" dirty="0" smtClean="0"/>
              <a:t>М. Бернес - певец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9219" name="Picture 3" descr="C:\Users\User\Desktop\okino.ua-94316-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000108"/>
            <a:ext cx="2286016" cy="2286016"/>
          </a:xfrm>
          <a:prstGeom prst="rect">
            <a:avLst/>
          </a:prstGeom>
          <a:noFill/>
        </p:spPr>
      </p:pic>
      <p:pic>
        <p:nvPicPr>
          <p:cNvPr id="9221" name="Picture 5" descr="C:\Users\User\Desktop\795634_2184nothumb5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08"/>
            <a:ext cx="1928826" cy="2286016"/>
          </a:xfrm>
          <a:prstGeom prst="rect">
            <a:avLst/>
          </a:prstGeom>
          <a:noFill/>
        </p:spPr>
      </p:pic>
      <p:pic>
        <p:nvPicPr>
          <p:cNvPr id="9222" name="Picture 6" descr="C:\Users\User\Desktop\beybutov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286124"/>
            <a:ext cx="2286016" cy="3286148"/>
          </a:xfrm>
          <a:prstGeom prst="rect">
            <a:avLst/>
          </a:prstGeom>
          <a:noFill/>
        </p:spPr>
      </p:pic>
      <p:pic>
        <p:nvPicPr>
          <p:cNvPr id="9223" name="Picture 7" descr="C:\Users\User\Desktop\i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5108" y="3286124"/>
            <a:ext cx="221461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395536" y="188640"/>
            <a:ext cx="8280920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latin typeface="Times New Roman"/>
                <a:ea typeface="Times New Roman"/>
              </a:rPr>
              <a:t>Домашнее задание </a:t>
            </a:r>
            <a:r>
              <a:rPr lang="ru-RU" sz="2800" b="1" dirty="0" smtClean="0">
                <a:latin typeface="Times New Roman"/>
                <a:ea typeface="Times New Roman"/>
              </a:rPr>
              <a:t>:</a:t>
            </a:r>
          </a:p>
          <a:p>
            <a:pPr>
              <a:lnSpc>
                <a:spcPct val="115000"/>
              </a:lnSpc>
              <a:spcBef>
                <a:spcPts val="750"/>
              </a:spcBef>
              <a:spcAft>
                <a:spcPts val="1125"/>
              </a:spcAft>
            </a:pPr>
            <a:r>
              <a:rPr lang="ru-RU" sz="2800" dirty="0">
                <a:latin typeface="Times New Roman"/>
                <a:ea typeface="Times New Roman"/>
              </a:rPr>
              <a:t>Повторить тему урока</a:t>
            </a:r>
            <a:endParaRPr lang="ru-RU" sz="2400" dirty="0"/>
          </a:p>
          <a:p>
            <a:pPr>
              <a:lnSpc>
                <a:spcPct val="115000"/>
              </a:lnSpc>
              <a:spcBef>
                <a:spcPts val="750"/>
              </a:spcBef>
              <a:spcAft>
                <a:spcPts val="1125"/>
              </a:spcAft>
            </a:pPr>
            <a:r>
              <a:rPr lang="ru-RU" sz="2800" dirty="0" smtClean="0">
                <a:latin typeface="Times New Roman"/>
                <a:ea typeface="Times New Roman"/>
              </a:rPr>
              <a:t>Подготовить </a:t>
            </a:r>
            <a:r>
              <a:rPr lang="ru-RU" sz="2800" dirty="0">
                <a:latin typeface="Times New Roman"/>
                <a:ea typeface="Times New Roman"/>
              </a:rPr>
              <a:t>сообщения:</a:t>
            </a:r>
            <a:br>
              <a:rPr lang="ru-RU" sz="2800" dirty="0">
                <a:latin typeface="Times New Roman"/>
                <a:ea typeface="Times New Roman"/>
              </a:rPr>
            </a:br>
            <a:r>
              <a:rPr lang="ru-RU" sz="2800" dirty="0">
                <a:latin typeface="Times New Roman"/>
                <a:ea typeface="Times New Roman"/>
              </a:rPr>
              <a:t>- Военные и трудовые подвиги </a:t>
            </a:r>
            <a:r>
              <a:rPr lang="ru-RU" sz="2800" dirty="0" err="1">
                <a:latin typeface="Times New Roman"/>
                <a:ea typeface="Times New Roman"/>
              </a:rPr>
              <a:t>пензенцев</a:t>
            </a:r>
            <a:r>
              <a:rPr lang="ru-RU" sz="2800" dirty="0">
                <a:latin typeface="Times New Roman"/>
                <a:ea typeface="Times New Roman"/>
              </a:rPr>
              <a:t> в </a:t>
            </a:r>
            <a:r>
              <a:rPr lang="ru-RU" sz="2800">
                <a:latin typeface="Times New Roman"/>
                <a:ea typeface="Times New Roman"/>
              </a:rPr>
              <a:t>годы </a:t>
            </a:r>
            <a:r>
              <a:rPr lang="ru-RU" sz="2800" smtClean="0">
                <a:latin typeface="Times New Roman"/>
                <a:ea typeface="Times New Roman"/>
              </a:rPr>
              <a:t>ВОВ;</a:t>
            </a:r>
            <a:r>
              <a:rPr lang="ru-RU" sz="2800" dirty="0">
                <a:latin typeface="Times New Roman"/>
                <a:ea typeface="Times New Roman"/>
              </a:rPr>
              <a:t/>
            </a:r>
            <a:br>
              <a:rPr lang="ru-RU" sz="2800" dirty="0">
                <a:latin typeface="Times New Roman"/>
                <a:ea typeface="Times New Roman"/>
              </a:rPr>
            </a:br>
            <a:r>
              <a:rPr lang="ru-RU" sz="2800" dirty="0">
                <a:latin typeface="Times New Roman"/>
                <a:ea typeface="Times New Roman"/>
              </a:rPr>
              <a:t>- Рассказ о своих родных и близких на фронте и в тылу, используя воспоминания членов семьи:</a:t>
            </a:r>
            <a:r>
              <a:rPr lang="ru-RU" sz="2800">
                <a:latin typeface="Times New Roman"/>
                <a:ea typeface="Times New Roman"/>
              </a:rPr>
              <a:t/>
            </a:r>
            <a:br>
              <a:rPr lang="ru-RU" sz="2800">
                <a:latin typeface="Times New Roman"/>
                <a:ea typeface="Times New Roman"/>
              </a:rPr>
            </a:br>
            <a:r>
              <a:rPr lang="ru-RU" sz="2800" smtClean="0">
                <a:latin typeface="Times New Roman"/>
                <a:ea typeface="Times New Roman"/>
              </a:rPr>
              <a:t>                       - </a:t>
            </a:r>
            <a:r>
              <a:rPr lang="ru-RU" sz="2800" dirty="0" smtClean="0">
                <a:latin typeface="Times New Roman"/>
                <a:ea typeface="Times New Roman"/>
              </a:rPr>
              <a:t>«</a:t>
            </a:r>
            <a:r>
              <a:rPr lang="ru-RU" sz="2800" dirty="0">
                <a:latin typeface="Times New Roman"/>
                <a:ea typeface="Times New Roman"/>
              </a:rPr>
              <a:t>Тыловые </a:t>
            </a:r>
            <a:r>
              <a:rPr lang="ru-RU" sz="2800">
                <a:latin typeface="Times New Roman"/>
                <a:ea typeface="Times New Roman"/>
              </a:rPr>
              <a:t>будни</a:t>
            </a:r>
            <a:r>
              <a:rPr lang="ru-RU" sz="2800" smtClean="0">
                <a:latin typeface="Times New Roman"/>
                <a:ea typeface="Times New Roman"/>
              </a:rPr>
              <a:t>»;</a:t>
            </a:r>
            <a:r>
              <a:rPr lang="ru-RU" sz="2800">
                <a:latin typeface="Times New Roman"/>
                <a:ea typeface="Times New Roman"/>
              </a:rPr>
              <a:t/>
            </a:r>
            <a:br>
              <a:rPr lang="ru-RU" sz="2800">
                <a:latin typeface="Times New Roman"/>
                <a:ea typeface="Times New Roman"/>
              </a:rPr>
            </a:br>
            <a:r>
              <a:rPr lang="ru-RU" sz="2800" smtClean="0">
                <a:latin typeface="Times New Roman"/>
                <a:ea typeface="Times New Roman"/>
              </a:rPr>
              <a:t>                       - </a:t>
            </a:r>
            <a:r>
              <a:rPr lang="ru-RU" sz="2800" dirty="0">
                <a:latin typeface="Times New Roman"/>
                <a:ea typeface="Times New Roman"/>
              </a:rPr>
              <a:t>«Цена победы в ВОВ моей семьи</a:t>
            </a:r>
            <a:r>
              <a:rPr lang="ru-RU" sz="2800" dirty="0" smtClean="0">
                <a:latin typeface="Times New Roman"/>
                <a:ea typeface="Times New Roman"/>
              </a:rPr>
              <a:t>».</a:t>
            </a:r>
            <a:endParaRPr lang="ru-RU" sz="2400" dirty="0">
              <a:latin typeface="Times New Roman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9873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1156113"/>
              </p:ext>
            </p:extLst>
          </p:nvPr>
        </p:nvGraphicFramePr>
        <p:xfrm>
          <a:off x="0" y="-1"/>
          <a:ext cx="9144000" cy="6879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Слайд" r:id="rId3" imgW="4547547" imgH="3412164" progId="PowerPoint.Slide.12">
                  <p:embed/>
                </p:oleObj>
              </mc:Choice>
              <mc:Fallback>
                <p:oleObj name="Слайд" r:id="rId3" imgW="4547547" imgH="3412164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1"/>
                        <a:ext cx="9144000" cy="68797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5517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7694491"/>
              </p:ext>
            </p:extLst>
          </p:nvPr>
        </p:nvGraphicFramePr>
        <p:xfrm>
          <a:off x="0" y="0"/>
          <a:ext cx="9144000" cy="690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Слайд" r:id="rId3" imgW="4570530" imgH="3427616" progId="PowerPoint.Slide.12">
                  <p:embed/>
                </p:oleObj>
              </mc:Choice>
              <mc:Fallback>
                <p:oleObj name="Слайд" r:id="rId3" imgW="4570530" imgH="3427616" progId="PowerPoint.Slide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9019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0969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Мобилизация усилий для обеспечения победы в Великой Отечественной войне велась и в области экономики, социальной политике, идеологии. Главный политический лозунг </a:t>
            </a:r>
            <a:r>
              <a:rPr lang="ru-RU" i="1" dirty="0" smtClean="0">
                <a:solidFill>
                  <a:schemeClr val="tx2"/>
                </a:solidFill>
              </a:rPr>
              <a:t>«Все для фронта, все для победы!»</a:t>
            </a:r>
            <a:r>
              <a:rPr lang="ru-RU" i="1" dirty="0" smtClean="0"/>
              <a:t> </a:t>
            </a:r>
            <a:r>
              <a:rPr lang="ru-RU" dirty="0" smtClean="0"/>
              <a:t>сыграл большое значение в мобилизации сил народа, имел конкретное и практическое значение. </a:t>
            </a:r>
          </a:p>
          <a:p>
            <a:pPr>
              <a:buNone/>
            </a:pPr>
            <a:r>
              <a:rPr lang="ru-RU" dirty="0" smtClean="0"/>
              <a:t>Многие советские люди записывались в народное ополчение, </a:t>
            </a:r>
            <a:r>
              <a:rPr lang="ru-RU" b="1" dirty="0" smtClean="0">
                <a:solidFill>
                  <a:schemeClr val="tx2">
                    <a:lumMod val="90000"/>
                  </a:schemeClr>
                </a:solidFill>
              </a:rPr>
              <a:t>сдавали свою кровь, участвовали в противовоздушной обороне, жертвовали деньги и драгоценности для фонда обороны. </a:t>
            </a:r>
            <a:r>
              <a:rPr lang="ru-RU" dirty="0" smtClean="0"/>
              <a:t>Большую помощь Красной Армии оказали миллионы женщин, направленных на рытье окопов, строительство противотанковых рвов и других оборонительных сооружений.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9200"/>
          </a:xfrm>
        </p:spPr>
        <p:txBody>
          <a:bodyPr/>
          <a:lstStyle/>
          <a:p>
            <a:r>
              <a:rPr lang="ru-RU" dirty="0" smtClean="0"/>
              <a:t>Речь И.В.Сталина</a:t>
            </a:r>
            <a:endParaRPr lang="ru-RU" dirty="0"/>
          </a:p>
        </p:txBody>
      </p:sp>
      <p:pic>
        <p:nvPicPr>
          <p:cNvPr id="1026" name="Picture 2" descr="C:\Users\User\Desktop\2f6bcf200194a8962066b9a9631d8399_ful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929190" y="1500174"/>
            <a:ext cx="3615397" cy="457200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500034" y="1571612"/>
            <a:ext cx="4059936" cy="4572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июля И.В.Сталин выступил по радио со знаменитой речью, которую он начал словами «Братья и сестры» которая помогла еще сильнее сплотить народ и дать отпор ненавистному врагу.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экономической политике правительства страны выделяются 2 периода.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Первый – 22 июня 1941 – конец 1942 г. – </a:t>
            </a:r>
            <a:r>
              <a:rPr lang="ru-RU" dirty="0" smtClean="0"/>
              <a:t>перестройка экономики на военный лад в сложнейших условиях поражений Красной Армии.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Второй – 1943-1945 гг. </a:t>
            </a:r>
            <a:r>
              <a:rPr lang="ru-RU" dirty="0" smtClean="0"/>
              <a:t>– стабильно возрастающее военно-промышленное производство, достижение экономического превосходства над Германией и ее союзниками.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Чрезвычайные меры: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разработан военно-хозяйственный план производства всех видов вооружения и боеприпасов;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усилена жесткая система централизованного управления промышленностью, транспортом и сельским хозяйством;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созданы специальные наркоматы по выпуску отдельных видов вооружений, Комитет продовольственного и вещевого снабжения Красной Армии, Совет по эвакуации.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Эвакуация промышленных предприятий и людских ресурсов в восточные районы страны.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1941-1942 гг. на Урал, в Сибирь, Среднюю Азию было перемещено около 2000 предприятий и 11 млн. человек;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начался массовый выпуск современных видов оружия (самолетов, танков, артиллерии).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56ec74b5dda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7929618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0007-006-Tyl-v-gody-VO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215370" cy="6000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119</TotalTime>
  <Words>457</Words>
  <Application>Microsoft Office PowerPoint</Application>
  <PresentationFormat>Экран (4:3)</PresentationFormat>
  <Paragraphs>33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Бумажная</vt:lpstr>
      <vt:lpstr>Microsoft PowerPoint Slide</vt:lpstr>
      <vt:lpstr>Советский тыл в Великой Отечественной войне</vt:lpstr>
      <vt:lpstr>Презентация PowerPoint</vt:lpstr>
      <vt:lpstr>Презентация PowerPoint</vt:lpstr>
      <vt:lpstr>Презентация PowerPoint</vt:lpstr>
      <vt:lpstr>Речь И.В.Сталина</vt:lpstr>
      <vt:lpstr>Экономика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Социальная политика</vt:lpstr>
      <vt:lpstr>Наука</vt:lpstr>
      <vt:lpstr>Церковь и власть</vt:lpstr>
      <vt:lpstr>Культура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Советский тыл в Великой Отечественной войне</dc:title>
  <dc:creator>User</dc:creator>
  <cp:lastModifiedBy>Home</cp:lastModifiedBy>
  <cp:revision>10</cp:revision>
  <dcterms:created xsi:type="dcterms:W3CDTF">2011-12-06T11:46:54Z</dcterms:created>
  <dcterms:modified xsi:type="dcterms:W3CDTF">2018-02-19T16:36:13Z</dcterms:modified>
</cp:coreProperties>
</file>