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7" r:id="rId2"/>
    <p:sldId id="259" r:id="rId3"/>
    <p:sldId id="260" r:id="rId4"/>
    <p:sldId id="261" r:id="rId5"/>
    <p:sldId id="267" r:id="rId6"/>
    <p:sldId id="262" r:id="rId7"/>
    <p:sldId id="266" r:id="rId8"/>
    <p:sldId id="273" r:id="rId9"/>
    <p:sldId id="263" r:id="rId10"/>
    <p:sldId id="264" r:id="rId11"/>
    <p:sldId id="265" r:id="rId12"/>
    <p:sldId id="268" r:id="rId13"/>
    <p:sldId id="270" r:id="rId14"/>
    <p:sldId id="269" r:id="rId15"/>
    <p:sldId id="275" r:id="rId16"/>
    <p:sldId id="271" r:id="rId17"/>
    <p:sldId id="276" r:id="rId18"/>
    <p:sldId id="277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9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657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183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18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96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513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875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525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760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039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478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18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81414A3-E8D4-472B-B701-F2FA40A25BAB}" type="datetimeFigureOut">
              <a:rPr lang="ru-RU" smtClean="0"/>
              <a:t>01.04.2018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8570A-256F-4388-9694-F43F6702A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211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animalsfoto.com/photo/3e/3ece3fd54c7f9466957b08b02308b36e.jpg" TargetMode="External"/><Relationship Id="rId13" Type="http://schemas.openxmlformats.org/officeDocument/2006/relationships/hyperlink" Target="https://nashzeleniymir.ru/wp-content/uploads/2016/07/&#1059;&#1096;&#1072;&#1089;&#1090;&#1099;&#1081;-&#1105;&#1078;-&#1083;&#1072;&#1090;.-Hemiechinus-auritus-768x512.jpg" TargetMode="External"/><Relationship Id="rId3" Type="http://schemas.openxmlformats.org/officeDocument/2006/relationships/hyperlink" Target="https://www.asienda.ru/data/cache/2015may/18/46/242767_91285.jpg" TargetMode="External"/><Relationship Id="rId7" Type="http://schemas.openxmlformats.org/officeDocument/2006/relationships/hyperlink" Target="http://koktebel-himik.com.ua/images/dyibka-stepnaya.jpg" TargetMode="External"/><Relationship Id="rId12" Type="http://schemas.openxmlformats.org/officeDocument/2006/relationships/hyperlink" Target="http://35photo.ru/photos_temp/sizes/114/570368_800n.jpg" TargetMode="External"/><Relationship Id="rId2" Type="http://schemas.openxmlformats.org/officeDocument/2006/relationships/hyperlink" Target="http://blog-travushka.ru/wp-content/uploads/2015/12/aunuoc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acroid.ru/mdata/medium/33/IMG_2145.jpg" TargetMode="External"/><Relationship Id="rId11" Type="http://schemas.openxmlformats.org/officeDocument/2006/relationships/hyperlink" Target="https://avatars.mds.yandex.net/get-pdb/231404/96010f08-916b-435b-ac94-397938a133b4/s1200?webp=false" TargetMode="External"/><Relationship Id="rId5" Type="http://schemas.openxmlformats.org/officeDocument/2006/relationships/hyperlink" Target="https://dizaynland.ru/images/sampledata/enciklopedia/vodnye/salvinia-2.jp" TargetMode="External"/><Relationship Id="rId15" Type="http://schemas.openxmlformats.org/officeDocument/2006/relationships/hyperlink" Target="https://dront.ru/wp-content/uploads/2016/12/sredizemnomorskaya-cherepaha-big-6.jpg" TargetMode="External"/><Relationship Id="rId10" Type="http://schemas.openxmlformats.org/officeDocument/2006/relationships/hyperlink" Target="http://lovitut.ru/sites/default/files/photo/image004.jpg" TargetMode="External"/><Relationship Id="rId4" Type="http://schemas.openxmlformats.org/officeDocument/2006/relationships/hyperlink" Target="https://www.aqa.ru/photos/data/media/12877/aqa.ru-20130628145144.JP" TargetMode="External"/><Relationship Id="rId9" Type="http://schemas.openxmlformats.org/officeDocument/2006/relationships/hyperlink" Target="http://ahtubafishing.narod.ru/files/seldvol.jpg" TargetMode="External"/><Relationship Id="rId14" Type="http://schemas.openxmlformats.org/officeDocument/2006/relationships/hyperlink" Target="https://dezinfo.net/images3/image/05.2010/chudsayg/1009.jpg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static.openit.gr/cretanbeaches.com/images/stories/fauna/amphibians/toad/1.jpg" TargetMode="External"/><Relationship Id="rId13" Type="http://schemas.openxmlformats.org/officeDocument/2006/relationships/hyperlink" Target="http://helpanimal.ucoz.ru/_ph/2/658025138.jpg" TargetMode="External"/><Relationship Id="rId3" Type="http://schemas.openxmlformats.org/officeDocument/2006/relationships/hyperlink" Target="http://birds-ukraine.pp.ua/images/slideshow/Platalea%20leucorodia/Platalea%20leucorodia1.jpg" TargetMode="External"/><Relationship Id="rId7" Type="http://schemas.openxmlformats.org/officeDocument/2006/relationships/hyperlink" Target="http://birdsearth.ru/images/Zhuravleobraznyje/strepet2.jpg" TargetMode="External"/><Relationship Id="rId12" Type="http://schemas.openxmlformats.org/officeDocument/2006/relationships/hyperlink" Target="http://www.zoofirma.ru/images/phocagallery/gjurza/thumbs/phoca_thumb_l_004.jpg" TargetMode="External"/><Relationship Id="rId17" Type="http://schemas.openxmlformats.org/officeDocument/2006/relationships/hyperlink" Target="http://strana.ru/media/images/original/original24795776.jpg" TargetMode="External"/><Relationship Id="rId2" Type="http://schemas.openxmlformats.org/officeDocument/2006/relationships/hyperlink" Target="http://strana.ru/journal/24795499" TargetMode="External"/><Relationship Id="rId16" Type="http://schemas.openxmlformats.org/officeDocument/2006/relationships/hyperlink" Target="http://givotnie.com/wp-content/uploads/2011/12/ship_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ticyrus.info/wp-content/uploads/2012/06/lebed-klikun.jpg" TargetMode="External"/><Relationship Id="rId11" Type="http://schemas.openxmlformats.org/officeDocument/2006/relationships/hyperlink" Target="http://nyc.books.plantsofsuburbia.com/wp-content/uploads/2015/04/Bromus-tectorum-inflorescence.commons.wikipedia.org_-1024x768.jpg" TargetMode="External"/><Relationship Id="rId5" Type="http://schemas.openxmlformats.org/officeDocument/2006/relationships/hyperlink" Target="http://zoo-krg.kz/wp-content/uploads/&#1078;&#1091;&#1088;&#1072;&#1074;&#1083;&#1100;.jpg" TargetMode="External"/><Relationship Id="rId15" Type="http://schemas.openxmlformats.org/officeDocument/2006/relationships/hyperlink" Target="http://kvikmaer.ru/wp-content/uploads/2016/07/osetr.jpg" TargetMode="External"/><Relationship Id="rId10" Type="http://schemas.openxmlformats.org/officeDocument/2006/relationships/hyperlink" Target="http://mixik.ru/uploads/posts/2011-08/1313331237_1.jpg" TargetMode="External"/><Relationship Id="rId4" Type="http://schemas.openxmlformats.org/officeDocument/2006/relationships/hyperlink" Target="http://itd0.mycdn.me/image?id=771691001095&amp;t=20&amp;plc=WEB&amp;tkn=*8q-f7ZSMJbVCCQNuLASj07kknd4" TargetMode="External"/><Relationship Id="rId9" Type="http://schemas.openxmlformats.org/officeDocument/2006/relationships/hyperlink" Target="https://bhatakna.files.wordpress.com/2013/12/img_0523.jpg" TargetMode="External"/><Relationship Id="rId14" Type="http://schemas.openxmlformats.org/officeDocument/2006/relationships/hyperlink" Target="http://kwitri.ru/wp-content/uploads/2015/05/&#1065;&#1080;&#1087;&#1086;&#1074;&#1082;&#1080;51.jpg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img-fotki.yandex.ru/get/6822/110416849.74/0_931d1_f04090d8_XXL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187" y="589611"/>
            <a:ext cx="10735614" cy="1366237"/>
          </a:xfrm>
          <a:solidFill>
            <a:srgbClr val="C0000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          </a:t>
            </a:r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АГЕСТАНСКИЙ                                  ГОСУДАРСТВЕННЫЙ ЗАПОВЕДНИК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-528034" y="-579549"/>
            <a:ext cx="13265240" cy="7868991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3" descr="C:\Users\ХХХ\Downloads\sarikum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741" y="2567715"/>
            <a:ext cx="2803845" cy="2987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6135" y="2184110"/>
            <a:ext cx="1953298" cy="1722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61" y="2154338"/>
            <a:ext cx="1779117" cy="17820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516456" y="4251952"/>
            <a:ext cx="5279034" cy="1980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Кизлярский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залив     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Бархан </a:t>
            </a:r>
            <a:r>
              <a:rPr lang="ru-RU" sz="24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Сарыкум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 descr="C:\Users\ХХХ\Downloads\396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1797"/>
            <a:ext cx="3238587" cy="272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461760" y="3844345"/>
            <a:ext cx="5181600" cy="246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учитель биологии</a:t>
            </a:r>
            <a:endParaRPr lang="ru-RU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МКОУ «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Новокаякентская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СОШ» 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ru-RU" b="1" dirty="0" err="1" smtClean="0">
                <a:solidFill>
                  <a:srgbClr val="C00000"/>
                </a:solidFill>
              </a:rPr>
              <a:t>с.Новокаякент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Каякентский</a:t>
            </a:r>
            <a:r>
              <a:rPr lang="ru-RU" b="1" dirty="0">
                <a:solidFill>
                  <a:srgbClr val="C00000"/>
                </a:solidFill>
              </a:rPr>
              <a:t> район  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               Республика Дагестан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Умалатова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Равганият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Бийбулатовна</a:t>
            </a:r>
            <a:endParaRPr lang="ru-RU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2018 </a:t>
            </a:r>
            <a:r>
              <a:rPr lang="ru-RU" b="1" dirty="0">
                <a:solidFill>
                  <a:srgbClr val="C00000"/>
                </a:solidFill>
              </a:rPr>
              <a:t>г.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887" y="2246423"/>
            <a:ext cx="2012074" cy="1757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5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7911" y="959556"/>
            <a:ext cx="626533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Заповедник «Дагестанский» </a:t>
            </a:r>
            <a:r>
              <a:rPr lang="ru-RU" sz="2000" dirty="0"/>
              <a:t>- самый богатый в России по разнообразию птиц и их местообитаний. В состав заповедника и подведомственных ему заказников вошли 6 ключевых орнитологических территорий (КОТР) международного значения. Всего на них встречается более 300 видов птиц, из которых более 50 видов занесены в Красные книги России и Дагестана</a:t>
            </a:r>
            <a:r>
              <a:rPr lang="ru-RU" sz="2800" dirty="0"/>
              <a:t>.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-101600"/>
            <a:ext cx="12395200" cy="712328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109" y="1233451"/>
            <a:ext cx="2929099" cy="18597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622" y="3772255"/>
            <a:ext cx="3314063" cy="17818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843" y="3772256"/>
            <a:ext cx="3282849" cy="178187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539843" y="3093156"/>
            <a:ext cx="3043127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Кудрявый пеликан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7903029" y="5647725"/>
            <a:ext cx="2547256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Серая цапля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00843" y="5627500"/>
            <a:ext cx="501572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Чайконосая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крачка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83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2607" y="469608"/>
            <a:ext cx="86690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Волжская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сельдь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Кумжа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Предкавказская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щиповка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Стерлядь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Шип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07" y="2166898"/>
            <a:ext cx="3514810" cy="16852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41778" y="3803152"/>
            <a:ext cx="57646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Волжская сельдь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376" y="828868"/>
            <a:ext cx="3518787" cy="16073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flipH="1">
            <a:off x="8523112" y="2457885"/>
            <a:ext cx="13296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Кумжа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202" y="1907856"/>
            <a:ext cx="2541270" cy="288430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952367" y="4754293"/>
            <a:ext cx="2101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Предкавказская</a:t>
            </a:r>
            <a:r>
              <a:rPr lang="ru-RU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щиповка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376" y="3026656"/>
            <a:ext cx="3547692" cy="213565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H="1">
            <a:off x="8568267" y="5243332"/>
            <a:ext cx="3340702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714375" algn="l"/>
              </a:tabLst>
            </a:pP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Стерлядь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07" y="4191087"/>
            <a:ext cx="3514810" cy="125929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460979" y="5400624"/>
            <a:ext cx="3950172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3924300" algn="l"/>
              </a:tabLst>
            </a:pP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Шип</a:t>
            </a:r>
          </a:p>
        </p:txBody>
      </p:sp>
      <p:sp>
        <p:nvSpPr>
          <p:cNvPr id="14" name="Прямоугольник 13"/>
          <p:cNvSpPr/>
          <p:nvPr/>
        </p:nvSpPr>
        <p:spPr>
          <a:xfrm flipV="1">
            <a:off x="1453243" y="3623347"/>
            <a:ext cx="4957907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3924300" algn="l"/>
              </a:tabLs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Шип</a:t>
            </a:r>
          </a:p>
        </p:txBody>
      </p:sp>
      <p:sp>
        <p:nvSpPr>
          <p:cNvPr id="15" name="Рамка 14"/>
          <p:cNvSpPr/>
          <p:nvPr/>
        </p:nvSpPr>
        <p:spPr>
          <a:xfrm>
            <a:off x="-395111" y="-534560"/>
            <a:ext cx="12587111" cy="7292622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 flipH="1">
            <a:off x="4041422" y="679716"/>
            <a:ext cx="3113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Рыбы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6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9822" y="1140178"/>
            <a:ext cx="763874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                    Пресмыкающиеся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Гюрза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удавчик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Средиземноморская черепаха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862" y="1096434"/>
            <a:ext cx="4309937" cy="18838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flipH="1">
            <a:off x="7992533" y="2980268"/>
            <a:ext cx="1535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Гюрза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99" y="2588575"/>
            <a:ext cx="4658462" cy="26152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10800000" flipV="1">
            <a:off x="1941688" y="5321305"/>
            <a:ext cx="48229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Западный </a:t>
            </a:r>
            <a:r>
              <a:rPr lang="ru-RU" dirty="0" err="1">
                <a:solidFill>
                  <a:srgbClr val="C00000"/>
                </a:solidFill>
              </a:rPr>
              <a:t>удавчик</a:t>
            </a:r>
            <a:r>
              <a:rPr lang="ru-RU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327" y="3466141"/>
            <a:ext cx="4488745" cy="176729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10800000" flipV="1">
            <a:off x="6445954" y="5424024"/>
            <a:ext cx="39285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Средиземноморская черепаха </a:t>
            </a:r>
          </a:p>
        </p:txBody>
      </p:sp>
      <p:sp>
        <p:nvSpPr>
          <p:cNvPr id="9" name="Рамка 8"/>
          <p:cNvSpPr/>
          <p:nvPr/>
        </p:nvSpPr>
        <p:spPr>
          <a:xfrm>
            <a:off x="13082" y="0"/>
            <a:ext cx="12406489" cy="68580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4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9098" y="2189078"/>
            <a:ext cx="933718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Кизлярский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залив богат водной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растительностью. Приморские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пески имеют свою особую растительность, образующую иногда сомкнутый покров. Пустынная растительность представлена солянковыми, полынно-солянковыми и солянково-полынными группировками. Полупустынная растительность занимает небольшие площади. В ее образовании принимают участие степные злаки; есть солянковые группировки из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петросимонии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раскидистой,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камфоросмы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марсельской и др. Во флоре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Кизлярского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участка есть несколько редких видов: меч-трава обыкновенная, водяной орех (оба внесены в Красную книгу России), пузырчатка обыкновенная, сальвиния плавающая. Флора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Сарыкумского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бархана содержит около 280 видов. Растительность бархана представлена типичными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псаммофитными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сообществами; в меньшей степени выражены сообщества степей и лугов.</a:t>
            </a:r>
          </a:p>
        </p:txBody>
      </p:sp>
      <p:sp>
        <p:nvSpPr>
          <p:cNvPr id="3" name="Рамка 2"/>
          <p:cNvSpPr/>
          <p:nvPr/>
        </p:nvSpPr>
        <p:spPr>
          <a:xfrm>
            <a:off x="1" y="0"/>
            <a:ext cx="12192000" cy="732807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5014" y="1404376"/>
            <a:ext cx="7946265" cy="784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Растительность </a:t>
            </a:r>
            <a:r>
              <a:rPr lang="ru-RU" sz="44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заповедника</a:t>
            </a:r>
            <a:endParaRPr lang="ru-RU" sz="4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77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Ravganiyt\Downloads\aunuoc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286" y="1381760"/>
            <a:ext cx="3200400" cy="1856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520" y="3884512"/>
            <a:ext cx="4288258" cy="15549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920" y="1381760"/>
            <a:ext cx="3220938" cy="18495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064" y="3838783"/>
            <a:ext cx="4198096" cy="1600682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-103031" y="1"/>
            <a:ext cx="12295031" cy="68580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2043288" y="5506530"/>
            <a:ext cx="5252568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Сальвиния плавающая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49920" y="3393440"/>
            <a:ext cx="2490766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Водяной орех</a:t>
            </a:r>
            <a:endParaRPr lang="ru-RU" sz="1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965440" y="5451730"/>
            <a:ext cx="325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Меч –трава обыкновенная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44621" y="3340484"/>
            <a:ext cx="3264939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649605" algn="l"/>
              </a:tabLst>
            </a:pP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Пузырчатка обыкновенная</a:t>
            </a:r>
            <a:endParaRPr lang="ru-RU" sz="1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627" y="1226745"/>
            <a:ext cx="3074293" cy="1512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649605" algn="l"/>
              </a:tabLst>
            </a:pPr>
            <a:r>
              <a:rPr lang="ru-RU" sz="4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Растения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649605" algn="l"/>
              </a:tabLst>
            </a:pPr>
            <a:r>
              <a:rPr lang="ru-RU" sz="4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заповедника</a:t>
            </a:r>
            <a:endParaRPr lang="ru-RU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81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75" y="1316953"/>
            <a:ext cx="2894374" cy="19064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10800000" flipV="1">
            <a:off x="8564302" y="3280908"/>
            <a:ext cx="22615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Цветущий тамариск</a:t>
            </a:r>
          </a:p>
        </p:txBody>
      </p:sp>
      <p:sp>
        <p:nvSpPr>
          <p:cNvPr id="5" name="Прямоугольник 4"/>
          <p:cNvSpPr/>
          <p:nvPr/>
        </p:nvSpPr>
        <p:spPr>
          <a:xfrm rot="10800000" flipH="1" flipV="1">
            <a:off x="8889357" y="5872469"/>
            <a:ext cx="36200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Орхидея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464" y="3927304"/>
            <a:ext cx="2862783" cy="19562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70204" y="5783363"/>
            <a:ext cx="3392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Ковыль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33" y="3771900"/>
            <a:ext cx="2827202" cy="2001781"/>
          </a:xfrm>
          <a:prstGeom prst="rect">
            <a:avLst/>
          </a:prstGeom>
        </p:spPr>
      </p:pic>
      <p:sp>
        <p:nvSpPr>
          <p:cNvPr id="2" name="Рамка 1"/>
          <p:cNvSpPr/>
          <p:nvPr/>
        </p:nvSpPr>
        <p:spPr>
          <a:xfrm>
            <a:off x="1" y="0"/>
            <a:ext cx="12192000" cy="7213600"/>
          </a:xfrm>
          <a:prstGeom prst="fram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843" y="3786496"/>
            <a:ext cx="3146314" cy="19968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843" y="1335683"/>
            <a:ext cx="3146315" cy="176879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111022" y="3244334"/>
            <a:ext cx="53083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Proxima Nova Condense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33" y="1364423"/>
            <a:ext cx="2858793" cy="174005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855853" y="3234652"/>
            <a:ext cx="248029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Костер растопыренный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306286" y="3223374"/>
            <a:ext cx="5951731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Алтей лекарственный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55853" y="5793045"/>
            <a:ext cx="2032927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Солодка голая</a:t>
            </a:r>
          </a:p>
        </p:txBody>
      </p:sp>
    </p:spTree>
    <p:extLst>
      <p:ext uri="{BB962C8B-B14F-4D97-AF65-F5344CB8AC3E}">
        <p14:creationId xmlns:p14="http://schemas.microsoft.com/office/powerpoint/2010/main" val="1204957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-128789"/>
            <a:ext cx="12760960" cy="698678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1403796" y="2613847"/>
            <a:ext cx="10645954" cy="1651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http://blog-travushka.ru/wp-content/uploads/2015/12/aunuoc1.jpg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https://www.asienda.ru/data/cache/2015may/18/46/242767_91285.jpg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ru-RU" sz="12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www.aqa.ru/photos/data/media/12877/aqa.ru-20130628145144.JP</a:t>
            </a:r>
            <a:endParaRPr lang="ru-RU" sz="12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ttps</a:t>
            </a: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ru-RU" sz="12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dizaynland.ru/images/sampledata/enciklopedia/vodnye/salvinia-2.jp</a:t>
            </a:r>
            <a:r>
              <a:rPr lang="ru-RU" sz="12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796" y="1132091"/>
            <a:ext cx="7740203" cy="147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</a:t>
            </a: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://macroid.ru/mdata/medium/33/IMG_2145.jpg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http://koktebel-himik.com.ua/images/dyibka-stepnaya.jpg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http://animalsfoto.com/photo/3e/3ece3fd54c7f9466957b08b02308b36e.jpg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http://ahtubafishing.narod.ru/files/seldvol.jpg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http://lovitut.ru/sites/default/files/photo/image004.jpg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8592" y="972273"/>
            <a:ext cx="3981692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Источники информации</a:t>
            </a: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403796" y="3573914"/>
            <a:ext cx="77402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http://www.hunt-dogs.ru/wp-content/uploads/2011/05/korsak486.jpg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1403796" y="4224603"/>
            <a:ext cx="7740204" cy="57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https://avatars.mds.yandex.net/get-pdb/231404/96010f08-916b-435b-ac94-397938a133b4/s1200?webp=false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http://35photo.ru/photos_temp/sizes/114/570368_800n.jpg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1403796" y="4840075"/>
            <a:ext cx="77402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13"/>
              </a:rPr>
              <a:t>https://nashzeleniymir.ru/wp-content/uploads/2016/07/</a:t>
            </a:r>
            <a:r>
              <a:rPr lang="ru-RU" sz="1200" dirty="0">
                <a:hlinkClick r:id="rId13"/>
              </a:rPr>
              <a:t>Ушастый-ёж-лат.-</a:t>
            </a:r>
            <a:r>
              <a:rPr lang="en-US" sz="1200" dirty="0">
                <a:hlinkClick r:id="rId13"/>
              </a:rPr>
              <a:t>Hemiechinus-auritus-768x512.jpg</a:t>
            </a:r>
            <a:r>
              <a:rPr lang="ru-RU" sz="1200" dirty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03795" y="5155721"/>
            <a:ext cx="72077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14"/>
              </a:rPr>
              <a:t>https://dezinfo.net/images3/image/05.2010/chudsayg/1009.jpg</a:t>
            </a:r>
            <a:r>
              <a:rPr lang="en-US" sz="1200" dirty="0"/>
              <a:t> 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12110" y="5471367"/>
            <a:ext cx="77318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https://dront.ru/wp-content/uploads/2016/12/sredizemnomorskaya-cherepaha-big-6.jpg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73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8576" y="1492911"/>
            <a:ext cx="677545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2"/>
              </a:rPr>
              <a:t>http://</a:t>
            </a:r>
            <a:r>
              <a:rPr lang="en-US" sz="1100" dirty="0" smtClean="0">
                <a:hlinkClick r:id="rId2"/>
              </a:rPr>
              <a:t>strana.ru/journal/24795499</a:t>
            </a:r>
            <a:r>
              <a:rPr lang="ru-RU" sz="1100" dirty="0" smtClean="0"/>
              <a:t> </a:t>
            </a:r>
            <a:endParaRPr lang="ru-RU" sz="11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38576" y="1770608"/>
            <a:ext cx="8105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http://</a:t>
            </a:r>
            <a:r>
              <a:rPr lang="en-US" sz="1200" dirty="0" smtClean="0">
                <a:hlinkClick r:id="rId3"/>
              </a:rPr>
              <a:t>birds-ukraine.pp.ua/images/slideshow/Platalea%20leucorodia/Platalea%20leucorodia1.jpg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38576" y="2034261"/>
            <a:ext cx="8105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http://itd0.mycdn.me/image?id=771691001095&amp;t=20&amp;plc=WEB&amp;tkn=*</a:t>
            </a:r>
            <a:r>
              <a:rPr lang="en-US" sz="1200" dirty="0" smtClean="0">
                <a:hlinkClick r:id="rId4"/>
              </a:rPr>
              <a:t>8q-f7ZSMJbVCCQNuLASj07kknd4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38576" y="2432329"/>
            <a:ext cx="757096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5"/>
              </a:rPr>
              <a:t>http://zoo-krg.kz/wp-content/uploads/</a:t>
            </a:r>
            <a:r>
              <a:rPr lang="ru-RU" sz="1200" dirty="0">
                <a:hlinkClick r:id="rId5"/>
              </a:rPr>
              <a:t>журавль.</a:t>
            </a:r>
            <a:r>
              <a:rPr lang="en-US" sz="1200" dirty="0" smtClean="0">
                <a:hlinkClick r:id="rId5"/>
              </a:rPr>
              <a:t>jpg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1000707" y="3657176"/>
            <a:ext cx="81054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6"/>
              </a:rPr>
              <a:t>http://</a:t>
            </a:r>
            <a:r>
              <a:rPr lang="en-US" sz="1200" dirty="0" smtClean="0">
                <a:hlinkClick r:id="rId6"/>
              </a:rPr>
              <a:t>pticyrus.info/wp-content/uploads/2012/06/lebed-klikun.jpg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00707" y="4097806"/>
            <a:ext cx="90359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7"/>
              </a:rPr>
              <a:t>http://</a:t>
            </a:r>
            <a:r>
              <a:rPr lang="en-US" sz="1200" dirty="0" smtClean="0">
                <a:hlinkClick r:id="rId7"/>
              </a:rPr>
              <a:t>birdsearth.ru/images/Zhuravleobraznyje/strepet2.jpg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9" name="Рамка 8"/>
          <p:cNvSpPr/>
          <p:nvPr/>
        </p:nvSpPr>
        <p:spPr>
          <a:xfrm>
            <a:off x="-243069" y="-20077"/>
            <a:ext cx="12192000" cy="68580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60123" y="4364886"/>
            <a:ext cx="81838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8"/>
              </a:rPr>
              <a:t>http://</a:t>
            </a:r>
            <a:r>
              <a:rPr lang="en-US" sz="1200" dirty="0" smtClean="0">
                <a:hlinkClick r:id="rId8"/>
              </a:rPr>
              <a:t>static.openit.gr/cretanbeaches.com/images/stories/fauna/amphibians/toad/1.jpg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1038576" y="5650394"/>
            <a:ext cx="82438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9"/>
              </a:rPr>
              <a:t>https://</a:t>
            </a:r>
            <a:r>
              <a:rPr lang="en-US" sz="1200" dirty="0" smtClean="0">
                <a:hlinkClick r:id="rId9"/>
              </a:rPr>
              <a:t>bhatakna.files.wordpress.com/2013/12/img_0523.jpg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38576" y="2751922"/>
            <a:ext cx="8243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10"/>
              </a:rPr>
              <a:t>http://mixik.ru/uploads/posts/2011-08/1313331237_1.jpg</a:t>
            </a:r>
            <a:r>
              <a:rPr lang="ru-RU" sz="1200" dirty="0"/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00707" y="3091626"/>
            <a:ext cx="8064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11"/>
              </a:rPr>
              <a:t>http://nyc.books.plantsofsuburbia.com/wp-content/uploads/2015/04/Bromus-tectorum-inflorescence.commons.wikipedia.org_-1024x768.jpg</a:t>
            </a:r>
            <a:r>
              <a:rPr lang="ru-RU" sz="1200" dirty="0"/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38576" y="833377"/>
            <a:ext cx="8105424" cy="581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http://www.zoofirma.ru/images/phocagallery/gjurza/thumbs/phoca_thumb_l_004.jpg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http://helpanimal.ucoz.ru/_ph/2/658025138.jpg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 rot="10800000" flipV="1">
            <a:off x="1000707" y="4514529"/>
            <a:ext cx="8143293" cy="881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714375" algn="l"/>
              </a:tabLs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http://kwitri.ru/wp-content/uploads/2015/05/Щиповки51.jpg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http://kvikmaer.ru/wp-content/uploads/2016/07/osetr.jpg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http://givotnie.com/wp-content/uploads/2011/12/ship_2.jpg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00708" y="3858086"/>
            <a:ext cx="8063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http://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strana.ru/media/images/original/original24795776.jpg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5949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4014" y="767443"/>
            <a:ext cx="8049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img-fotki.yandex.ru/get/6822/110416849.74/0_931d1_f04090d8_XXL.jpg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94014" y="1273629"/>
            <a:ext cx="80499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img-fotki.yandex.ru/get/6822/110416849.74/0_931d1_f04090d8_XXL.jpg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12192000" cy="68580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530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-292463" y="0"/>
            <a:ext cx="13303876" cy="7572778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1113" y="1126672"/>
            <a:ext cx="657566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Дагестанский государственный природный заповедник был создан 9 января 1987 года, располагается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двух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разнородных участках в пределах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Тарумовского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Буйнакского районов. Площадь 19 061 га.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Участки заповедника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находятся в пределах равнинного Дагестана. Место зимовок перелётных птиц.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Климат континентальный.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Кумторкалинские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пески -- массив площадью около 3 000 га,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представляющий собой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череду грядовых песков и барханов.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Сарыкум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 крупнейший бархан не только в России, но и на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 материке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Евразии, достигает абсолютной высоты 262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843" y="1260337"/>
            <a:ext cx="3998901" cy="476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83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3802" y="772732"/>
            <a:ext cx="77233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cs typeface="Aharoni" panose="02010803020104030203" pitchFamily="2" charset="-79"/>
              </a:rPr>
              <a:t>Площадь Дагестанского заповедника</a:t>
            </a:r>
            <a:br>
              <a:rPr lang="ru-RU" sz="3600" dirty="0" smtClean="0">
                <a:solidFill>
                  <a:srgbClr val="C00000"/>
                </a:solidFill>
                <a:cs typeface="Aharoni" panose="02010803020104030203" pitchFamily="2" charset="-79"/>
              </a:rPr>
            </a:br>
            <a:endParaRPr lang="ru-RU" sz="3600" dirty="0">
              <a:solidFill>
                <a:srgbClr val="C00000"/>
              </a:solidFill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59098" y="1532586"/>
            <a:ext cx="1013567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площадь 18 485 га, в том числе 9300 га морской акватории: вдоль побережья заповедника полоса моря в 2 км шириной. Охранная зона проходит вдоль западной и южной границ заповедного участка; ее площадь 19 890 га. Участок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Сарыкумский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бархан площадью 576 га находится в Буйнакском районе, примерно в 25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северо-западу от Махачкалы. Охранная зона полосой в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 окружает заповедный участок; ее площадь 1175 га.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-154546"/>
            <a:ext cx="12531144" cy="7012546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14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-296213" y="-283335"/>
            <a:ext cx="12943268" cy="7598535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88506" y="721217"/>
            <a:ext cx="62547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Кизлярский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залив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3" descr="C:\Users\ХХХ\Downloads\39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444" y="1562582"/>
            <a:ext cx="2736792" cy="439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1115" y="721217"/>
            <a:ext cx="8017328" cy="6122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Участки заповедника находятся в пределах равнинного Дагестана. Прилегающая к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Кизлярскому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заливу суша – часть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Терско-Кумской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равнины – лежит на 28 м ниже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моря. Еще сравнительно недавно эта часть равнины была морским дном. Главную роль в формировании современного рельефа равнины сыграли трансгрессии и регрессии Каспия. Прибрежная полоса залива сложена морскими песками, суглинками, супесями и мелкой ракушкой. По мере понижения равнины в сторону залива полынные полупустыни сменяются солончаковыми лугами, которые переходят в обширные тростниковые крепи с обилием больших и малых плесов. Все побережье изрезано лиманами. Берега залива топкие и заливаются при ветрах с моря – “морянах”.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2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8794" y="1316910"/>
            <a:ext cx="717353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2000" dirty="0" smtClean="0">
                <a:solidFill>
                  <a:srgbClr val="4E3B30"/>
                </a:solidFill>
                <a:latin typeface="Times New Roman" panose="02020603050405020304" pitchFamily="18" charset="0"/>
              </a:rPr>
              <a:t>    Бархан </a:t>
            </a:r>
            <a:r>
              <a:rPr lang="ru-RU" sz="2000" dirty="0" err="1">
                <a:solidFill>
                  <a:srgbClr val="4E3B30"/>
                </a:solidFill>
                <a:latin typeface="Times New Roman" panose="02020603050405020304" pitchFamily="18" charset="0"/>
              </a:rPr>
              <a:t>Сарыкум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</a:rPr>
              <a:t> находится у подножия предгорий на </a:t>
            </a:r>
            <a:r>
              <a:rPr lang="ru-RU" sz="2000" dirty="0" err="1">
                <a:solidFill>
                  <a:srgbClr val="4E3B30"/>
                </a:solidFill>
                <a:latin typeface="Times New Roman" panose="02020603050405020304" pitchFamily="18" charset="0"/>
              </a:rPr>
              <a:t>Терско-Сулакской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</a:rPr>
              <a:t> равнине. Южные склоны бархана примыкают к </a:t>
            </a:r>
            <a:r>
              <a:rPr lang="ru-RU" sz="2000" dirty="0" err="1">
                <a:solidFill>
                  <a:srgbClr val="4E3B30"/>
                </a:solidFill>
                <a:latin typeface="Times New Roman" panose="02020603050405020304" pitchFamily="18" charset="0"/>
              </a:rPr>
              <a:t>Кумторкалинскому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</a:rPr>
              <a:t> хребту у его подножия. На западе бархан подходит к горному поднятию. Его северные и восточные склоны постепенно переходят в низменность. </a:t>
            </a:r>
            <a:r>
              <a:rPr lang="ru-RU" sz="2000" dirty="0" err="1">
                <a:solidFill>
                  <a:srgbClr val="4E3B30"/>
                </a:solidFill>
                <a:latin typeface="Times New Roman" panose="02020603050405020304" pitchFamily="18" charset="0"/>
              </a:rPr>
              <a:t>Кумторкалинские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</a:rPr>
              <a:t> пески – это песчаный массив площадью около 3000 га, представляющий собой целую систему бугров, грядовых песков и барханов. Самый крупный бархан – </a:t>
            </a:r>
            <a:r>
              <a:rPr lang="ru-RU" sz="2000" dirty="0" err="1">
                <a:solidFill>
                  <a:srgbClr val="4E3B30"/>
                </a:solidFill>
                <a:latin typeface="Times New Roman" panose="02020603050405020304" pitchFamily="18" charset="0"/>
              </a:rPr>
              <a:t>Сарыкум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</a:rPr>
              <a:t> – достигает абсолютной высоты 262 м. </a:t>
            </a:r>
            <a:r>
              <a:rPr lang="ru-RU" sz="2000" dirty="0" err="1">
                <a:solidFill>
                  <a:srgbClr val="4E3B30"/>
                </a:solidFill>
                <a:latin typeface="Times New Roman" panose="02020603050405020304" pitchFamily="18" charset="0"/>
              </a:rPr>
              <a:t>Сарыкум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</a:rPr>
              <a:t> – крупнейший бархан не только на всем материке Евразии.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2717441" y="670579"/>
            <a:ext cx="86546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</a:rPr>
              <a:t>Бархан </a:t>
            </a:r>
            <a:r>
              <a:rPr lang="ru-RU" sz="3600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Сарыкум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-115910" y="-386366"/>
            <a:ext cx="12956147" cy="7598535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3" descr="C:\Users\ХХХ\Downloads\sarikum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623" y="1345371"/>
            <a:ext cx="3433931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23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07992" y="3244334"/>
            <a:ext cx="4176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effectLst/>
              </a:rPr>
              <a:t>Животные Дагестанского заповедника</a:t>
            </a:r>
            <a:endParaRPr lang="ru-RU" dirty="0"/>
          </a:p>
        </p:txBody>
      </p:sp>
      <p:pic>
        <p:nvPicPr>
          <p:cNvPr id="6" name="Picture 2" descr="C:\Users\ХХХ\Downloads\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7701" y="2203876"/>
            <a:ext cx="2656525" cy="332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Рамка 8"/>
          <p:cNvSpPr/>
          <p:nvPr/>
        </p:nvSpPr>
        <p:spPr>
          <a:xfrm>
            <a:off x="-732494" y="-200398"/>
            <a:ext cx="13819031" cy="744398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9537538" y="612586"/>
            <a:ext cx="2789497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Животные заповедника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2987" y="891251"/>
            <a:ext cx="8634714" cy="522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2C2C2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Типичные представители фауны 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Дагестанского заповедника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– кабан, водяная крыса, ондатра, нутрия, камышовый кот, енотовидная собака, заяц-русак, степной хорь, волк, корсак, лисица. Богатством отличается местная орнитофауна. Так, на территории заповедника водятся лебеди-кликуны, серые гуси, кряквы, широконоски, серые утки, красноносые нырки, удод, большие кроншнепы, чибисы, крачки, малые и большие белые цапли,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каравайки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Пресмыкающиеся представлены степной гадюкой, средиземноморской черепахой, обыкновенным ужом, быстрой ящуркой, водяным и обыкновенным ужами, кавказской агамой. В местных водоемах обитают следующие виды рыб: щука, окунь, сом, вобла, линь, лещ, красноперка, сазан, белуга, севрюга, осетр.  </a:t>
            </a:r>
          </a:p>
        </p:txBody>
      </p:sp>
    </p:spTree>
    <p:extLst>
      <p:ext uri="{BB962C8B-B14F-4D97-AF65-F5344CB8AC3E}">
        <p14:creationId xmlns:p14="http://schemas.microsoft.com/office/powerpoint/2010/main" val="379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0800000" flipV="1">
            <a:off x="6321778" y="1210210"/>
            <a:ext cx="4952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/>
              </a:rPr>
              <a:t>                                                               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364818" y="8026984"/>
            <a:ext cx="12319321" cy="7044267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-149557" y="-258595"/>
            <a:ext cx="12508089" cy="7205241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5258" y="833377"/>
            <a:ext cx="17593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rebuchet MS" panose="020B0603020202020204" pitchFamily="34" charset="0"/>
              </a:rPr>
              <a:t>Птицы</a:t>
            </a:r>
          </a:p>
          <a:p>
            <a:r>
              <a:rPr lang="ru-RU" dirty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рофа</a:t>
            </a:r>
            <a:endParaRPr lang="ru-RU" dirty="0">
              <a:solidFill>
                <a:srgbClr val="6B3B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олпица</a:t>
            </a:r>
            <a:endParaRPr lang="ru-RU" dirty="0">
              <a:solidFill>
                <a:srgbClr val="6B3B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расавка</a:t>
            </a:r>
            <a:endParaRPr lang="ru-RU" dirty="0">
              <a:solidFill>
                <a:srgbClr val="6B3B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dirty="0" smtClean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ебедь-кликун</a:t>
            </a:r>
            <a:endParaRPr lang="ru-RU" dirty="0">
              <a:solidFill>
                <a:srgbClr val="6B3B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dirty="0" smtClean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ысуха</a:t>
            </a:r>
            <a:endParaRPr lang="ru-RU" dirty="0">
              <a:solidFill>
                <a:srgbClr val="6B3B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трепет</a:t>
            </a:r>
            <a:endParaRPr lang="ru-RU" dirty="0">
              <a:solidFill>
                <a:srgbClr val="6B3B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b="0" i="0" dirty="0">
              <a:solidFill>
                <a:srgbClr val="6B3B00"/>
              </a:solidFill>
              <a:effectLst/>
              <a:latin typeface="Trebuchet MS" panose="020B0603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610" y="972273"/>
            <a:ext cx="2403027" cy="20024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27276" y="2974694"/>
            <a:ext cx="10280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Колпица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952" y="972273"/>
            <a:ext cx="2822174" cy="200242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856790" y="2974695"/>
            <a:ext cx="1192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Дрофа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3422" y="972273"/>
            <a:ext cx="2541975" cy="199363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153829" y="2974695"/>
            <a:ext cx="16106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Красавка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158" y="3574433"/>
            <a:ext cx="3183038" cy="191090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 rot="10800000" flipH="1" flipV="1">
            <a:off x="5764192" y="5492734"/>
            <a:ext cx="21728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Стрепет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137" y="3574433"/>
            <a:ext cx="2705599" cy="190950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 rot="10800000" flipV="1">
            <a:off x="9153829" y="5492733"/>
            <a:ext cx="1580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Лысуха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26511" y="5483941"/>
            <a:ext cx="2430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ебедь-кликун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688" y="3574433"/>
            <a:ext cx="3028709" cy="190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00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51467" y="1215342"/>
            <a:ext cx="799253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Млекопитающие</a:t>
            </a:r>
          </a:p>
          <a:p>
            <a:endParaRPr lang="ru-RU" sz="2000" dirty="0" smtClean="0">
              <a:solidFill>
                <a:srgbClr val="6B3B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 </a:t>
            </a:r>
            <a:r>
              <a:rPr lang="ru-RU" sz="2000" dirty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ушастый</a:t>
            </a:r>
          </a:p>
          <a:p>
            <a:r>
              <a:rPr lang="ru-RU" sz="2000" dirty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dirty="0" smtClean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орсак</a:t>
            </a:r>
            <a:endParaRPr lang="ru-RU" sz="2000" dirty="0">
              <a:solidFill>
                <a:srgbClr val="6B3B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dirty="0" smtClean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000" dirty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камышовый</a:t>
            </a:r>
          </a:p>
          <a:p>
            <a:r>
              <a:rPr lang="ru-RU" sz="2000" dirty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solidFill>
                  <a:srgbClr val="6B3B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айгак</a:t>
            </a:r>
            <a:endParaRPr lang="ru-RU" sz="2000" dirty="0">
              <a:solidFill>
                <a:srgbClr val="6B3B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67" y="3523666"/>
            <a:ext cx="3465689" cy="196708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14311" y="5490755"/>
            <a:ext cx="19191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ушастый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029" y="1198541"/>
            <a:ext cx="2860955" cy="18124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714" y="1215342"/>
            <a:ext cx="2921919" cy="18124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567585" y="3010990"/>
            <a:ext cx="961353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Корсак</a:t>
            </a: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8511821" y="3010991"/>
            <a:ext cx="17836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 камышовый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105" y="3917618"/>
            <a:ext cx="2805879" cy="16367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10800000" flipV="1">
            <a:off x="8218311" y="3429938"/>
            <a:ext cx="29341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Земноводные</a:t>
            </a:r>
          </a:p>
        </p:txBody>
      </p:sp>
      <p:sp>
        <p:nvSpPr>
          <p:cNvPr id="12" name="Прямоугольник 11"/>
          <p:cNvSpPr/>
          <p:nvPr/>
        </p:nvSpPr>
        <p:spPr>
          <a:xfrm rot="10800000" flipH="1" flipV="1">
            <a:off x="8719456" y="5571198"/>
            <a:ext cx="25574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Жаба зелёная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239" y="3917618"/>
            <a:ext cx="2649720" cy="167038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567585" y="5519109"/>
            <a:ext cx="948978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Сайгак</a:t>
            </a:r>
          </a:p>
        </p:txBody>
      </p:sp>
    </p:spTree>
    <p:extLst>
      <p:ext uri="{BB962C8B-B14F-4D97-AF65-F5344CB8AC3E}">
        <p14:creationId xmlns:p14="http://schemas.microsoft.com/office/powerpoint/2010/main" val="2660029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9204" y="1271052"/>
            <a:ext cx="841479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Венгерская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жужелица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Дозорщик император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Пахучий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красотел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Степная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дыбка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/>
              <a:t/>
            </a:r>
            <a:br>
              <a:rPr lang="en-US" sz="2800" dirty="0"/>
            </a:b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725" y="1076907"/>
            <a:ext cx="3004194" cy="147105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614285" y="2472478"/>
            <a:ext cx="2331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Венгерская жужелица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05" y="2951544"/>
            <a:ext cx="3549247" cy="237681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10800000" flipV="1">
            <a:off x="1157467" y="5371717"/>
            <a:ext cx="3379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Дозорщик император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310" y="2951545"/>
            <a:ext cx="2877311" cy="23240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flipH="1">
            <a:off x="8620455" y="5275557"/>
            <a:ext cx="2691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Пахучий </a:t>
            </a:r>
            <a:r>
              <a:rPr lang="ru-RU" dirty="0" err="1">
                <a:solidFill>
                  <a:srgbClr val="FF0000"/>
                </a:solidFill>
              </a:rPr>
              <a:t>красотел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623" y="2951544"/>
            <a:ext cx="2960515" cy="232401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10800000" flipV="1">
            <a:off x="5401361" y="5291601"/>
            <a:ext cx="20812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Степная </a:t>
            </a:r>
            <a:r>
              <a:rPr lang="ru-RU" dirty="0" err="1">
                <a:solidFill>
                  <a:srgbClr val="FF0000"/>
                </a:solidFill>
              </a:rPr>
              <a:t>дыбка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2" name="Рамка 11"/>
          <p:cNvSpPr/>
          <p:nvPr/>
        </p:nvSpPr>
        <p:spPr>
          <a:xfrm>
            <a:off x="-625198" y="-219919"/>
            <a:ext cx="13381150" cy="7437549"/>
          </a:xfrm>
          <a:prstGeom prst="frame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63656" y="1271052"/>
            <a:ext cx="3914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Беспозвоночные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9393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510</TotalTime>
  <Words>768</Words>
  <Application>Microsoft Office PowerPoint</Application>
  <PresentationFormat>Широкоэкранный</PresentationFormat>
  <Paragraphs>126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Aharoni</vt:lpstr>
      <vt:lpstr>Arial Black</vt:lpstr>
      <vt:lpstr>Calibri</vt:lpstr>
      <vt:lpstr>Calibri Light</vt:lpstr>
      <vt:lpstr>Proxima Nova Condensed</vt:lpstr>
      <vt:lpstr>Times New Roman</vt:lpstr>
      <vt:lpstr>Times New Roman CYR</vt:lpstr>
      <vt:lpstr>Trebuchet MS</vt:lpstr>
      <vt:lpstr>Wingdings 2</vt:lpstr>
      <vt:lpstr>HDOfficeLightV0</vt:lpstr>
      <vt:lpstr>              ДАГЕСТАНСКИЙ                                  ГОСУДАРСТВЕННЫЙ ЗАПОВЕДНИК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ДАГЕСТАНСКИЙ ЗАПОВЕДНИК</dc:title>
  <dc:creator>Ravganiyt</dc:creator>
  <cp:lastModifiedBy>Ravganiyt</cp:lastModifiedBy>
  <cp:revision>67</cp:revision>
  <dcterms:created xsi:type="dcterms:W3CDTF">2018-01-09T01:43:54Z</dcterms:created>
  <dcterms:modified xsi:type="dcterms:W3CDTF">2018-04-01T14:43:16Z</dcterms:modified>
</cp:coreProperties>
</file>