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66" r:id="rId3"/>
    <p:sldId id="272" r:id="rId4"/>
    <p:sldId id="261" r:id="rId5"/>
    <p:sldId id="259" r:id="rId6"/>
    <p:sldId id="267" r:id="rId7"/>
    <p:sldId id="260" r:id="rId8"/>
    <p:sldId id="258" r:id="rId9"/>
    <p:sldId id="265" r:id="rId10"/>
    <p:sldId id="263" r:id="rId11"/>
    <p:sldId id="268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455A8-6A50-4DEC-9710-F4B8FF295714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9C20B-17B0-4FF9-934B-FB54B9B87D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84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458947-926A-454E-9367-F22F84FD5439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6A9EBC-EF7E-43A9-87D7-DF37E4044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272808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универсальных учебных действий на уроке  русского  языка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67365" y="5805264"/>
            <a:ext cx="6417734" cy="360040"/>
          </a:xfrm>
        </p:spPr>
        <p:txBody>
          <a:bodyPr>
            <a:no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4509120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Работу </a:t>
            </a:r>
            <a:r>
              <a:rPr lang="ru-RU" dirty="0" smtClean="0">
                <a:solidFill>
                  <a:schemeClr val="tx2"/>
                </a:solidFill>
              </a:rPr>
              <a:t>выполнили Горбачева </a:t>
            </a:r>
            <a:r>
              <a:rPr lang="ru-RU" dirty="0" smtClean="0">
                <a:solidFill>
                  <a:schemeClr val="tx2"/>
                </a:solidFill>
              </a:rPr>
              <a:t>Н.Н</a:t>
            </a:r>
            <a:r>
              <a:rPr lang="ru-RU" dirty="0">
                <a:solidFill>
                  <a:schemeClr val="tx2"/>
                </a:solidFill>
              </a:rPr>
              <a:t>. </a:t>
            </a:r>
            <a:r>
              <a:rPr lang="ru-RU" dirty="0" smtClean="0">
                <a:solidFill>
                  <a:schemeClr val="tx2"/>
                </a:solidFill>
              </a:rPr>
              <a:t> И Обухова Л.Н.</a:t>
            </a:r>
          </a:p>
          <a:p>
            <a:pPr>
              <a:defRPr/>
            </a:pPr>
            <a:r>
              <a:rPr lang="ru-RU" dirty="0" smtClean="0">
                <a:solidFill>
                  <a:schemeClr val="tx2"/>
                </a:solidFill>
              </a:rPr>
              <a:t>МБОУ </a:t>
            </a:r>
            <a:r>
              <a:rPr lang="ru-RU" dirty="0" smtClean="0">
                <a:solidFill>
                  <a:schemeClr val="tx2"/>
                </a:solidFill>
              </a:rPr>
              <a:t>СШ </a:t>
            </a:r>
            <a:r>
              <a:rPr lang="ru-RU" dirty="0">
                <a:solidFill>
                  <a:schemeClr val="tx2"/>
                </a:solidFill>
              </a:rPr>
              <a:t>№</a:t>
            </a:r>
            <a:r>
              <a:rPr lang="ru-RU" dirty="0" smtClean="0">
                <a:solidFill>
                  <a:schemeClr val="tx2"/>
                </a:solidFill>
              </a:rPr>
              <a:t>22, </a:t>
            </a:r>
            <a:r>
              <a:rPr lang="ru-RU" smtClean="0">
                <a:solidFill>
                  <a:schemeClr val="tx2"/>
                </a:solidFill>
              </a:rPr>
              <a:t>гВолгодонск</a:t>
            </a:r>
            <a:endParaRPr lang="ru-RU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                  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80307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600" y="836712"/>
            <a:ext cx="6475413" cy="51635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5140" y="5000636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86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05" y="285729"/>
            <a:ext cx="8355899" cy="6215105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72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8286808" cy="6000792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23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8715436" cy="6215106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40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9"/>
            <a:ext cx="3863620" cy="50405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Продолжи рассказ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7" y="980728"/>
            <a:ext cx="7632849" cy="5376672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Тишина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лесу. Легко скользят </a:t>
            </a:r>
          </a:p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сосен покрыты мохнатыми </a:t>
            </a:r>
          </a:p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шапками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Белка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дупле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грызет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норе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спит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97152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3150923"/>
            <a:ext cx="1872209" cy="140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171564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153617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68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69" r="2569"/>
          <a:stretch>
            <a:fillRect/>
          </a:stretch>
        </p:blipFill>
        <p:spPr>
          <a:xfrm>
            <a:off x="2051720" y="1772816"/>
            <a:ext cx="4304287" cy="374441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99592" y="548680"/>
            <a:ext cx="7056783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ПО ТЕМЕ: Правописание –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жи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  - ши в словах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733256"/>
            <a:ext cx="7416824" cy="576064"/>
          </a:xfrm>
        </p:spPr>
        <p:txBody>
          <a:bodyPr/>
          <a:lstStyle/>
          <a:p>
            <a:pPr marL="0" indent="0">
              <a:buNone/>
            </a:pPr>
            <a:r>
              <a:rPr lang="ru-RU" sz="2000" b="0" dirty="0" smtClean="0"/>
              <a:t>                                         2 класс</a:t>
            </a:r>
            <a:endParaRPr lang="ru-RU" sz="2000" b="0" dirty="0"/>
          </a:p>
        </p:txBody>
      </p:sp>
    </p:spTree>
    <p:extLst>
      <p:ext uri="{BB962C8B-B14F-4D97-AF65-F5344CB8AC3E}">
        <p14:creationId xmlns="" xmlns:p14="http://schemas.microsoft.com/office/powerpoint/2010/main" val="12298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402718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/>
              <a:t>УУД: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3" y="990019"/>
            <a:ext cx="7848872" cy="53553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ea typeface="Times New Roman"/>
              </a:rPr>
              <a:t>Познавательные умения: 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анализировать звуки по группам: гласные и согласные, звонкие и глухие, твёрдые и мягкие;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соотносить услышанный звук с написанной буквой и обосновывать своё мнение;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определять основание для написания слов с буквосочетаниями </a:t>
            </a:r>
            <a:r>
              <a:rPr lang="ru-RU" dirty="0" smtClean="0">
                <a:ea typeface="Times New Roman"/>
              </a:rPr>
              <a:t>–</a:t>
            </a:r>
            <a:r>
              <a:rPr lang="ru-RU" dirty="0" err="1" smtClean="0">
                <a:ea typeface="Times New Roman"/>
              </a:rPr>
              <a:t>жи</a:t>
            </a:r>
            <a:r>
              <a:rPr lang="ru-RU" dirty="0" smtClean="0">
                <a:ea typeface="Times New Roman"/>
              </a:rPr>
              <a:t>, -ши </a:t>
            </a:r>
            <a:r>
              <a:rPr lang="ru-RU" dirty="0">
                <a:ea typeface="Times New Roman"/>
              </a:rPr>
              <a:t>и обосновывать своё </a:t>
            </a:r>
            <a:r>
              <a:rPr lang="ru-RU" dirty="0" smtClean="0">
                <a:ea typeface="Times New Roman"/>
              </a:rPr>
              <a:t>мнение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/>
              </a:rPr>
              <a:t>Личностные </a:t>
            </a:r>
            <a:r>
              <a:rPr lang="ru-RU" b="1" dirty="0">
                <a:ea typeface="Times New Roman"/>
              </a:rPr>
              <a:t>умения: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ea typeface="Times New Roman"/>
              </a:rPr>
              <a:t>-проявлять интерес </a:t>
            </a:r>
            <a:r>
              <a:rPr lang="ru-RU" dirty="0">
                <a:ea typeface="Times New Roman"/>
              </a:rPr>
              <a:t>к изучению темы; </a:t>
            </a:r>
            <a:r>
              <a:rPr lang="ru-RU" dirty="0" smtClean="0">
                <a:ea typeface="Times New Roman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</a:t>
            </a:r>
            <a:r>
              <a:rPr lang="ru-RU" dirty="0" smtClean="0">
                <a:ea typeface="Times New Roman"/>
              </a:rPr>
              <a:t>умение анализировать данный материал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ea typeface="Times New Roman"/>
              </a:rPr>
              <a:t> 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ea typeface="Times New Roman"/>
              </a:rPr>
              <a:t>Регулятивные умения: 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выполнять учебное задание, обосновывая свое </a:t>
            </a:r>
            <a:r>
              <a:rPr lang="ru-RU" dirty="0" smtClean="0">
                <a:ea typeface="Times New Roman"/>
              </a:rPr>
              <a:t>мнение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ea typeface="Times New Roman"/>
              </a:rPr>
              <a:t>Коммуникативные </a:t>
            </a:r>
            <a:r>
              <a:rPr lang="ru-RU" b="1" dirty="0">
                <a:ea typeface="Times New Roman"/>
              </a:rPr>
              <a:t>умения: 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комментировать собственные действия при выполнении задания;</a:t>
            </a:r>
            <a:r>
              <a:rPr lang="ru-RU" b="1" i="1" dirty="0">
                <a:ea typeface="Times New Roman"/>
              </a:rPr>
              <a:t> </a:t>
            </a:r>
            <a:endParaRPr lang="ru-RU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/>
              </a:rPr>
              <a:t>- строить понятные для партнёра высказывания в рамках учебного диалога; </a:t>
            </a:r>
          </a:p>
          <a:p>
            <a:pPr algn="just"/>
            <a:r>
              <a:rPr lang="ru-RU" dirty="0">
                <a:ea typeface="Times New Roman"/>
              </a:rPr>
              <a:t>- адекватно взаимодействовать в рамках учебного </a:t>
            </a:r>
            <a:r>
              <a:rPr lang="ru-RU" dirty="0" smtClean="0">
                <a:ea typeface="Times New Roman"/>
              </a:rPr>
              <a:t>диалога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002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424936" cy="1635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ЦЕЛИ УРОКА: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- сформировать навык написания слов с сочетаниями      -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ши 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4542" y="1731713"/>
            <a:ext cx="8136904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/>
                </a:solidFill>
                <a:ea typeface="Times New Roman"/>
                <a:cs typeface="Times New Roman"/>
              </a:rPr>
              <a:t>- расширение </a:t>
            </a: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>словаря учащихся, знакомство с новыми </a:t>
            </a:r>
            <a:r>
              <a:rPr lang="ru-RU" dirty="0" smtClean="0">
                <a:solidFill>
                  <a:prstClr val="black"/>
                </a:solidFill>
                <a:ea typeface="Times New Roman"/>
                <a:cs typeface="Times New Roman"/>
              </a:rPr>
              <a:t>словами</a:t>
            </a:r>
            <a:endParaRPr lang="ru-RU" sz="1600" dirty="0">
              <a:solidFill>
                <a:prstClr val="black"/>
              </a:solidFill>
              <a:ea typeface="Times New Roman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-развивать умения распознавать в словах шипящие звуки; </a:t>
            </a:r>
            <a:endParaRPr lang="ru-RU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обозначать на письме сочетания этих звуков с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гласной –и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/>
                <a:cs typeface="Times New Roman" pitchFamily="18" charset="0"/>
              </a:rPr>
              <a:t>-</a:t>
            </a:r>
            <a:r>
              <a:rPr lang="ru-RU" dirty="0" smtClean="0">
                <a:ea typeface="Times New Roman"/>
                <a:cs typeface="Times New Roman"/>
              </a:rPr>
              <a:t>развивать речь, мышление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ВОСПИТАТЕЛЬНАЯ: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-формировать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интерес к поэтическому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слову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8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Замените одним словом. </a:t>
            </a:r>
            <a:r>
              <a:rPr lang="ru-RU" sz="3200" dirty="0" smtClean="0">
                <a:solidFill>
                  <a:srgbClr val="0070C0"/>
                </a:solidFill>
              </a:rPr>
              <a:t>Подумай, что общего у всех слов?</a:t>
            </a:r>
            <a:endParaRPr lang="ru-RU" sz="3200" dirty="0">
              <a:solidFill>
                <a:srgbClr val="0070C0"/>
              </a:solidFill>
            </a:endParaRP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3600" dirty="0"/>
              <a:t>Жвачное животное с очень длинной шеей. </a:t>
            </a:r>
          </a:p>
          <a:p>
            <a:r>
              <a:rPr lang="ru-RU" sz="3600" dirty="0"/>
              <a:t> Что у человека дороже всего</a:t>
            </a:r>
            <a:r>
              <a:rPr lang="ru-RU" sz="3600" dirty="0" smtClean="0"/>
              <a:t>?</a:t>
            </a:r>
            <a:endParaRPr lang="ru-RU" sz="3600" dirty="0"/>
          </a:p>
          <a:p>
            <a:r>
              <a:rPr lang="ru-RU" sz="3600" dirty="0"/>
              <a:t>Животные, которые носят еду на спине. </a:t>
            </a:r>
          </a:p>
        </p:txBody>
      </p:sp>
    </p:spTree>
    <p:extLst>
      <p:ext uri="{BB962C8B-B14F-4D97-AF65-F5344CB8AC3E}">
        <p14:creationId xmlns="" xmlns:p14="http://schemas.microsoft.com/office/powerpoint/2010/main" val="206756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89816"/>
            <a:ext cx="4572000" cy="52783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srgbClr val="0070C0"/>
                </a:solidFill>
                <a:ea typeface="Times New Roman"/>
                <a:cs typeface="Times New Roman"/>
              </a:rPr>
              <a:t>ОТГАДАЙ ЗАГАДКИ: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srgbClr val="0070C0"/>
                </a:solidFill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На сосне семян кубышка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Ну конечно это….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Они на ласточек похожи,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А в небе очень даже схожи.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Я правду говорю, скажи!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Есть – ласточки, а есть –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Где упрётся хвостом,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Станет дырка потом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. 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113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77686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Подберите подходящее по смыслу слово с орфограммой ЖИ – ШИ. </a:t>
            </a:r>
          </a:p>
          <a:p>
            <a:r>
              <a:rPr lang="ru-RU" sz="4400" dirty="0"/>
              <a:t>Летучие ___. Душистые ___ . Колкие ___. Колючий ___.Проворные___ . Цветные ___. Чумазые ___. Чистые ___. Густые ___ .</a:t>
            </a:r>
          </a:p>
        </p:txBody>
      </p:sp>
    </p:spTree>
    <p:extLst>
      <p:ext uri="{BB962C8B-B14F-4D97-AF65-F5344CB8AC3E}">
        <p14:creationId xmlns="" xmlns:p14="http://schemas.microsoft.com/office/powerpoint/2010/main" val="142464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358399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</a:t>
            </a:r>
            <a:r>
              <a:rPr lang="ru-RU" sz="2800" dirty="0" smtClean="0">
                <a:solidFill>
                  <a:srgbClr val="0070C0"/>
                </a:solidFill>
              </a:rPr>
              <a:t>Найди </a:t>
            </a:r>
            <a:r>
              <a:rPr lang="ru-RU" sz="2800" dirty="0">
                <a:solidFill>
                  <a:srgbClr val="0070C0"/>
                </a:solidFill>
              </a:rPr>
              <a:t>и исправь ошибки.</a:t>
            </a:r>
          </a:p>
          <a:p>
            <a:pPr algn="just"/>
            <a:r>
              <a:rPr lang="ru-RU" dirty="0" smtClean="0"/>
              <a:t>     </a:t>
            </a:r>
          </a:p>
          <a:p>
            <a:pPr algn="just"/>
            <a:r>
              <a:rPr lang="ru-RU" sz="4000" dirty="0"/>
              <a:t> </a:t>
            </a:r>
            <a:r>
              <a:rPr lang="ru-RU" sz="4000" dirty="0" smtClean="0"/>
              <a:t>    Жизнь</a:t>
            </a:r>
            <a:r>
              <a:rPr lang="ru-RU" sz="4000" dirty="0"/>
              <a:t>, </a:t>
            </a:r>
            <a:r>
              <a:rPr lang="ru-RU" sz="4000" dirty="0" err="1" smtClean="0"/>
              <a:t>жыраф</a:t>
            </a:r>
            <a:r>
              <a:rPr lang="ru-RU" sz="4000" dirty="0" smtClean="0"/>
              <a:t>, ширина</a:t>
            </a:r>
            <a:r>
              <a:rPr lang="ru-RU" sz="4000" dirty="0"/>
              <a:t>, </a:t>
            </a:r>
            <a:r>
              <a:rPr lang="ru-RU" sz="4000" dirty="0" err="1" smtClean="0"/>
              <a:t>машына</a:t>
            </a:r>
            <a:r>
              <a:rPr lang="ru-RU" sz="4000" dirty="0" smtClean="0"/>
              <a:t>, </a:t>
            </a:r>
            <a:r>
              <a:rPr lang="ru-RU" sz="4000" dirty="0" err="1" smtClean="0"/>
              <a:t>шыповник</a:t>
            </a:r>
            <a:r>
              <a:rPr lang="ru-RU" sz="4000" dirty="0" smtClean="0"/>
              <a:t>, </a:t>
            </a:r>
            <a:r>
              <a:rPr lang="ru-RU" sz="4000" dirty="0" err="1" smtClean="0"/>
              <a:t>моржы</a:t>
            </a:r>
            <a:r>
              <a:rPr lang="ru-RU" sz="4000" dirty="0" smtClean="0"/>
              <a:t>, уши</a:t>
            </a:r>
            <a:r>
              <a:rPr lang="ru-RU" sz="4000" dirty="0"/>
              <a:t>, </a:t>
            </a:r>
            <a:r>
              <a:rPr lang="ru-RU" sz="4000" dirty="0" err="1" smtClean="0"/>
              <a:t>шырокий</a:t>
            </a:r>
            <a:r>
              <a:rPr lang="ru-RU" sz="4000" dirty="0" smtClean="0"/>
              <a:t>, </a:t>
            </a:r>
            <a:r>
              <a:rPr lang="ru-RU" sz="4000" dirty="0" err="1" smtClean="0"/>
              <a:t>жывотное</a:t>
            </a:r>
            <a:r>
              <a:rPr lang="ru-RU" sz="4000" dirty="0" smtClean="0"/>
              <a:t>, шило, </a:t>
            </a:r>
            <a:r>
              <a:rPr lang="ru-RU" sz="4000" dirty="0" err="1" smtClean="0"/>
              <a:t>лыжы</a:t>
            </a:r>
            <a:r>
              <a:rPr lang="ru-RU" sz="4000" dirty="0" smtClean="0"/>
              <a:t>, </a:t>
            </a:r>
            <a:r>
              <a:rPr lang="ru-RU" sz="4000" dirty="0" err="1" smtClean="0"/>
              <a:t>тишына</a:t>
            </a:r>
            <a:r>
              <a:rPr lang="ru-RU" sz="4000" dirty="0" smtClean="0"/>
              <a:t>, рыжик, шило, </a:t>
            </a:r>
            <a:r>
              <a:rPr lang="ru-RU" sz="4000" dirty="0" err="1" smtClean="0"/>
              <a:t>шына</a:t>
            </a:r>
            <a:r>
              <a:rPr lang="ru-RU" sz="4000" dirty="0" smtClean="0"/>
              <a:t>, ширина, </a:t>
            </a:r>
            <a:r>
              <a:rPr lang="ru-RU" sz="4000" dirty="0" err="1" smtClean="0"/>
              <a:t>ужык</a:t>
            </a:r>
            <a:r>
              <a:rPr lang="ru-RU" sz="4000" dirty="0" smtClean="0"/>
              <a:t>, </a:t>
            </a:r>
            <a:r>
              <a:rPr lang="ru-RU" sz="4000" dirty="0" err="1" smtClean="0"/>
              <a:t>пушынка</a:t>
            </a:r>
            <a:r>
              <a:rPr lang="ru-RU" sz="4000" dirty="0" smtClean="0"/>
              <a:t>, </a:t>
            </a:r>
            <a:r>
              <a:rPr lang="ru-RU" sz="4000" dirty="0" err="1" smtClean="0"/>
              <a:t>чижы</a:t>
            </a:r>
            <a:r>
              <a:rPr lang="ru-RU" sz="4000" dirty="0" smtClean="0"/>
              <a:t>.</a:t>
            </a:r>
          </a:p>
          <a:p>
            <a:pPr algn="just"/>
            <a:endParaRPr lang="ru-RU" sz="4000" dirty="0"/>
          </a:p>
          <a:p>
            <a:pPr algn="just"/>
            <a:endParaRPr lang="ru-RU" sz="4000" dirty="0" smtClean="0"/>
          </a:p>
          <a:p>
            <a:pPr algn="just"/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405921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484784"/>
            <a:ext cx="8064896" cy="3528392"/>
          </a:xfrm>
        </p:spPr>
        <p:txBody>
          <a:bodyPr/>
          <a:lstStyle/>
          <a:p>
            <a:pPr marL="0" lvl="0" indent="0" algn="just">
              <a:spcBef>
                <a:spcPct val="20000"/>
              </a:spcBef>
              <a:buNone/>
            </a:pPr>
            <a:r>
              <a:rPr lang="ru-RU" sz="5400" dirty="0" smtClean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   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Камыш…, стриж</a:t>
            </a:r>
            <a:r>
              <a:rPr lang="ru-RU" sz="5400" b="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…,  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ерш…, </a:t>
            </a: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пож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лтел</a:t>
            </a:r>
            <a:r>
              <a:rPr lang="ru-RU" sz="5400" b="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,</a:t>
            </a:r>
            <a:br>
              <a:rPr lang="ru-RU" sz="5400" b="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пуш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стый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снеж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r>
              <a:rPr lang="ru-RU" sz="5400" b="0" dirty="0" err="1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нки</a:t>
            </a:r>
            <a:r>
              <a:rPr lang="ru-RU" sz="5400" b="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, уж…к, гараж…, малыш…</a:t>
            </a:r>
            <a:r>
              <a:rPr lang="ru-RU" sz="6600" b="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6600" b="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</a:br>
            <a:endParaRPr lang="ru-RU" b="0" dirty="0"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606814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711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298</TotalTime>
  <Words>402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Формирование универсальных учебных действий на уроке  русского  языка </vt:lpstr>
      <vt:lpstr>                                         2 класс</vt:lpstr>
      <vt:lpstr>Слайд 3</vt:lpstr>
      <vt:lpstr>Слайд 4</vt:lpstr>
      <vt:lpstr>Слайд 5</vt:lpstr>
      <vt:lpstr>Слайд 6</vt:lpstr>
      <vt:lpstr>Слайд 7</vt:lpstr>
      <vt:lpstr>Слайд 8</vt:lpstr>
      <vt:lpstr>   Камыш…, стриж…,  ерш…, пож…лтел, пуш…стый, снеж…нки, уж…к, гараж…, малыш… </vt:lpstr>
      <vt:lpstr>Слайд 10</vt:lpstr>
      <vt:lpstr>Слайд 11</vt:lpstr>
      <vt:lpstr>Слайд 12</vt:lpstr>
      <vt:lpstr>Слайд 13</vt:lpstr>
      <vt:lpstr>Продолжи рассказ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на уроке окружающий мир</dc:title>
  <dc:creator>1</dc:creator>
  <cp:lastModifiedBy>K205</cp:lastModifiedBy>
  <cp:revision>32</cp:revision>
  <dcterms:created xsi:type="dcterms:W3CDTF">2012-12-22T20:44:07Z</dcterms:created>
  <dcterms:modified xsi:type="dcterms:W3CDTF">2018-10-19T10:25:30Z</dcterms:modified>
</cp:coreProperties>
</file>