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30"/>
  </p:notesMasterIdLst>
  <p:sldIdLst>
    <p:sldId id="256" r:id="rId2"/>
    <p:sldId id="257" r:id="rId3"/>
    <p:sldId id="259" r:id="rId4"/>
    <p:sldId id="327" r:id="rId5"/>
    <p:sldId id="258" r:id="rId6"/>
    <p:sldId id="322" r:id="rId7"/>
    <p:sldId id="260" r:id="rId8"/>
    <p:sldId id="261" r:id="rId9"/>
    <p:sldId id="262" r:id="rId10"/>
    <p:sldId id="264" r:id="rId11"/>
    <p:sldId id="265" r:id="rId12"/>
    <p:sldId id="266" r:id="rId13"/>
    <p:sldId id="267" r:id="rId14"/>
    <p:sldId id="268" r:id="rId15"/>
    <p:sldId id="315" r:id="rId16"/>
    <p:sldId id="269" r:id="rId17"/>
    <p:sldId id="316" r:id="rId18"/>
    <p:sldId id="320" r:id="rId19"/>
    <p:sldId id="321" r:id="rId20"/>
    <p:sldId id="325" r:id="rId21"/>
    <p:sldId id="326" r:id="rId22"/>
    <p:sldId id="270" r:id="rId23"/>
    <p:sldId id="271" r:id="rId24"/>
    <p:sldId id="273" r:id="rId25"/>
    <p:sldId id="275" r:id="rId26"/>
    <p:sldId id="272" r:id="rId27"/>
    <p:sldId id="274" r:id="rId28"/>
    <p:sldId id="328" r:id="rId2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455" autoAdjust="0"/>
  </p:normalViewPr>
  <p:slideViewPr>
    <p:cSldViewPr snapToGrid="0">
      <p:cViewPr varScale="1">
        <p:scale>
          <a:sx n="101" d="100"/>
          <a:sy n="101" d="100"/>
        </p:scale>
        <p:origin x="120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9FB662-D3DF-4813-A26D-F395C97B3D7F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03629D-B087-4B03-AFD2-787316533D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0268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03629D-B087-4B03-AFD2-787316533D9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4970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03629D-B087-4B03-AFD2-787316533D98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48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03629D-B087-4B03-AFD2-787316533D98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3162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03629D-B087-4B03-AFD2-787316533D98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118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3421B-FBDC-47A8-BC89-50E53B9CCAB7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4714C-F0C6-433B-82AC-1B0560E16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3421B-FBDC-47A8-BC89-50E53B9CCAB7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4714C-F0C6-433B-82AC-1B0560E16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3421B-FBDC-47A8-BC89-50E53B9CCAB7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4714C-F0C6-433B-82AC-1B0560E16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3421B-FBDC-47A8-BC89-50E53B9CCAB7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4714C-F0C6-433B-82AC-1B0560E16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3421B-FBDC-47A8-BC89-50E53B9CCAB7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4714C-F0C6-433B-82AC-1B0560E16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3421B-FBDC-47A8-BC89-50E53B9CCAB7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4714C-F0C6-433B-82AC-1B0560E16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3421B-FBDC-47A8-BC89-50E53B9CCAB7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4714C-F0C6-433B-82AC-1B0560E16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3421B-FBDC-47A8-BC89-50E53B9CCAB7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4714C-F0C6-433B-82AC-1B0560E16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3421B-FBDC-47A8-BC89-50E53B9CCAB7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4714C-F0C6-433B-82AC-1B0560E16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3421B-FBDC-47A8-BC89-50E53B9CCAB7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4714C-F0C6-433B-82AC-1B0560E16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3421B-FBDC-47A8-BC89-50E53B9CCAB7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2394714C-F0C6-433B-82AC-1B0560E16D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413421B-FBDC-47A8-BC89-50E53B9CCAB7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394714C-F0C6-433B-82AC-1B0560E16DB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524000" y="676314"/>
            <a:ext cx="9144000" cy="3884536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        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вычислительных   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навыков 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 младших школьников с ОВЗ 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на уроках математики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248616"/>
            <a:ext cx="11753850" cy="2207941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00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 опыта работы учителя начальных классов МБОУ СОШ №</a:t>
            </a:r>
            <a:r>
              <a:rPr lang="ru-RU" sz="2800" b="1" i="1" dirty="0" smtClean="0">
                <a:solidFill>
                  <a:srgbClr val="00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21</a:t>
            </a:r>
            <a:endParaRPr lang="en-US" sz="2800" b="1" i="1" dirty="0" smtClean="0">
              <a:solidFill>
                <a:srgbClr val="000000"/>
              </a:solidFill>
              <a:effectLst>
                <a:outerShdw blurRad="38100" dist="19050" dir="2700000" algn="tl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8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города Шарьи Костромской области</a:t>
            </a:r>
            <a:r>
              <a:rPr lang="ru-RU" sz="2800" b="1" i="1" dirty="0" smtClean="0">
                <a:solidFill>
                  <a:srgbClr val="00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</a:t>
            </a:r>
          </a:p>
          <a:p>
            <a:r>
              <a:rPr lang="ru-RU" sz="3200" b="1" dirty="0" err="1" smtClean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Долматовой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Ольги Александровны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09076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259343"/>
          </a:xfrm>
        </p:spPr>
        <p:txBody>
          <a:bodyPr/>
          <a:lstStyle/>
          <a:p>
            <a:r>
              <a:rPr lang="ru-RU" sz="1100" b="1" dirty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100" b="1" dirty="0" smtClean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Формирование            </a:t>
            </a:r>
            <a:r>
              <a:rPr lang="ru-RU" sz="1100" b="1" dirty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вычислительных    навыков у младших школьников с ОВЗ  на уроках математики</a:t>
            </a:r>
            <a:endParaRPr lang="ru-RU" dirty="0"/>
          </a:p>
        </p:txBody>
      </p:sp>
      <p:pic>
        <p:nvPicPr>
          <p:cNvPr id="4" name="Объект 3" descr="https://ds04.infourok.ru/uploads/ex/0a1a/0019c021-78205f81/img6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24829"/>
            <a:ext cx="12191999" cy="74044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5942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259343"/>
          </a:xfrm>
        </p:spPr>
        <p:txBody>
          <a:bodyPr/>
          <a:lstStyle/>
          <a:p>
            <a:r>
              <a:rPr lang="ru-RU" sz="1100" b="1" dirty="0" smtClean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Формирование            </a:t>
            </a:r>
            <a:r>
              <a:rPr lang="ru-RU" sz="1100" b="1" dirty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вычислительных    навыков у младших школьников с ОВЗ  на уроках математики</a:t>
            </a:r>
            <a:endParaRPr lang="ru-RU" dirty="0"/>
          </a:p>
        </p:txBody>
      </p:sp>
      <p:pic>
        <p:nvPicPr>
          <p:cNvPr id="4" name="Объект 3" descr="https://ds04.infourok.ru/uploads/ex/0a1a/0019c021-78205f81/img7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3678"/>
            <a:ext cx="12192000" cy="6947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132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228600"/>
          </a:xfrm>
        </p:spPr>
        <p:txBody>
          <a:bodyPr/>
          <a:lstStyle/>
          <a:p>
            <a:r>
              <a:rPr lang="ru-RU" sz="1100" b="1" dirty="0" smtClean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Формирование            </a:t>
            </a:r>
            <a:r>
              <a:rPr lang="ru-RU" sz="1100" b="1" dirty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вычислительных    навыков у младших школьников с ОВЗ  на уроках математики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47132"/>
            <a:ext cx="12192000" cy="6110868"/>
          </a:xfrm>
        </p:spPr>
        <p:txBody>
          <a:bodyPr>
            <a:normAutofit lnSpcReduction="10000"/>
          </a:bodyPr>
          <a:lstStyle/>
          <a:p>
            <a:pPr marL="0" indent="0" fontAlgn="base">
              <a:lnSpc>
                <a:spcPct val="80000"/>
              </a:lnSpc>
              <a:spcBef>
                <a:spcPts val="625"/>
              </a:spcBef>
              <a:spcAft>
                <a:spcPts val="0"/>
              </a:spcAft>
              <a:buNone/>
            </a:pPr>
            <a:r>
              <a:rPr lang="ru-RU" sz="360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Garamond" panose="02020404030301010803" pitchFamily="18" charset="0"/>
                <a:ea typeface="+mj-ea"/>
                <a:cs typeface="+mj-cs"/>
              </a:rPr>
              <a:t>           Этапы формирования вычислительного навыка: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fontAlgn="base">
              <a:lnSpc>
                <a:spcPct val="80000"/>
              </a:lnSpc>
              <a:spcBef>
                <a:spcPts val="625"/>
              </a:spcBef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Verdana" panose="020B0604030504040204" pitchFamily="34" charset="0"/>
              </a:rPr>
              <a:t> </a:t>
            </a:r>
          </a:p>
          <a:p>
            <a:pPr marL="347345" indent="-347345" fontAlgn="base">
              <a:lnSpc>
                <a:spcPct val="80000"/>
              </a:lnSpc>
              <a:spcBef>
                <a:spcPts val="625"/>
              </a:spcBef>
              <a:spcAft>
                <a:spcPts val="0"/>
              </a:spcAft>
            </a:pPr>
            <a:r>
              <a:rPr lang="en-US" dirty="0" smtClean="0">
                <a:solidFill>
                  <a:srgbClr val="000000"/>
                </a:solidFill>
                <a:latin typeface="Verdana" panose="020B0604030504040204" pitchFamily="34" charset="0"/>
              </a:rPr>
              <a:t>I</a:t>
            </a:r>
            <a:r>
              <a:rPr lang="ru-RU" b="1" dirty="0">
                <a:ln w="6731" cap="flat" cmpd="sng" algn="ctr">
                  <a:solidFill>
                    <a:srgbClr val="FFFFFF"/>
                  </a:solidFill>
                  <a:prstDash val="solid"/>
                  <a:round/>
                </a:ln>
                <a:solidFill>
                  <a:srgbClr val="262626"/>
                </a:solidFill>
                <a:effectLst>
                  <a:outerShdw dist="38100" dir="2700000" algn="bl">
                    <a:schemeClr val="accent5"/>
                  </a:outerShdw>
                </a:effectLst>
                <a:latin typeface="Verdana" panose="020B0604030504040204" pitchFamily="34" charset="0"/>
              </a:rPr>
              <a:t>.Подготовительный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fontAlgn="base">
              <a:lnSpc>
                <a:spcPct val="80000"/>
              </a:lnSpc>
              <a:spcBef>
                <a:spcPts val="505"/>
              </a:spcBef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(</a:t>
            </a:r>
            <a:r>
              <a:rPr lang="ru-RU" sz="2400" i="1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овладение учеником основными операциями, которые войдут в новый приём)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7345" indent="-347345" fontAlgn="base">
              <a:lnSpc>
                <a:spcPct val="80000"/>
              </a:lnSpc>
              <a:spcBef>
                <a:spcPts val="625"/>
              </a:spcBef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marL="347345" indent="-347345" fontAlgn="base">
              <a:lnSpc>
                <a:spcPct val="80000"/>
              </a:lnSpc>
              <a:spcBef>
                <a:spcPts val="625"/>
              </a:spcBef>
              <a:spcAft>
                <a:spcPts val="0"/>
              </a:spcAft>
            </a:pPr>
            <a:r>
              <a:rPr lang="en-US" dirty="0" smtClean="0">
                <a:solidFill>
                  <a:srgbClr val="000000"/>
                </a:solidFill>
                <a:latin typeface="Verdana" panose="020B0604030504040204" pitchFamily="34" charset="0"/>
              </a:rPr>
              <a:t>II</a:t>
            </a: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.</a:t>
            </a:r>
            <a:r>
              <a:rPr lang="ru-RU" b="1" dirty="0">
                <a:ln w="6731" cap="flat" cmpd="sng" algn="ctr">
                  <a:solidFill>
                    <a:srgbClr val="FFFFFF"/>
                  </a:solidFill>
                  <a:prstDash val="solid"/>
                  <a:round/>
                </a:ln>
                <a:solidFill>
                  <a:srgbClr val="262626"/>
                </a:solidFill>
                <a:effectLst>
                  <a:outerShdw dist="38100" dir="2700000" algn="bl">
                    <a:schemeClr val="accent5"/>
                  </a:outerShdw>
                </a:effectLst>
                <a:latin typeface="Verdana" panose="020B0604030504040204" pitchFamily="34" charset="0"/>
              </a:rPr>
              <a:t>Ознакомление с новым вычислительным приёмом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fontAlgn="base">
              <a:lnSpc>
                <a:spcPct val="80000"/>
              </a:lnSpc>
              <a:spcBef>
                <a:spcPts val="505"/>
              </a:spcBef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(</a:t>
            </a:r>
            <a:r>
              <a:rPr lang="ru-RU" sz="2400" i="1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ученики усваивают суть приёма, какие операции надо выполнять, в каком порядке и почему именно так можно найти результат арифметического действия)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7345" indent="-347345" fontAlgn="base">
              <a:lnSpc>
                <a:spcPct val="80000"/>
              </a:lnSpc>
              <a:spcBef>
                <a:spcPts val="625"/>
              </a:spcBef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marL="347345" indent="-347345" fontAlgn="base">
              <a:lnSpc>
                <a:spcPct val="80000"/>
              </a:lnSpc>
              <a:spcBef>
                <a:spcPts val="625"/>
              </a:spcBef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marL="347345" indent="-347345" fontAlgn="base">
              <a:lnSpc>
                <a:spcPct val="80000"/>
              </a:lnSpc>
              <a:spcBef>
                <a:spcPts val="625"/>
              </a:spcBef>
              <a:spcAft>
                <a:spcPts val="0"/>
              </a:spcAft>
            </a:pPr>
            <a:r>
              <a:rPr lang="en-US" dirty="0" smtClean="0">
                <a:solidFill>
                  <a:srgbClr val="000000"/>
                </a:solidFill>
                <a:latin typeface="Verdana" panose="020B0604030504040204" pitchFamily="34" charset="0"/>
              </a:rPr>
              <a:t>III</a:t>
            </a: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.</a:t>
            </a:r>
            <a:r>
              <a:rPr lang="ru-RU" b="1" dirty="0">
                <a:ln w="6731" cap="flat" cmpd="sng" algn="ctr">
                  <a:solidFill>
                    <a:srgbClr val="FFFFFF"/>
                  </a:solidFill>
                  <a:prstDash val="solid"/>
                  <a:round/>
                </a:ln>
                <a:solidFill>
                  <a:srgbClr val="262626"/>
                </a:solidFill>
                <a:effectLst>
                  <a:outerShdw dist="38100" dir="2700000" algn="bl">
                    <a:schemeClr val="accent5"/>
                  </a:outerShdw>
                </a:effectLst>
                <a:latin typeface="Verdana" panose="020B0604030504040204" pitchFamily="34" charset="0"/>
              </a:rPr>
              <a:t>Закрепление знания приёма и выработка вычислительного приёма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fontAlgn="base">
              <a:lnSpc>
                <a:spcPct val="80000"/>
              </a:lnSpc>
              <a:spcBef>
                <a:spcPts val="505"/>
              </a:spcBef>
              <a:spcAft>
                <a:spcPts val="0"/>
              </a:spcAft>
              <a:buNone/>
            </a:pPr>
            <a:r>
              <a:rPr lang="ru-RU" i="1" dirty="0">
                <a:solidFill>
                  <a:srgbClr val="000000"/>
                </a:solidFill>
                <a:latin typeface="Verdana" panose="020B0604030504040204" pitchFamily="34" charset="0"/>
              </a:rPr>
              <a:t>(учащиеся должны твёрдо усвоить систему операций, составляющих вычислительный приём, и предельно быстро выполнять эти операции)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394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238124"/>
          </a:xfrm>
        </p:spPr>
        <p:txBody>
          <a:bodyPr>
            <a:normAutofit/>
          </a:bodyPr>
          <a:lstStyle/>
          <a:p>
            <a:r>
              <a:rPr lang="ru-RU" sz="1100" b="1" dirty="0" smtClean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Формирование            </a:t>
            </a:r>
            <a:r>
              <a:rPr lang="ru-RU" sz="1100" b="1" dirty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вычислительных    навыков у младших школьников с ОВЗ  на уроках математики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24830"/>
            <a:ext cx="12192000" cy="5765181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3600" b="1" dirty="0" smtClean="0">
                <a:solidFill>
                  <a:srgbClr val="FF0000"/>
                </a:solidFill>
                <a:effectLst/>
                <a:latin typeface="Garamond" panose="02020404030301010803" pitchFamily="18" charset="0"/>
                <a:ea typeface="+mj-ea"/>
                <a:cs typeface="+mj-cs"/>
              </a:rPr>
              <a:t>                                                                                                                         </a:t>
            </a:r>
            <a:r>
              <a:rPr lang="ru-RU" sz="12800" b="1" dirty="0" smtClean="0">
                <a:solidFill>
                  <a:srgbClr val="FF0000"/>
                </a:solidFill>
                <a:effectLst/>
                <a:latin typeface="Garamond" panose="02020404030301010803" pitchFamily="18" charset="0"/>
                <a:ea typeface="+mj-ea"/>
                <a:cs typeface="+mj-cs"/>
              </a:rPr>
              <a:t>Группы приёмов:</a:t>
            </a:r>
            <a:endParaRPr lang="ru-RU" sz="1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12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Приёмы, теоретическая основа которых – конкретный смысл арифметических действий</a:t>
            </a:r>
            <a:r>
              <a:rPr lang="ru-RU" sz="112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8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 </a:t>
            </a:r>
            <a:r>
              <a:rPr lang="ru-RU" sz="80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сложение и вычитание чисел в пределах 10, табличные случаи умножения и деления</a:t>
            </a:r>
            <a:r>
              <a:rPr lang="ru-RU" sz="8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8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12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Приёмы, теоретической основой которых служат свойства арифметических действий.</a:t>
            </a:r>
            <a:endParaRPr lang="ru-RU" sz="112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80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способ</a:t>
            </a:r>
            <a:r>
              <a:rPr lang="ru-RU" sz="8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(</a:t>
            </a:r>
            <a:r>
              <a:rPr lang="ru-RU" sz="8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сложение и вычитание в пределах 100 без перехода через десяток</a:t>
            </a:r>
            <a:r>
              <a:rPr lang="ru-RU" sz="8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 </a:t>
            </a:r>
            <a:endParaRPr lang="ru-RU" sz="8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9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 </a:t>
            </a:r>
            <a:r>
              <a:rPr lang="ru-RU" sz="9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вычислении рассуждай так: </a:t>
            </a:r>
            <a:r>
              <a:rPr lang="ru-RU" sz="9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43+4. </a:t>
            </a:r>
            <a:r>
              <a:rPr lang="ru-RU" sz="9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Число 43 заменяю суммой разрядных слагаемых 40 и 3. Единицы складываю с единицами: </a:t>
            </a:r>
            <a:r>
              <a:rPr lang="ru-RU" sz="9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3+4=7.        Значит, запишу так: </a:t>
            </a:r>
            <a:r>
              <a:rPr lang="ru-RU" sz="9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43+4=47.</a:t>
            </a:r>
            <a:endParaRPr lang="ru-RU" sz="9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9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53-2</a:t>
            </a:r>
            <a:r>
              <a:rPr lang="ru-RU" sz="9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Число 53 заменяю суммой разрядных слагаемых 50 и 3. Единицы вычитаю из единиц: 3-2=1</a:t>
            </a:r>
            <a:r>
              <a:rPr lang="ru-RU" sz="9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           </a:t>
            </a:r>
            <a:r>
              <a:rPr lang="ru-RU" sz="9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Значит</a:t>
            </a:r>
            <a:r>
              <a:rPr lang="ru-RU" sz="9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запишу так: </a:t>
            </a:r>
            <a:r>
              <a:rPr lang="ru-RU" sz="9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53-2=51.</a:t>
            </a:r>
            <a:endParaRPr lang="ru-RU" sz="9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360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4025" y="0"/>
            <a:ext cx="10515600" cy="257175"/>
          </a:xfrm>
        </p:spPr>
        <p:txBody>
          <a:bodyPr>
            <a:normAutofit fontScale="90000"/>
          </a:bodyPr>
          <a:lstStyle/>
          <a:p>
            <a:r>
              <a:rPr lang="ru-RU" sz="1000" b="1" dirty="0" smtClean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</a:t>
            </a:r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           </a:t>
            </a:r>
            <a:r>
              <a:rPr lang="ru-RU" sz="1400" b="1" dirty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вычислительных    навыков у младших школьников с ОВЗ  на уроках математики</a:t>
            </a:r>
            <a:endParaRPr lang="ru-RU" sz="1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46411"/>
            <a:ext cx="12192000" cy="6389649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способ: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ru-RU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сложение с переходом через десяток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 вычислении рассуждай так: </a:t>
            </a:r>
            <a:r>
              <a:rPr lang="ru-RU" sz="3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67+5</a:t>
            </a:r>
            <a:r>
              <a:rPr lang="ru-RU" sz="3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Число 67 заменяю суммой разрядных слагаемых 60 и 7. Единицы складываю с единицами. 7+5=12.Потом прибавлю остальные 60. </a:t>
            </a:r>
            <a:r>
              <a:rPr lang="ru-RU" sz="3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Запишу </a:t>
            </a:r>
            <a:r>
              <a:rPr lang="ru-RU" sz="3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так: 67+5=(60+7)+5=60+(7+5)=60+12=72.</a:t>
            </a:r>
            <a:endParaRPr lang="ru-RU" sz="3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способ вычитания с переходом через десяток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73-5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 вычислении рассуждай так: удобнее вычитать из круглого числа ( из 70). Число 5 раскладываю на сумму удобных слагаемых так, чтобы 73 уменьшить до 70, то есть из 73 вычту сначала 3, затем ещё 2, так как 5=3+2. Запишу так: 73-5=73-(3+2)= 73-3-2=70-2=68.</a:t>
            </a:r>
            <a:endParaRPr lang="ru-RU" sz="3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способ вычитания с переходом через десяток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73-5 </a:t>
            </a:r>
            <a:r>
              <a:rPr lang="ru-RU" sz="3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 вычислении рассуждай так: число 73 заменяю суммой удобных слагаемых 60+13. Удобнее из 13 вычесть 5. 13-5=8.Потом прибавлю остальные </a:t>
            </a:r>
            <a:r>
              <a:rPr lang="ru-RU" sz="3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60.   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Запишу </a:t>
            </a:r>
            <a:r>
              <a:rPr lang="ru-RU" sz="3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так: 73-5=(60+13)-5= 60+(13-5)=60+8=68.</a:t>
            </a:r>
            <a:endParaRPr lang="ru-RU" sz="3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645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276225"/>
          </a:xfrm>
        </p:spPr>
        <p:txBody>
          <a:bodyPr/>
          <a:lstStyle/>
          <a:p>
            <a:r>
              <a:rPr lang="ru-RU" sz="1000" b="1" dirty="0" smtClean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</a:t>
            </a:r>
            <a:r>
              <a:rPr lang="ru-RU" sz="1000" b="1" dirty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           вычислительных    навыков у младших школьников с ОВЗ  на уроках математики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90526"/>
            <a:ext cx="12192000" cy="6222150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65-17</a:t>
            </a: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ru-RU" sz="24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</a:t>
            </a:r>
            <a:r>
              <a:rPr lang="ru-RU" sz="24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способ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 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вычислении рассуждай так: 17 заменю суммой удобных слагаемых 10+5+2. Легче из 65 вычесть сначала 5, затем из полученных 60 вычесть 10, потом из 50 вычту 2. </a:t>
            </a:r>
            <a:endParaRPr lang="ru-RU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Запишу 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так:65-17=65-(10+5+2)=(65-5)-10-2=(60-10)-2=50-2=48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</a:t>
            </a:r>
            <a:r>
              <a:rPr lang="ru-RU" sz="24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способ .</a:t>
            </a: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 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вычислении рассуждай так: заменю число 65 суммой удобных слагаемых 50+15, а число 17 заменю суммой разрядных слагаемых 10+7. Затем из 50 вычту 10, а из 15 вычту 7. Чтобы получить ответ, полученные разности складываю. Запишу так: 65-17= (50+15)+(10+7)= (50-10)+(15-7)=</a:t>
            </a: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40+8=48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Умножение и деление основывается также на разложении одного из множителей (делимого) либо на сумму разрядных слагаемых,  либо на сумму удобных слагаемых, затем  производится умножение (деление) суммы на число по правилу.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466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276224"/>
          </a:xfrm>
        </p:spPr>
        <p:txBody>
          <a:bodyPr/>
          <a:lstStyle/>
          <a:p>
            <a:r>
              <a:rPr lang="ru-RU" sz="900" b="1" dirty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900" b="1" dirty="0" smtClean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</a:t>
            </a:r>
            <a:r>
              <a:rPr lang="ru-RU" sz="1300" b="1" dirty="0" smtClean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           </a:t>
            </a:r>
            <a:r>
              <a:rPr lang="ru-RU" sz="1300" b="1" dirty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вычислительных    навыков у младших школьников с ОВЗ  на уроках математики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85776"/>
            <a:ext cx="12192000" cy="5691190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67+15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ru-RU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способ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 вычислении рассуждай так: число 15 заменяю суммой разрядных слагаемых 10 и 5.Удобнее прибавить к 67 сначала 10, затем 5. 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Запишу так: 67+15=67+(10+5)= 67+10+5=77+5=82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способ.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 вычислении рассуждай так: 67 заменю суммой разрядных слагаемых 60 и 7. Число 15 тоже заменю суммой разрядных слагаемых 10 и 5. Десятки складываю с десятками, а единицы с единицами, затем складываю полученные суммы. 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Запишу так: 67+15=(60+7)+(10+5)=(60+10)+(7+5)=70+12=82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4658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308758"/>
          </a:xfrm>
        </p:spPr>
        <p:txBody>
          <a:bodyPr/>
          <a:lstStyle/>
          <a:p>
            <a:r>
              <a:rPr lang="ru-RU" sz="1000" b="1" dirty="0" smtClean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</a:t>
            </a:r>
            <a:r>
              <a:rPr lang="ru-RU" sz="1000" b="1" dirty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           вычислительных    навыков у младших школьников с ОВЗ  на уроках математики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08757"/>
            <a:ext cx="12192000" cy="6549243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Приёмы, теоретическая основа которых – связи между компонентами и результатами арифметических действий.</a:t>
            </a:r>
            <a:endParaRPr lang="ru-RU" sz="40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9-7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21:3;  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60:20;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54:18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9:1;   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0:6;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 Приёмы, теоретическая основа которых – изменение результатов арифметических действий в зависимости от изменения одного из компонентов. </a:t>
            </a:r>
            <a:r>
              <a:rPr lang="ru-RU" sz="4000" b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приём округления чисел)</a:t>
            </a:r>
            <a:endParaRPr lang="ru-RU" sz="14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46+19;             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512-298;</a:t>
            </a:r>
            <a:r>
              <a:rPr lang="ru-RU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Умножение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деление на 5, 25, 50.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 Приёмы, теоретическая основа которых – вопросы нумерации чисел.</a:t>
            </a:r>
            <a:endParaRPr lang="ru-RU" sz="40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а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+- 1,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10+6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16-10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57*10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1200:100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6. Приёмы, теоретическая основа которых – </a:t>
            </a:r>
            <a:r>
              <a:rPr lang="ru-RU" sz="4000" b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правила. </a:t>
            </a:r>
            <a:r>
              <a:rPr lang="ru-RU" sz="4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25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301082"/>
          </a:xfrm>
        </p:spPr>
        <p:txBody>
          <a:bodyPr/>
          <a:lstStyle/>
          <a:p>
            <a:r>
              <a:rPr lang="en-US" sz="1300" b="1" dirty="0" smtClean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</a:t>
            </a:r>
            <a:r>
              <a:rPr lang="ru-RU" sz="1300" b="1" dirty="0" smtClean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           </a:t>
            </a:r>
            <a:r>
              <a:rPr lang="ru-RU" sz="1300" b="1" dirty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вычислительных    навыков у младших школьников с ОВЗ  на уроках математики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-133814"/>
            <a:ext cx="12192000" cy="6991814"/>
          </a:xfrm>
        </p:spPr>
        <p:txBody>
          <a:bodyPr>
            <a:normAutofit/>
          </a:bodyPr>
          <a:lstStyle/>
          <a:p>
            <a:pPr marL="0" indent="0" fontAlgn="base">
              <a:lnSpc>
                <a:spcPts val="195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Выполнение каждой операции важно сопровождать устными пояснениями. Сначала они производятся под руководством учителя, а затем обучающиеся делают это самостоятельно. В пояснении указывается, какие операции необходимы; их порядок; результат каждой из них. Комментарий к выбору и выполнению операций приводит к пониманию сущности каждого шага и всего приёма в целом, что в дальнейшем будет основой осознанных вычислительных навыков. Степень самостоятельности детей должна возрастать при переходе от приёма к приёму одной группы. </a:t>
            </a:r>
            <a:endParaRPr lang="ru-RU" sz="24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Постепенно происходит частичное свёртывание выполнения операций: обучающиеся про себя выделяют их, обосновывают выбор и порядок работы, вслух же проговаривают выполнение основных действий, т.е. промежуточных вычислений. Надо специально учить детей выделять основные операции в каждом вычислительном приёме. Развёрнутая запись при этом не делается. Записывают же или называют только конечный результат.</a:t>
            </a:r>
          </a:p>
          <a:p>
            <a:pPr>
              <a:spcAft>
                <a:spcPts val="0"/>
              </a:spcAft>
            </a:pPr>
            <a:endParaRPr lang="ru-RU" sz="24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880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296882"/>
          </a:xfrm>
        </p:spPr>
        <p:txBody>
          <a:bodyPr>
            <a:normAutofit/>
          </a:bodyPr>
          <a:lstStyle/>
          <a:p>
            <a:r>
              <a:rPr lang="en-US" sz="1300" b="1" dirty="0" smtClean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</a:t>
            </a:r>
            <a:r>
              <a:rPr lang="ru-RU" sz="1300" b="1" dirty="0" smtClean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           </a:t>
            </a:r>
            <a:r>
              <a:rPr lang="ru-RU" sz="1300" b="1" dirty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вычислительных    навыков у младших школьников с ОВЗ  на уроках математики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96883"/>
            <a:ext cx="12192000" cy="6852062"/>
          </a:xfrm>
        </p:spPr>
        <p:txBody>
          <a:bodyPr>
            <a:normAutofit fontScale="62500" lnSpcReduction="20000"/>
          </a:bodyPr>
          <a:lstStyle/>
          <a:p>
            <a:pPr>
              <a:spcAft>
                <a:spcPts val="0"/>
              </a:spcAft>
            </a:pPr>
            <a:r>
              <a:rPr lang="ru-RU" sz="4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Устные вычисления помогают лучшему усвоению приёмов письменных вычислений, так как они включают в себя элементы устных вычислений. Чтобы навыки устных вычислений постоянно совершенствовались, необходимо установить правильное соотношение в применении устных и письменных приёмов вычислений, а именно: вычислять письменно только тогда, когда устно вычислить трудно. Упражнения устного вычисления должны пронизывать весь урок. Их можно соединять с проверкой домашних заданий, закреплением изученного материала, предлагать обучающимся при опросе. </a:t>
            </a:r>
          </a:p>
          <a:p>
            <a:pPr lvl="0">
              <a:buClr>
                <a:srgbClr val="0BD0D9"/>
              </a:buClr>
            </a:pPr>
            <a:r>
              <a:rPr lang="ru-RU" sz="4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Восприятие </a:t>
            </a:r>
            <a:r>
              <a:rPr lang="ru-RU" sz="4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 детей с нарушением интеллекта характеризуется </a:t>
            </a:r>
            <a:r>
              <a:rPr lang="ru-RU" sz="42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недифференцированностью</a:t>
            </a:r>
            <a:r>
              <a:rPr lang="ru-RU" sz="4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: в окружающем пространстве они выделяют значительно меньше объектов, чем нормально развивающиеся дети, видят их глобально, нередко форма предметов видится им упрощенной. Значительно нарушено </a:t>
            </a:r>
            <a:r>
              <a:rPr lang="ru-RU" sz="4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 </a:t>
            </a:r>
            <a:r>
              <a:rPr lang="ru-RU" sz="4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детей с ОВЗ пространственное восприятие и ориентировка в пространстве, что затрудняет овладение ими такими учебными предметами, как </a:t>
            </a:r>
            <a:r>
              <a:rPr lang="ru-RU" sz="4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математика, </a:t>
            </a:r>
            <a:r>
              <a:rPr lang="ru-RU" sz="4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особые трудности представляет заучивание результатов табличного умножения и деления. Повторяя таблицы из урока в урок, из года в год некоторые </a:t>
            </a:r>
            <a:r>
              <a:rPr lang="ru-RU" sz="4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обучающиеся, к сожалению, </a:t>
            </a:r>
            <a:r>
              <a:rPr lang="ru-RU" sz="4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 к IX классу все же не знают табличного умножения и </a:t>
            </a:r>
            <a:r>
              <a:rPr lang="ru-RU" sz="4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деления. </a:t>
            </a:r>
            <a:r>
              <a:rPr lang="ru-RU" sz="4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Узость восприятия затрудняет овладение ими и</a:t>
            </a:r>
            <a:r>
              <a:rPr lang="ru-RU" sz="4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4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вычислениями с многозначными числами.</a:t>
            </a:r>
          </a:p>
          <a:p>
            <a:pPr>
              <a:spcAft>
                <a:spcPts val="0"/>
              </a:spcAft>
            </a:pPr>
            <a:endParaRPr lang="ru-RU" sz="42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951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200025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</a:t>
            </a:r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           </a:t>
            </a:r>
            <a:r>
              <a:rPr lang="ru-RU" sz="1400" b="1" dirty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вычислительных    </a:t>
            </a:r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навыков у младших школьников с ОВЗ  на </a:t>
            </a:r>
            <a:r>
              <a:rPr lang="ru-RU" sz="1400" b="1" dirty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уроках математики</a:t>
            </a:r>
            <a:endParaRPr lang="ru-RU" sz="1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00026"/>
            <a:ext cx="12192000" cy="6557616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3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Математика является одной из важнейших наук на земле и именно с ней человек встречается каждый день. В то же время именно она является одним из предметов, который вызывает значительные затруднения у большого количества учащихся</a:t>
            </a:r>
            <a:r>
              <a:rPr lang="ru-RU" sz="235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3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35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3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М. Ломоносов о необходимости изучения математики говорил: «Математику уже затем учить надо, что она ум в порядок приводит». </a:t>
            </a:r>
            <a:r>
              <a:rPr lang="ru-RU" sz="235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«Умственный труд на уроках математики - пробный камень мышления» - говорил В. А. Сухомлинский. Математик и педагог А.  И. </a:t>
            </a:r>
            <a:r>
              <a:rPr lang="ru-RU" sz="2350" dirty="0" err="1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Маркушевич</a:t>
            </a:r>
            <a:r>
              <a:rPr lang="ru-RU" sz="235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утверждал: «Кто с детских лет занимается математикой, тот развивает внимание, тренирует свой мозг, свою волю, воспитывает настойчивость и упорство в достижении цели.»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235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 учителя и родителей состоит в том, чтобы добиться высокой прочности усвоения математических навыков. Такой подход даёт возможность иметь необходимый запас знаний, полученных в школе, сделать личным багажом человека, которым в дальнейшей жизни он сможет распорядиться по своему усмотрению. </a:t>
            </a:r>
            <a:endParaRPr lang="ru-RU" sz="2350" dirty="0" smtClean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60776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266699"/>
          </a:xfrm>
        </p:spPr>
        <p:txBody>
          <a:bodyPr>
            <a:normAutofit/>
          </a:bodyPr>
          <a:lstStyle/>
          <a:p>
            <a:r>
              <a:rPr lang="ru-RU" sz="1300" b="1" dirty="0" smtClean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Формирование            </a:t>
            </a:r>
            <a:r>
              <a:rPr lang="ru-RU" sz="1300" b="1" dirty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вычислительных    навыков у младших школьников с ОВЗ  на уроках математики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02166"/>
            <a:ext cx="12192000" cy="6255834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Отсюда следует, что обучающимся с нарушением интеллекта устные вычислительные навыки тяжело довести до автоматизма. Н. Д.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Богановская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утверждает, что вычислительным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приёмом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принято называть способ разбивки данных чисел на части и порядок выполнения действий над полученными частями. Одной из основных причин затруднений у обучающихся младших классов при выполнении арифметических действий является слабое знание состава числа. Необходимость заучивания наизусть всех возможных вариантов разложения числа на два слагаемых представляет для обучающихся с нарушением интеллекта значительные трудности. Стремясь восстановить в памяти состав числа, обучающиеся часто возвращаются на уровень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пересчитывания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предметов: отсчитывают требуемое количество палочек, разделяют их на две группы. Использование наглядных пособий, актуализация имеющихся знаний и опора на них помогают преодолеть эти трудности.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7826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276225"/>
          </a:xfrm>
        </p:spPr>
        <p:txBody>
          <a:bodyPr>
            <a:normAutofit/>
          </a:bodyPr>
          <a:lstStyle/>
          <a:p>
            <a:r>
              <a:rPr lang="ru-RU" sz="1300" b="1" dirty="0" smtClean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Формирование            </a:t>
            </a:r>
            <a:r>
              <a:rPr lang="ru-RU" sz="1300" b="1" dirty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вычислительных    навыков у младших школьников с ОВЗ  на уроках математики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76226"/>
            <a:ext cx="12192000" cy="6581774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buClr>
                <a:srgbClr val="0BD0D9"/>
              </a:buClr>
              <a:buNone/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Таким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образом, для успешного формирования устного вычислительного навыка необходимо использовать наглядность и предметно </a:t>
            </a:r>
            <a:r>
              <a:rPr lang="ru-RU" sz="28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практическую деятельность. Объяснение выполнения сложения и вычитания проводится с использованием подробной записи.</a:t>
            </a: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После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каждого изученного </a:t>
            </a:r>
            <a: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приёма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необходимо проделывать работу над его закреплением используя дидактические игры, упражнения и задания на любом этапе урока математики. Полезна будет работа в применении изученного устного вычислительного навыка на другом учебном предмете, тем самым, показывая обучающимся с нарушением интеллекта связь полученных знаний с жизнью.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28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285750"/>
          </a:xfrm>
        </p:spPr>
        <p:txBody>
          <a:bodyPr/>
          <a:lstStyle/>
          <a:p>
            <a:r>
              <a:rPr lang="ru-RU" sz="900" b="1" dirty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900" b="1" dirty="0" smtClean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</a:t>
            </a:r>
            <a:r>
              <a:rPr lang="ru-RU" sz="1300" b="1" dirty="0" smtClean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           </a:t>
            </a:r>
            <a:r>
              <a:rPr lang="ru-RU" sz="1300" b="1" dirty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вычислительных    навыков у младших школьников с ОВЗ  на уроках математики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7175" y="285750"/>
            <a:ext cx="11934825" cy="6572250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Garamond" panose="02020404030301010803" pitchFamily="18" charset="0"/>
                <a:ea typeface="+mj-ea"/>
                <a:cs typeface="+mj-cs"/>
              </a:rPr>
              <a:t>              Особенности </a:t>
            </a:r>
            <a:r>
              <a:rPr lang="ru-RU" sz="3200" b="1" dirty="0">
                <a:solidFill>
                  <a:srgbClr val="FF0000"/>
                </a:solidFill>
                <a:latin typeface="Garamond" panose="02020404030301010803" pitchFamily="18" charset="0"/>
                <a:ea typeface="+mj-ea"/>
                <a:cs typeface="+mj-cs"/>
              </a:rPr>
              <a:t>методики формирования </a:t>
            </a:r>
            <a:endParaRPr lang="ru-RU" sz="3200" b="1" dirty="0" smtClean="0">
              <a:solidFill>
                <a:srgbClr val="FF0000"/>
              </a:solidFill>
              <a:latin typeface="Garamond" panose="02020404030301010803" pitchFamily="18" charset="0"/>
              <a:ea typeface="+mj-ea"/>
              <a:cs typeface="+mj-cs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3200" b="1" dirty="0">
                <a:solidFill>
                  <a:srgbClr val="FF0000"/>
                </a:solidFill>
                <a:latin typeface="Garamond" panose="02020404030301010803" pitchFamily="18" charset="0"/>
                <a:ea typeface="+mj-ea"/>
                <a:cs typeface="+mj-cs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Garamond" panose="02020404030301010803" pitchFamily="18" charset="0"/>
                <a:ea typeface="+mj-ea"/>
                <a:cs typeface="+mj-cs"/>
              </a:rPr>
              <a:t>                  навыков табличного </a:t>
            </a:r>
            <a:r>
              <a:rPr lang="ru-RU" sz="3200" b="1" dirty="0">
                <a:solidFill>
                  <a:srgbClr val="FF0000"/>
                </a:solidFill>
                <a:latin typeface="Garamond" panose="02020404030301010803" pitchFamily="18" charset="0"/>
                <a:ea typeface="+mj-ea"/>
                <a:cs typeface="+mj-cs"/>
              </a:rPr>
              <a:t>умножения.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fontAlgn="base">
              <a:buNone/>
              <a:tabLst>
                <a:tab pos="457200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*Составление </a:t>
            </a:r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таблицы осуществляется небольшими порциями.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fontAlgn="base">
              <a:buNone/>
              <a:tabLst>
                <a:tab pos="457200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*Учитывая</a:t>
            </a:r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, что не все учащиеся могут непроизвольно запоминать табличные случаи умножения в процессе выполнения обучающих заданий, в определенной системе даются установки на запоминание трёх-четырёх случаев табличного умножения.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fontAlgn="base">
              <a:buNone/>
              <a:tabLst>
                <a:tab pos="457200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* </a:t>
            </a:r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Использование переместительного свойства умножения при составлении таблицы сокращает объём, и последняя таблица содержит только одну строку. 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r>
              <a:rPr lang="ru-RU" b="1" dirty="0">
                <a:solidFill>
                  <a:srgbClr val="FF0000"/>
                </a:solidFill>
                <a:latin typeface="Garamond" panose="02020404030301010803" pitchFamily="18" charset="0"/>
              </a:rPr>
              <a:t>«Незнание таблицы умножения создаёт основные трудности в усвоении математики, начиная с 4-го класса.»</a:t>
            </a:r>
            <a:endParaRPr lang="ru-RU" sz="1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689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257174"/>
          </a:xfrm>
        </p:spPr>
        <p:txBody>
          <a:bodyPr/>
          <a:lstStyle/>
          <a:p>
            <a:r>
              <a:rPr lang="ru-RU" sz="1300" b="1" dirty="0" smtClean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Формирование            </a:t>
            </a:r>
            <a:r>
              <a:rPr lang="ru-RU" sz="1300" b="1" dirty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вычислительных    навыков у младших школьников с ОВЗ  на уроках математики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92098"/>
            <a:ext cx="12192000" cy="5965902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Умение хорошо считать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устно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вырабатывается постепенно, в результате систематических упражнений. Упражнения по устному счёту должны быть разнообразными по содержанию с последовательно возрастающими трудностями; они помогают выработать беглость счёта, закрепить те или иные вычислительные приёмы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Устный счёт </a:t>
            </a:r>
            <a:r>
              <a:rPr lang="ru-RU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</a:t>
            </a:r>
            <a:r>
              <a:rPr lang="ru-RU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очень </a:t>
            </a:r>
            <a:r>
              <a:rPr lang="ru-RU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нужный этап урока.</a:t>
            </a:r>
          </a:p>
          <a:p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Устный счёт украшает урок, делает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его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логически стройным и интересным, способствует лучшему усвоению программного материала.</a:t>
            </a:r>
            <a:r>
              <a:rPr lang="ru-RU" sz="1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6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61925"/>
            <a:ext cx="10515600" cy="257175"/>
          </a:xfrm>
        </p:spPr>
        <p:txBody>
          <a:bodyPr/>
          <a:lstStyle/>
          <a:p>
            <a:r>
              <a:rPr lang="ru-RU" sz="1300" b="1" dirty="0" smtClean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Формирование            </a:t>
            </a:r>
            <a:r>
              <a:rPr lang="ru-RU" sz="1300" b="1" dirty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вычислительных    навыков у младших школьников с ОВЗ  на уроках математики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69436"/>
            <a:ext cx="12192000" cy="6088564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kern="1800" dirty="0" smtClean="0">
                <a:solidFill>
                  <a:srgbClr val="FF0000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Задачи </a:t>
            </a:r>
            <a:r>
              <a:rPr lang="ru-RU" b="1" kern="1800" dirty="0">
                <a:solidFill>
                  <a:srgbClr val="FF0000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устного счёта: </a:t>
            </a:r>
            <a:endParaRPr lang="ru-RU" b="1" kern="1800" dirty="0" smtClean="0">
              <a:solidFill>
                <a:srgbClr val="FF0000"/>
              </a:solidFill>
              <a:latin typeface="Trebuchet MS" panose="020B0603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i="1" dirty="0" smtClean="0">
                <a:ln w="10160" cap="flat" cmpd="sng" algn="ctr">
                  <a:solidFill>
                    <a:srgbClr val="4472C4"/>
                  </a:solidFill>
                  <a:prstDash val="solid"/>
                  <a:round/>
                </a:ln>
                <a:noFill/>
                <a:effectLst>
                  <a:outerShdw blurRad="38100" dist="22860" dir="5400000" algn="tl">
                    <a:srgbClr val="000000">
                      <a:alpha val="30000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Образовательная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воспроизводство и корректировка определённых знаний, умений и навыков учащихся, необходимых для их самостоятельной деятельности на уроке или осознанного восприятия объяснения учителя.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i="1" dirty="0">
                <a:ln w="10160" cap="flat" cmpd="sng" algn="ctr">
                  <a:solidFill>
                    <a:srgbClr val="4472C4"/>
                  </a:solidFill>
                  <a:prstDash val="solid"/>
                  <a:round/>
                </a:ln>
                <a:noFill/>
                <a:effectLst>
                  <a:outerShdw blurRad="38100" dist="22860" dir="5400000" algn="tl">
                    <a:srgbClr val="000000">
                      <a:alpha val="30000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Развивающая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совершенствовать вычислительные навыки, логическое мышление, речь.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i="1" dirty="0">
                <a:ln w="10160" cap="flat" cmpd="sng" algn="ctr">
                  <a:solidFill>
                    <a:srgbClr val="4472C4"/>
                  </a:solidFill>
                  <a:prstDash val="solid"/>
                  <a:round/>
                </a:ln>
                <a:noFill/>
                <a:effectLst>
                  <a:outerShdw blurRad="38100" dist="22860" dir="5400000" algn="tl">
                    <a:srgbClr val="000000">
                      <a:alpha val="30000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Воспитательная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воспитывать умение активно действовать на протяжении всего урока.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12807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66675"/>
            <a:ext cx="10515600" cy="409575"/>
          </a:xfrm>
        </p:spPr>
        <p:txBody>
          <a:bodyPr/>
          <a:lstStyle/>
          <a:p>
            <a:r>
              <a:rPr lang="ru-RU" sz="1300" b="1" dirty="0" smtClean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Формирование            </a:t>
            </a:r>
            <a:r>
              <a:rPr lang="ru-RU" sz="1300" b="1" dirty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вычислительных    навыков у младших школьников с ОВЗ  на уроках математики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02889"/>
            <a:ext cx="12192000" cy="6255136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Разнообразные виды и формы </a:t>
            </a:r>
            <a:r>
              <a:rPr lang="ru-RU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устного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счёта помогают значительно облегчить школьникам процесс формирования </a:t>
            </a:r>
            <a:r>
              <a:rPr lang="ru-RU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вычислительных 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навыков</a:t>
            </a:r>
            <a:r>
              <a:rPr lang="ru-RU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32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Задания 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для устного счёта необходимо подбирать с учётом индивидуальных особенностей каждого ребёнка. Они эффективны кажущейся </a:t>
            </a:r>
            <a:r>
              <a:rPr lang="ru-RU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лёгкостью, эмоциональностью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действуют на учащихся мобилизующе, увлекают </a:t>
            </a:r>
            <a:r>
              <a:rPr lang="ru-RU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«своей  простотой» и школьников с ОВЗ. Данные задания помогут детям развить свои интеллектуальные способности в области математики.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9274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457199"/>
          </a:xfrm>
        </p:spPr>
        <p:txBody>
          <a:bodyPr/>
          <a:lstStyle/>
          <a:p>
            <a:r>
              <a:rPr lang="ru-RU" sz="1300" b="1" dirty="0" smtClean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Формирование            </a:t>
            </a:r>
            <a:r>
              <a:rPr lang="ru-RU" sz="1300" b="1" dirty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вычислительных    навыков у младших школьников с ОВЗ  на уроках математики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80948"/>
            <a:ext cx="12192000" cy="5296017"/>
          </a:xfrm>
        </p:spPr>
        <p:txBody>
          <a:bodyPr>
            <a:normAutofit lnSpcReduction="1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Устный вычислительный навык является прекрасным средством коррекции познавательной деятельности обучающихся с нарушением интеллекта.</a:t>
            </a:r>
            <a:endParaRPr lang="ru-RU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Устные вычисления требуют активного участия внимания, удерживать в памяти числовые данные, возникает необходимость в правильном и рациональном выборе действия, приёма вычисления.</a:t>
            </a:r>
            <a:r>
              <a:rPr lang="ru-RU" dirty="0">
                <a:solidFill>
                  <a:srgbClr val="000000"/>
                </a:solidFill>
                <a:latin typeface="Century Schoolbook" panose="02040604050505020304" pitchFamily="18" charset="0"/>
              </a:rPr>
              <a:t>             </a:t>
            </a:r>
            <a:endParaRPr lang="ru-RU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Так без овладения устными вычислительными операциями нельзя овладеть письменными, которые несут в себе элементы устных вычислений.</a:t>
            </a:r>
            <a:endParaRPr lang="ru-RU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Процесс овладения устными вычислительными навыками довольно сложен: сначала обучающиеся должны усвоить тот или иной вычислительный приём, а затем в результате тренировки научиться, достаточно быстро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выполнять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вычисления, а в отношении табличных случаев сложения и умножения – запомнить результаты наизусть.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151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228599"/>
          </a:xfrm>
        </p:spPr>
        <p:txBody>
          <a:bodyPr>
            <a:normAutofit fontScale="90000"/>
          </a:bodyPr>
          <a:lstStyle/>
          <a:p>
            <a:r>
              <a:rPr lang="ru-RU" sz="1300" b="1" dirty="0" smtClean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Формирование            </a:t>
            </a:r>
            <a:r>
              <a:rPr lang="ru-RU" sz="1300" b="1" dirty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вычислительных    навыков у младших школьников с ОВЗ  на уроках математики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14324"/>
            <a:ext cx="12192000" cy="6543675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Проводимые в начале урока устные упражнения помогают учащимся быстро включаться в работу, в середине или конце урока служат своеобразной разрядкой после напряжения и усталости, вызванных письменной или практической работой. В ходе выполнения этих упражнений учащиеся чаще, чем на других этапах урока, получают возможность устно отвечать, причём они сразу проверяют правильность своего ответа. В отличие от письменных упражнений содержание устных таково, что решение их не требует большого числа рассуждений, преобразований, громоздких вычислений. </a:t>
            </a:r>
            <a:endParaRPr lang="ru-RU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Устная работа на уроках математики весьма оживляет урок. На ней можно отдохнуть; в хорошем смысле этого слова, развлечься. Это самый «свободный» этап урока. Вопросы быстро сменяют друг друга, и если не знаешь ответ на один, то не беда, сможешь проявить себя на следующем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Это очень динамичный, активный вид деятельности, вносящий разнообразие в уроки математики.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901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3429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                     </a:t>
            </a:r>
            <a:r>
              <a:rPr lang="ru-RU" sz="1200" b="1" dirty="0" smtClean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           </a:t>
            </a:r>
            <a:r>
              <a:rPr lang="ru-RU" sz="1200" b="1" dirty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вычислительных    навыков у младших школьников с ОВЗ  на уроках </a:t>
            </a:r>
            <a:r>
              <a:rPr lang="ru-RU" sz="1200" b="1" dirty="0" smtClean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математики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514350"/>
            <a:ext cx="10972800" cy="63436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500" b="1" dirty="0" smtClean="0">
                <a:solidFill>
                  <a:srgbClr val="FF0000"/>
                </a:solidFill>
                <a:latin typeface="Calibri"/>
                <a:ea typeface="+mj-ea"/>
                <a:cs typeface="+mj-cs"/>
              </a:rPr>
              <a:t>                               ВЫВОД</a:t>
            </a:r>
          </a:p>
          <a:p>
            <a:r>
              <a:rPr lang="ru-RU" dirty="0" smtClean="0"/>
              <a:t>Целенаправленная </a:t>
            </a:r>
            <a:r>
              <a:rPr lang="ru-RU" dirty="0" smtClean="0"/>
              <a:t>и системная работа на уроках математики с детьми разного уровня интеллектуальных способностей позволяет сформировать высокий уровень вычислительных умений и навыков обучающихся, которые играют большую роль в развитии мышления школьников, их сообразительности, наблюдательности. Всё это делает новые знания личностно значимыми, развивает учебно-познавательные мотивы детей, помогает вырабатывать творческий подход к жизни, приучает вдумчиво относиться к любой выполняемой деятельности, без чего не мыслимо овладеть основами наук, а также почти любым видом практической и профессиональной деятельности.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5182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"/>
            <a:ext cx="10515600" cy="219072"/>
          </a:xfrm>
        </p:spPr>
        <p:txBody>
          <a:bodyPr>
            <a:normAutofit fontScale="90000"/>
          </a:bodyPr>
          <a:lstStyle/>
          <a:p>
            <a:r>
              <a:rPr lang="ru-RU" sz="1200" b="1" dirty="0" smtClean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Формирование            </a:t>
            </a:r>
            <a:r>
              <a:rPr lang="ru-RU" sz="1200" b="1" dirty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вычислительных    навыков у младших школьников с ОВЗ  на уроках математики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14325"/>
            <a:ext cx="12192000" cy="6443315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Данная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тема актуальна, так как вычисления необходимы в жизни каждому человеку.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Вычислительные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навыки необходимы как в практической жизни каждого человека, так и в учении. Ни один пример, ни одну задачу по математике, физике, химии и т. д. нельзя решать, не обладая элементарными навыками вычислений. Поэтому учителю необходимо формировать у детей вычислительные навыки, используя различные виды устных и письменных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упражнений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как в процессе работы с классом, так и в процессе индивидуальной работы с учащимися.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Задача формирования вычислительных навыков не может быть сведена к «зазубриванию» отдельных таблиц сложения и вычитания, выполнению однообразных тренировочных упражнений. Важной задачей школы является развитие у учащихся в процессе обучения познавательной самостоятельности, творческой активности, потребности в знаниях.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992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90499"/>
          </a:xfrm>
        </p:spPr>
        <p:txBody>
          <a:bodyPr>
            <a:normAutofit fontScale="90000"/>
          </a:bodyPr>
          <a:lstStyle/>
          <a:p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Формирование            </a:t>
            </a:r>
            <a:r>
              <a:rPr lang="ru-RU" sz="1400" b="1" dirty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вычислительных    навыков у младших школьников с ОВЗ  на уроках математики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90500"/>
            <a:ext cx="12192000" cy="6667500"/>
          </a:xfrm>
        </p:spPr>
        <p:txBody>
          <a:bodyPr>
            <a:norm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настоящее время широко практикуется инклюзивное и индивидуальное обучение детей с ОВЗ.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</a:t>
            </a:r>
            <a:r>
              <a:rPr lang="ru-RU" sz="24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развитие личности детей и с ограниченными возможностями здоровья, решение образовательных и воспитательных проблем - вот основные задачи и цели педагогов.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Известно, что учащиеся с задержкой психического развития отличаются нарушением речи и мелкой моторики рук, особым зрительным восприятием и пространственной ориентировкой, умственной работоспособностью и эмоциональной сферой. У них нарушено внимание, повышена утомляемость. Для этих детей характерна частая отвлекаемость на различные внешние раздражители, психическая нестабильность, импульсивность или инертность. Объём же содержания изучаемого </a:t>
            </a:r>
            <a:r>
              <a:rPr lang="ru-RU" sz="24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материала</a:t>
            </a:r>
            <a:r>
              <a:rPr lang="ru-RU" sz="24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соответствует массовой школе.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7035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223024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</a:t>
            </a:r>
            <a:r>
              <a:rPr lang="ru-RU" sz="1300" b="1" dirty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           вычислительных    навыков у младших школьников с ОВЗ  на уроках математики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2663"/>
            <a:ext cx="12192000" cy="6735338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Учёт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особенностей развития мышления учащихся, имеющих ОВЗ, диктует необходимость применения разнообразного наглядного материала, чертежей, схем, рисунков. Недостаточная </a:t>
            </a:r>
            <a:r>
              <a:rPr lang="ru-RU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сформированность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пространственных представлений предполагает введение дополнительных упражнений к записи примеров в столбик: размещение одних предметов под другими, рисование фигур в клетках и т. д.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 изучении учебного материала по математике   необходимо опираться на наглядные и практические задания, позволяющие усилить познавательную мотивацию процесса обучения. Для облегчения усвоения новых знаний необходимо использование методических приёмов, которые требуют работы различных анализаторов: слухового, зрительного и тактильного. Поэтому использование наглядных средств обучения (картины, таблицы, схемы, графики, профили, карты, мультимедийные презентации, всеми забытые счёты, палочки и даже пальцы рук) необходимо на каждом уроке.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Применение электронных учебных материалов на уроках и занятиях не только знакомит детей с предметным миром, но и способствует развитию их информационной компетентности и коррекции познавательной сферы.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Формирование у школьников 1-4 классов вычислительных навыков остаётся одной из главных задач начального обучения математике, поскольку вычислительные навыки необходимы как в практической жизни человека, так и в учении, они способствуют развитию скорости мышления, внимания, памяти.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361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285749"/>
          </a:xfrm>
        </p:spPr>
        <p:txBody>
          <a:bodyPr>
            <a:normAutofit/>
          </a:bodyPr>
          <a:lstStyle/>
          <a:p>
            <a:r>
              <a:rPr lang="ru-RU" sz="1400" b="1" dirty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Формирование            </a:t>
            </a:r>
            <a:r>
              <a:rPr lang="ru-RU" sz="1400" b="1" dirty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вычислительных    навыков у младших школьников с ОВЗ  на уроках математики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85751"/>
            <a:ext cx="12192000" cy="6572250"/>
          </a:xfrm>
        </p:spPr>
        <p:txBody>
          <a:bodyPr>
            <a:normAutofit fontScale="92500"/>
          </a:bodyPr>
          <a:lstStyle/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Обучающиеся, имеющие проблемы в интеллектуальном развитии, сами порой не могут овладеть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приёмами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осмысленного запоминания. И задача учителя – сформировать эти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приёмы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 У обучающихся с нарушением интеллекта представления сохраняются менее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отчётливо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чем у их нормально развивающихся сверстников. Знания, полученные в устной форме, о сходных предметах и явлениях быстро забываются, поэтому образы схожих объектов или уподобляются друг другу, или полностью отождествляются. Поэтому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приобретённые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знания в их сознании упрощаются. Обучающиеся с трудом воспроизводят последовательность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событий.   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 обучающихся с нарушением интеллекта отмечаются нарушения речевого развития.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Гибкость мыслительных процессов, у обучающихся с нарушением интеллекта, развита на самом низком уровне. Им очень трудно переключаться от одной умственной операции к другой, нужен отдых. Утомляемость у обучающихся повышена. Без наглядных пособий, шаблонов и трафаретов, которыми в основном пользуются учителя, обучающимся труднее воспринимать материал. Проявление математической памяти в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её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развитых формах не наблюдается. Обучающиеся запоминают цифры, операции с трудом. Математическая память находится на низком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уровне.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124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238125"/>
          </a:xfrm>
        </p:spPr>
        <p:txBody>
          <a:bodyPr>
            <a:normAutofit/>
          </a:bodyPr>
          <a:lstStyle/>
          <a:p>
            <a:r>
              <a:rPr lang="ru-RU" sz="1200" b="1" dirty="0" smtClean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</a:t>
            </a:r>
            <a:r>
              <a:rPr lang="ru-RU" sz="1200" b="1" dirty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           вычислительных    навыков у младших школьников с ОВЗ  на уроках математики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33376"/>
            <a:ext cx="12192000" cy="6524624"/>
          </a:xfrm>
        </p:spPr>
        <p:txBody>
          <a:bodyPr>
            <a:normAutofit fontScale="25000" lnSpcReduction="20000"/>
          </a:bodyPr>
          <a:lstStyle/>
          <a:p>
            <a:pPr marL="0" lvl="0" indent="0">
              <a:buNone/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</a:t>
            </a:r>
            <a:r>
              <a:rPr lang="ru-RU" sz="88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Присутствие </a:t>
            </a:r>
            <a:r>
              <a:rPr lang="ru-RU" sz="88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вычислительных упражнениях элемента занимательности, догадки, сообразительности, умения подметить закономерности, выявить сходство и различие в решаемых примерах, установить доступные зависимости и взаимосвязи – вот </a:t>
            </a:r>
            <a:r>
              <a:rPr lang="ru-RU" sz="88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</a:t>
            </a:r>
            <a:r>
              <a:rPr lang="en-US" sz="8800" dirty="0" smtClean="0">
                <a:solidFill>
                  <a:prstClr val="black"/>
                </a:solidFill>
              </a:rPr>
              <a:t> </a:t>
            </a:r>
            <a:r>
              <a:rPr lang="ru-RU" sz="8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основные </a:t>
            </a:r>
            <a:r>
              <a:rPr lang="ru-RU" sz="8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особенности методики формирования вычислительных навыков, реализация которых позволит решить в практике обучения и задачу формирования прочных вычислительных навыков, и задачу развития познавательных способностей учащихся. </a:t>
            </a:r>
            <a:endParaRPr lang="ru-RU" sz="8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8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8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8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Большую помощь в формировании вычислительных умений оказывает такой вид деятельности, как устный счёт. Счёт в уме является самым древним и простым способом вычисления. Знание упрощённых приёмов устных вычислений остается необходимым даже при полной механизации всех наиболее трудоёмких вычислительных процессов. Наибольшие трудности у учащихся с ОВЗ вызывает усвоение состава чисел в пределах 10, счёт в пределах 20 с переходом через разряд, табличных случаев умножения и деления. А ведь это основа, которая должна быть доведена до автоматизма, чтобы успешно овладевать и различными вычислительными приёмами. </a:t>
            </a:r>
            <a:endParaRPr lang="ru-RU" sz="8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88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Вычислительный навык</a:t>
            </a:r>
            <a:r>
              <a:rPr lang="ru-RU" sz="8800" b="1" dirty="0" smtClean="0">
                <a:ln w="6731" cap="flat" cmpd="sng" algn="ctr">
                  <a:solidFill>
                    <a:srgbClr val="FFFFFF"/>
                  </a:solidFill>
                  <a:prstDash val="solid"/>
                  <a:round/>
                </a:ln>
                <a:solidFill>
                  <a:srgbClr val="262626"/>
                </a:solidFill>
                <a:effectLst>
                  <a:outerShdw dist="38100" dir="2700000" algn="bl">
                    <a:schemeClr val="accent5"/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это высокая степень овладения вычислительными приёмами.</a:t>
            </a:r>
            <a:r>
              <a:rPr lang="ru-RU" sz="8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8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Приобрести вычислительные навыки – значит, для каждого случая знать, какие операции и в каком порядке следует выполнять, чтобы найти результат арифметического действия, и выполнять эти операции достаточно быстро</a:t>
            </a:r>
            <a:r>
              <a:rPr lang="ru-RU" sz="8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8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8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113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23826"/>
            <a:ext cx="10515600" cy="285750"/>
          </a:xfrm>
        </p:spPr>
        <p:txBody>
          <a:bodyPr/>
          <a:lstStyle/>
          <a:p>
            <a:r>
              <a:rPr lang="ru-RU" sz="1200" b="1" dirty="0" smtClean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Формирование            </a:t>
            </a:r>
            <a:r>
              <a:rPr lang="ru-RU" sz="1200" b="1" dirty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вычислительных    навыков у младших школьников с ОВЗ  на уроках математики</a:t>
            </a:r>
            <a:endParaRPr lang="ru-RU" dirty="0"/>
          </a:p>
        </p:txBody>
      </p:sp>
      <p:pic>
        <p:nvPicPr>
          <p:cNvPr id="4" name="Объект 3" descr="https://ds04.infourok.ru/uploads/ex/0a1a/0019c021-78205f81/img4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1378"/>
            <a:ext cx="12192000" cy="61666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5190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237041"/>
          </a:xfrm>
        </p:spPr>
        <p:txBody>
          <a:bodyPr>
            <a:normAutofit/>
          </a:bodyPr>
          <a:lstStyle/>
          <a:p>
            <a:r>
              <a:rPr lang="ru-RU" sz="1200" b="1" dirty="0" smtClean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Формирование            </a:t>
            </a:r>
            <a:r>
              <a:rPr lang="ru-RU" sz="1200" b="1" dirty="0">
                <a:solidFill>
                  <a:srgbClr val="FF0000"/>
                </a:solidFill>
                <a:effectLst>
                  <a:outerShdw blurRad="38100" dist="19050" dir="2700000" algn="tl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вычислительных    навыков у младших школьников с ОВЗ  на уроках математики</a:t>
            </a:r>
            <a:endParaRPr lang="ru-RU" dirty="0"/>
          </a:p>
        </p:txBody>
      </p:sp>
      <p:pic>
        <p:nvPicPr>
          <p:cNvPr id="4" name="Объект 3" descr="https://ds04.infourok.ru/uploads/ex/0a1a/0019c021-78205f81/img5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02529"/>
            <a:ext cx="12192000" cy="74267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1131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697</TotalTime>
  <Words>2990</Words>
  <Application>Microsoft Office PowerPoint</Application>
  <PresentationFormat>Широкоэкранный</PresentationFormat>
  <Paragraphs>129</Paragraphs>
  <Slides>28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8" baseType="lpstr">
      <vt:lpstr>Arial</vt:lpstr>
      <vt:lpstr>Calibri</vt:lpstr>
      <vt:lpstr>Century Schoolbook</vt:lpstr>
      <vt:lpstr>Constantia</vt:lpstr>
      <vt:lpstr>Garamond</vt:lpstr>
      <vt:lpstr>Times New Roman</vt:lpstr>
      <vt:lpstr>Trebuchet MS</vt:lpstr>
      <vt:lpstr>Verdana</vt:lpstr>
      <vt:lpstr>Wingdings 2</vt:lpstr>
      <vt:lpstr>Поток</vt:lpstr>
      <vt:lpstr>Формирование            вычислительных    навыков  у младших школьников с ОВЗ         на уроках математики </vt:lpstr>
      <vt:lpstr>                          Формирование            вычислительных    навыков у младших школьников с ОВЗ  на уроках математики</vt:lpstr>
      <vt:lpstr>                                                           Формирование            вычислительных    навыков у младших школьников с ОВЗ  на уроках математики</vt:lpstr>
      <vt:lpstr>                                  Формирование            вычислительных    навыков у младших школьников с ОВЗ  на уроках математики</vt:lpstr>
      <vt:lpstr>                            Формирование            вычислительных    навыков у младших школьников с ОВЗ  на уроках математики</vt:lpstr>
      <vt:lpstr>                                  Формирование            вычислительных    навыков у младших школьников с ОВЗ  на уроках математики</vt:lpstr>
      <vt:lpstr>                                                 Формирование            вычислительных    навыков у младших школьников с ОВЗ  на уроках математики</vt:lpstr>
      <vt:lpstr>                                                     Формирование            вычислительных    навыков у младших школьников с ОВЗ  на уроках математики</vt:lpstr>
      <vt:lpstr>                                                                   Формирование            вычислительных    навыков у младших школьников с ОВЗ  на уроках математики</vt:lpstr>
      <vt:lpstr>                                                                    Формирование            вычислительных    навыков у младших школьников с ОВЗ  на уроках математики</vt:lpstr>
      <vt:lpstr>                                                            Формирование            вычислительных    навыков у младших школьников с ОВЗ  на уроках математики</vt:lpstr>
      <vt:lpstr>                                                      Формирование            вычислительных    навыков у младших школьников с ОВЗ  на уроках математики</vt:lpstr>
      <vt:lpstr>                                                                 Формирование            вычислительных    навыков у младших школьников с ОВЗ  на уроках математики</vt:lpstr>
      <vt:lpstr>                                                                      Формирование            вычислительных    навыков у младших школьников с ОВЗ  на уроках математики</vt:lpstr>
      <vt:lpstr>                                                                  Формирование            вычислительных    навыков у младших школьников с ОВЗ  на уроках математики</vt:lpstr>
      <vt:lpstr>                                                       Формирование            вычислительных    навыков у младших школьников с ОВЗ  на уроках математики</vt:lpstr>
      <vt:lpstr>                                                                               Формирование            вычислительных    навыков у младших школьников с ОВЗ  на уроках математики</vt:lpstr>
      <vt:lpstr>                                        Формирование            вычислительных    навыков у младших школьников с ОВЗ  на уроках математики</vt:lpstr>
      <vt:lpstr>                                 Формирование            вычислительных    навыков у младших школьников с ОВЗ  на уроках математики</vt:lpstr>
      <vt:lpstr>                               Формирование            вычислительных    навыков у младших школьников с ОВЗ  на уроках математики</vt:lpstr>
      <vt:lpstr>                                    Формирование            вычислительных    навыков у младших школьников с ОВЗ  на уроках математики</vt:lpstr>
      <vt:lpstr>                                                Формирование            вычислительных    навыков у младших школьников с ОВЗ  на уроках математики</vt:lpstr>
      <vt:lpstr>                            Формирование            вычислительных    навыков у младших школьников с ОВЗ  на уроках математики</vt:lpstr>
      <vt:lpstr>                                     Формирование            вычислительных    навыков у младших школьников с ОВЗ  на уроках математики</vt:lpstr>
      <vt:lpstr>                                  Формирование            вычислительных    навыков у младших школьников с ОВЗ  на уроках математики</vt:lpstr>
      <vt:lpstr>                            Формирование            вычислительных    навыков у младших школьников с ОВЗ  на уроках математики</vt:lpstr>
      <vt:lpstr>                                          Формирование            вычислительных    навыков у младших школьников с ОВЗ  на уроках математики</vt:lpstr>
      <vt:lpstr>                      Формирование            вычислительных    навыков у младших школьников с ОВЗ  на уроках математики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           вычислительных    навыков  у младших школьников с ОВЗ         на уроках математики </dc:title>
  <dc:creator>Ольга Долматова</dc:creator>
  <cp:lastModifiedBy>Ольга Долматова</cp:lastModifiedBy>
  <cp:revision>69</cp:revision>
  <dcterms:created xsi:type="dcterms:W3CDTF">2018-10-28T07:34:39Z</dcterms:created>
  <dcterms:modified xsi:type="dcterms:W3CDTF">2018-11-25T17:00:55Z</dcterms:modified>
</cp:coreProperties>
</file>