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256" r:id="rId2"/>
    <p:sldId id="259" r:id="rId3"/>
    <p:sldId id="260" r:id="rId4"/>
    <p:sldId id="261" r:id="rId5"/>
    <p:sldId id="258" r:id="rId6"/>
    <p:sldId id="262" r:id="rId7"/>
    <p:sldId id="263" r:id="rId8"/>
    <p:sldId id="287" r:id="rId9"/>
    <p:sldId id="288" r:id="rId10"/>
    <p:sldId id="289" r:id="rId11"/>
    <p:sldId id="290" r:id="rId12"/>
    <p:sldId id="291" r:id="rId13"/>
    <p:sldId id="292" r:id="rId14"/>
    <p:sldId id="284" r:id="rId15"/>
    <p:sldId id="266" r:id="rId16"/>
    <p:sldId id="285" r:id="rId17"/>
    <p:sldId id="281" r:id="rId18"/>
    <p:sldId id="282" r:id="rId19"/>
    <p:sldId id="293" r:id="rId20"/>
    <p:sldId id="270" r:id="rId21"/>
    <p:sldId id="294" r:id="rId22"/>
    <p:sldId id="295" r:id="rId23"/>
    <p:sldId id="296" r:id="rId24"/>
    <p:sldId id="29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528" y="-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0D585-665F-4BAE-BD2A-470BC9CCB75D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85039-A55D-4C9D-9BA0-3906EB497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9186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85039-A55D-4C9D-9BA0-3906EB4978F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85039-A55D-4C9D-9BA0-3906EB4978FA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64342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82F-3F33-4BD8-ADF2-43CBC312E1C3}" type="datetimeFigureOut">
              <a:rPr lang="ru-RU" smtClean="0"/>
              <a:pPr/>
              <a:t>25.02.2014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323A-3C4C-41E2-975A-92D82E7916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82F-3F33-4BD8-ADF2-43CBC312E1C3}" type="datetimeFigureOut">
              <a:rPr lang="ru-RU" smtClean="0"/>
              <a:pPr/>
              <a:t>25.02.2014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323A-3C4C-41E2-975A-92D82E7916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82F-3F33-4BD8-ADF2-43CBC312E1C3}" type="datetimeFigureOut">
              <a:rPr lang="ru-RU" smtClean="0"/>
              <a:pPr/>
              <a:t>25.02.2014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323A-3C4C-41E2-975A-92D82E7916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82F-3F33-4BD8-ADF2-43CBC312E1C3}" type="datetimeFigureOut">
              <a:rPr lang="ru-RU" smtClean="0"/>
              <a:pPr/>
              <a:t>25.02.2014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323A-3C4C-41E2-975A-92D82E7916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82F-3F33-4BD8-ADF2-43CBC312E1C3}" type="datetimeFigureOut">
              <a:rPr lang="ru-RU" smtClean="0"/>
              <a:pPr/>
              <a:t>25.02.2014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323A-3C4C-41E2-975A-92D82E7916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82F-3F33-4BD8-ADF2-43CBC312E1C3}" type="datetimeFigureOut">
              <a:rPr lang="ru-RU" smtClean="0"/>
              <a:pPr/>
              <a:t>25.02.2014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323A-3C4C-41E2-975A-92D82E7916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82F-3F33-4BD8-ADF2-43CBC312E1C3}" type="datetimeFigureOut">
              <a:rPr lang="ru-RU" smtClean="0"/>
              <a:pPr/>
              <a:t>25.02.2014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323A-3C4C-41E2-975A-92D82E7916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82F-3F33-4BD8-ADF2-43CBC312E1C3}" type="datetimeFigureOut">
              <a:rPr lang="ru-RU" smtClean="0"/>
              <a:pPr/>
              <a:t>25.02.2014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323A-3C4C-41E2-975A-92D82E7916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82F-3F33-4BD8-ADF2-43CBC312E1C3}" type="datetimeFigureOut">
              <a:rPr lang="ru-RU" smtClean="0"/>
              <a:pPr/>
              <a:t>25.02.2014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323A-3C4C-41E2-975A-92D82E7916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82F-3F33-4BD8-ADF2-43CBC312E1C3}" type="datetimeFigureOut">
              <a:rPr lang="ru-RU" smtClean="0"/>
              <a:pPr/>
              <a:t>25.02.2014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323A-3C4C-41E2-975A-92D82E7916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82F-3F33-4BD8-ADF2-43CBC312E1C3}" type="datetimeFigureOut">
              <a:rPr lang="ru-RU" smtClean="0"/>
              <a:pPr/>
              <a:t>25.02.2014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323A-3C4C-41E2-975A-92D82E7916B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6482F-3F33-4BD8-ADF2-43CBC312E1C3}" type="datetimeFigureOut">
              <a:rPr lang="ru-RU" smtClean="0"/>
              <a:pPr/>
              <a:t>25.02.2014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2323A-3C4C-41E2-975A-92D82E7916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image" Target="../media/image1.gif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gif"/><Relationship Id="rId4" Type="http://schemas.openxmlformats.org/officeDocument/2006/relationships/hyperlink" Target="http://forumsmile.ru/pic2727.html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forumsmile.ru/pic2727.html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hyperlink" Target="http://images.yandex.ru/yandsearch?text=%D0%BA%D0%B0%D1%80%D1%82%D0%B8%D0%BD%D0%BA%D0%B0%20%D0%BC%D0%BE%D1%80%D0%BE%D0%B7%D0%B0%20%D0%BD%D0%B0%20%D0%BE%D0%BA%D0%BD%D0%B5&amp;img_url=www.art-clip.ru/pic/oboi/2/kartinki/8a.jpg&amp;pos=0&amp;rpt=simage&amp;lr=213&amp;noreask=1" TargetMode="External"/><Relationship Id="rId10" Type="http://schemas.openxmlformats.org/officeDocument/2006/relationships/image" Target="../media/image5.gif"/><Relationship Id="rId4" Type="http://schemas.openxmlformats.org/officeDocument/2006/relationships/image" Target="../media/image7.jpeg"/><Relationship Id="rId9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hyperlink" Target="http://images.yandex.ru/yandsearch?text=%D0%BA%D0%B0%D1%80%D1%82%D0%B8%D0%BD%D0%BA%D0%B8%20%D0%BB%D0%B8%D1%81%D0%B8%D1%86%D1%8B&amp;noreask=1&amp;img_url=f4.foto.rambler.ru/preview/r/620x465/4cd2cb4b-c066-c98a-b738-10c9694f569b/0e73438fd59002a01259465c806745c9_full.jpg&amp;pos=0&amp;rpt=simage&amp;lr=213&amp;nojs=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63964" y="3523110"/>
            <a:ext cx="6400800" cy="318536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79634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15" descr="22646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0298" y="128586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5" descr="22646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33045" y="152019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5" descr="22646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58082" y="1500174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5" descr="22646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48" y="5715016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5" descr="22646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1736" y="4572008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5" descr="22646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2214554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5" descr="22646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6512" y="414338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15" descr="22646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5429264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 descr="http://forumsmile.ru/u/1/6/d/16d328a7efe3337f67765d94765e50eb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68" y="642918"/>
            <a:ext cx="1641659" cy="153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forumsmile.ru/u/1/6/d/16d328a7efe3337f67765d94765e50eb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7950" y="357166"/>
            <a:ext cx="1114425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forumsmile.ru/u/1/6/d/16d328a7efe3337f67765d94765e50eb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1417" y="404664"/>
            <a:ext cx="1518375" cy="1233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Заголовок 16"/>
          <p:cNvSpPr>
            <a:spLocks noGrp="1"/>
          </p:cNvSpPr>
          <p:nvPr>
            <p:ph type="ctrTitle"/>
          </p:nvPr>
        </p:nvSpPr>
        <p:spPr>
          <a:xfrm>
            <a:off x="1009442" y="1571613"/>
            <a:ext cx="7117180" cy="2500330"/>
          </a:xfrm>
        </p:spPr>
        <p:txBody>
          <a:bodyPr/>
          <a:lstStyle/>
          <a:p>
            <a:pPr algn="ctr"/>
            <a:r>
              <a:rPr lang="ru-RU" sz="4400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Урок русского языка </a:t>
            </a:r>
            <a:br>
              <a:rPr lang="ru-RU" sz="4400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r>
              <a:rPr lang="ru-RU" sz="800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/>
            </a:r>
            <a:br>
              <a:rPr lang="ru-RU" sz="800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r>
              <a:rPr lang="ru-RU" sz="800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/>
            </a:r>
            <a:br>
              <a:rPr lang="ru-RU" sz="800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r>
              <a:rPr lang="ru-RU" sz="800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/>
            </a:r>
            <a:br>
              <a:rPr lang="ru-RU" sz="800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r>
              <a:rPr lang="ru-RU" sz="4400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в 3 классе</a:t>
            </a:r>
            <a:endParaRPr lang="ru-RU" sz="4400" b="1" i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2867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9322" y="100010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58082" y="392906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0496" y="428625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29256" y="550070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0232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00050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5918" y="34290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3636" y="285749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7356" y="1714488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300037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2" y="2928934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6116" y="4357694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5140" y="157161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0166" y="4643446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3570" y="4714884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8989090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782" y="464859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333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5189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2896" y="58905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7158" y="357166"/>
            <a:ext cx="8501122" cy="6215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Работа в парах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Задания</a:t>
            </a:r>
            <a:r>
              <a:rPr lang="ru-RU" sz="24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для 3-го ряда: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1. Прочитайте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о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трывок из стихотворения.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2. Найдите имена прилагательные и подчеркните. </a:t>
            </a:r>
            <a:endParaRPr lang="ru-RU" sz="2400" b="1" i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Times New Roman" pitchFamily="18" charset="0"/>
              </a:rPr>
              <a:t> 3. Подумайте, чем являются они в данном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Times New Roman" pitchFamily="18" charset="0"/>
              </a:rPr>
              <a:t>      тексте </a:t>
            </a:r>
            <a:r>
              <a:rPr lang="ru-RU" sz="2400" b="1" i="1" dirty="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и какую играют роль.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Убаюкала вьюга седая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Дикой песнею лес опустелый.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А над лесом всё выше и выше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Всходит месяц – и в дивном покое</a:t>
            </a:r>
            <a:endParaRPr lang="ru-RU" sz="2800" b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Замирает морозная полночь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И хрустальное царство лесное!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946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53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153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1000"/>
                                        <p:tgtEl>
                                          <p:spTgt spid="153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1000"/>
                                        <p:tgtEl>
                                          <p:spTgt spid="1536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1000"/>
                                        <p:tgtEl>
                                          <p:spTgt spid="1536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1000"/>
                                        <p:tgtEl>
                                          <p:spTgt spid="1536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1000"/>
                                        <p:tgtEl>
                                          <p:spTgt spid="1536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782" y="464859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333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5189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2896" y="58905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7158" y="571480"/>
            <a:ext cx="8501122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Работа в парах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Проверка </a:t>
            </a:r>
            <a:r>
              <a:rPr lang="ru-RU" sz="28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1-го ряда: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Чародейкою Зимою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Околдован, лес стоит –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И под 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снежной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бахромою,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b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Неподвижною</a:t>
            </a:r>
            <a:r>
              <a:rPr lang="ru-RU" sz="28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немою</a:t>
            </a:r>
            <a:r>
              <a:rPr lang="ru-RU" sz="28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b="1" i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Чудной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жизнью он блестит.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b="1" i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     Ф.И.Тютчев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946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1000"/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1000"/>
                                        <p:tgtEl>
                                          <p:spTgt spid="153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1536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1000"/>
                                        <p:tgtEl>
                                          <p:spTgt spid="1536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536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536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782" y="464859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333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5189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2896" y="58905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7158" y="571480"/>
            <a:ext cx="8501122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Работа в парах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Проверка 2</a:t>
            </a:r>
            <a:r>
              <a:rPr lang="ru-RU" sz="28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-го ряда: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Поёт зима – аукает,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b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Мохнатый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лес баюкает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lang="ru-RU" sz="2800" b="1" dirty="0" err="1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Стозвоном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сосняка.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Кругом с тоской 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глубокою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Плывут в страну 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далёкую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Седые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облака.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С.А.Есенин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946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1000"/>
                                        <p:tgtEl>
                                          <p:spTgt spid="153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1000"/>
                                        <p:tgtEl>
                                          <p:spTgt spid="1536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1536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1000"/>
                                        <p:tgtEl>
                                          <p:spTgt spid="1536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536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536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782" y="464859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333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5189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2896" y="58905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7158" y="571480"/>
            <a:ext cx="8501122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Работа в парах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Проверка </a:t>
            </a:r>
            <a:r>
              <a:rPr lang="ru-RU" sz="28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3-го ряда: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Убаюкала вьюга 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седая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Дикой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песнею лес 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опустелый.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А над лесом всё выше и выше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Всходит месяц – и в 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дивном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покое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Замирает 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морозная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полночь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И 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хрустальное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царство </a:t>
            </a: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лесное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!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И.А.Бунин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946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1000"/>
                                        <p:tgtEl>
                                          <p:spTgt spid="153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1000"/>
                                        <p:tgtEl>
                                          <p:spTgt spid="1536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1536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1000"/>
                                        <p:tgtEl>
                                          <p:spTgt spid="1536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536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536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782" y="464859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333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5189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2896" y="58905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42910" y="357166"/>
            <a:ext cx="8215370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УРОВЕНЬ СЛОЖНОСТИ    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Задания: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1.Прочитай текст. Озаглавь.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2.Найди в тексте имена прилагательные 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подчеркни волнистой линией.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__________________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Этот трусливый зверёк живёт в лесу.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У него длинные уши и маленький хвост.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Передние ноги короткие, а задние – длинные. Шубка у зверька  летом – серая, а зимой – белая.  Морковка, вкусная капуста – любимые лакомства животного.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946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53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153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1000"/>
                                        <p:tgtEl>
                                          <p:spTgt spid="153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1000"/>
                                        <p:tgtEl>
                                          <p:spTgt spid="1536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782" y="464859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333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5189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2896" y="58905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00034" y="357166"/>
            <a:ext cx="8358246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en-US" sz="36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УРОВЕНЬ СЛОЖНОСТИ    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Задания:</a:t>
            </a:r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1.Прочитай текст. Озаглавь.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2.Подбери 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и вставь подходящие по смыслу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имена прилагательные, (из слов для справок),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чтобы </a:t>
            </a: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получился рассказ.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     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kumimoji="0" lang="ru-RU" sz="2000" b="0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Белка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живёт в лесу. Это ________,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 зверёк. У 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белки _______ , _______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как грелка мех.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Зимой он _______, а 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етом –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________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бел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ки ____ глазки, 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_________ лапки и  _________ хвост-руль,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который ей помогает ловко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прыгать с ветки на ветку, с дерева на дерево.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Times New Roman" pitchFamily="18" charset="0"/>
              </a:rPr>
              <a:t>   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Times New Roman" pitchFamily="18" charset="0"/>
              </a:rPr>
              <a:t>Слова</a:t>
            </a:r>
            <a:r>
              <a:rPr kumimoji="0" lang="ru-RU" sz="2000" b="1" i="1" u="sng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Times New Roman" pitchFamily="18" charset="0"/>
              </a:rPr>
              <a:t> для справок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Times New Roman" pitchFamily="18" charset="0"/>
              </a:rPr>
              <a:t>:  маленький, симпатичный,  густой, тёплый, серый, рыжий, чёрные, цепкие, пушистый.</a:t>
            </a:r>
            <a:endParaRPr kumimoji="0" lang="ru-RU" sz="200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946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1000"/>
                                        <p:tgtEl>
                                          <p:spTgt spid="153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1000"/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1000"/>
                                        <p:tgtEl>
                                          <p:spTgt spid="153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782" y="464859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333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5189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2896" y="58905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00034" y="357166"/>
            <a:ext cx="8358246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en-US" sz="36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I </a:t>
            </a:r>
            <a:r>
              <a:rPr lang="en-US" sz="3600" b="1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УРОВЕНЬ СЛОЖНОСТИ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Задания: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1.Прочитай текст. Озаглавь.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2.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В</a:t>
            </a:r>
            <a:r>
              <a:rPr lang="ru-RU" sz="24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ставь подходящие по смыслу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имена прилагательные, 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чтобы </a:t>
            </a:r>
            <a:r>
              <a:rPr lang="ru-RU" sz="2400" b="1" i="1" dirty="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п</a:t>
            </a:r>
            <a:r>
              <a:rPr lang="ru-RU" sz="2400" b="1" i="1" baseline="0" dirty="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олучился</a:t>
            </a:r>
            <a:r>
              <a:rPr lang="ru-RU" sz="2400" b="1" i="1" dirty="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 рассказ.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kumimoji="0" lang="ru-RU" sz="2800" b="0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Волк _______  зверь. Он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живёт в лесу.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У волка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зубы.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b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_________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шерсть.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Хвост у волка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_________.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b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Ноги      __________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Мы видели волка.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У-У-У –  _____________ какой! </a:t>
            </a:r>
          </a:p>
        </p:txBody>
      </p:sp>
    </p:spTree>
    <p:extLst>
      <p:ext uri="{BB962C8B-B14F-4D97-AF65-F5344CB8AC3E}">
        <p14:creationId xmlns:p14="http://schemas.microsoft.com/office/powerpoint/2010/main" xmlns="" val="206946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1000"/>
                                        <p:tgtEl>
                                          <p:spTgt spid="153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1000"/>
                                        <p:tgtEl>
                                          <p:spTgt spid="1536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1000"/>
                                        <p:tgtEl>
                                          <p:spTgt spid="1536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1000"/>
                                        <p:tgtEl>
                                          <p:spTgt spid="1536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1536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642918"/>
            <a:ext cx="7134455" cy="1643074"/>
          </a:xfrm>
        </p:spPr>
        <p:txBody>
          <a:bodyPr/>
          <a:lstStyle/>
          <a:p>
            <a:pPr lvl="0" defTabSz="914400" fontAlgn="base">
              <a:spcAft>
                <a:spcPct val="0"/>
              </a:spcAft>
            </a:pPr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br>
              <a:rPr lang="ru-RU" sz="40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en-US" sz="40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I</a:t>
            </a:r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УРОВЕНЬ СЛОЖНОСТИ      </a:t>
            </a:r>
            <a:r>
              <a:rPr lang="ru-RU" sz="4000" dirty="0" smtClean="0">
                <a:solidFill>
                  <a:srgbClr val="C00000"/>
                </a:solidFill>
                <a:latin typeface="Arial" pitchFamily="34" charset="0"/>
              </a:rPr>
              <a:t/>
            </a:r>
            <a:br>
              <a:rPr lang="ru-RU" sz="4000" dirty="0" smtClean="0">
                <a:solidFill>
                  <a:srgbClr val="C00000"/>
                </a:solidFill>
                <a:latin typeface="Arial" pitchFamily="34" charset="0"/>
              </a:rPr>
            </a:br>
            <a:r>
              <a:rPr lang="ru-RU" sz="40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br>
              <a:rPr lang="ru-RU" sz="28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Проверка : </a:t>
            </a:r>
            <a:r>
              <a:rPr lang="ru-RU" sz="40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4000" dirty="0" smtClean="0">
                <a:latin typeface="Arial" pitchFamily="34" charset="0"/>
              </a:rPr>
              <a:t/>
            </a:r>
            <a:br>
              <a:rPr lang="ru-RU" sz="4000" dirty="0" smtClean="0">
                <a:latin typeface="Arial" pitchFamily="34" charset="0"/>
              </a:rPr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786058"/>
            <a:ext cx="8429684" cy="21431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трусливый  длинные  маленький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передние  короткие  задние  длинные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серая   белая   вкусная  любимые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00042"/>
            <a:ext cx="7063017" cy="1571636"/>
          </a:xfrm>
        </p:spPr>
        <p:txBody>
          <a:bodyPr/>
          <a:lstStyle/>
          <a:p>
            <a:pPr lvl="0" defTabSz="914400" fontAlgn="base">
              <a:spcAft>
                <a:spcPct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br>
              <a:rPr lang="ru-RU" sz="28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en-US" sz="40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I </a:t>
            </a:r>
            <a:r>
              <a:rPr lang="en-US" sz="4000" b="1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УРОВЕНЬ СЛОЖНОСТИ      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Arial" pitchFamily="34" charset="0"/>
              </a:rPr>
            </a:br>
            <a:r>
              <a:rPr lang="ru-RU" sz="20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Проверка : </a:t>
            </a:r>
            <a:r>
              <a:rPr lang="ru-RU" sz="2400" dirty="0" smtClean="0">
                <a:latin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</a:rPr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71744"/>
            <a:ext cx="7429553" cy="2071702"/>
          </a:xfrm>
        </p:spPr>
        <p:txBody>
          <a:bodyPr>
            <a:normAutofit/>
          </a:bodyPr>
          <a:lstStyle/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3200" b="1" i="1" dirty="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маленький, симпатичный,   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sz="800" b="1" i="1" dirty="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  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    густой, тёплый, серый, рыжий,   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ru-RU" sz="800" b="1" i="1" dirty="0" smtClean="0">
              <a:solidFill>
                <a:schemeClr val="bg1"/>
              </a:solidFill>
              <a:latin typeface="Arial" pitchFamily="34" charset="0"/>
              <a:cs typeface="Times New Roman" pitchFamily="18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    чёрные, цепкие, пушистый.</a:t>
            </a:r>
            <a:endParaRPr lang="ru-RU" sz="3200" i="1" dirty="0" smtClean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782" y="464859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333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5189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2896" y="58905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42910" y="357166"/>
            <a:ext cx="821537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I </a:t>
            </a:r>
            <a:r>
              <a:rPr lang="en-US" sz="4000" b="1" dirty="0" err="1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lang="ru-RU" sz="40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УРОВЕНЬ СЛОЖНОСТИ     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Проверка 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i="1" dirty="0" smtClean="0">
              <a:solidFill>
                <a:schemeClr val="bg1"/>
              </a:solidFill>
              <a:latin typeface="Arial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kumimoji="0" lang="ru-RU" sz="2000" b="0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_________________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Волк _______  зверь. Он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живёт в лесу. 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У волка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b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___________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зубы.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___________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, _________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шерсть.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Хвост у волка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____________.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Ноги      __________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Мы видели волка.  У-У-У –  _________ какой! </a:t>
            </a:r>
          </a:p>
        </p:txBody>
      </p:sp>
    </p:spTree>
    <p:extLst>
      <p:ext uri="{BB962C8B-B14F-4D97-AF65-F5344CB8AC3E}">
        <p14:creationId xmlns:p14="http://schemas.microsoft.com/office/powerpoint/2010/main" xmlns="" val="206946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536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536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6050" y="192880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7554" y="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7884" y="564357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28599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4678" y="492919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357554" y="3857628"/>
            <a:ext cx="4572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rgbClr val="002060"/>
                </a:solidFill>
              </a:rPr>
              <a:t>пуш</a:t>
            </a:r>
            <a:r>
              <a:rPr lang="ru-RU" sz="4000" b="1" dirty="0" smtClean="0">
                <a:solidFill>
                  <a:srgbClr val="C00000"/>
                </a:solidFill>
              </a:rPr>
              <a:t>   </a:t>
            </a:r>
            <a:r>
              <a:rPr lang="ru-RU" sz="4000" b="1" dirty="0" err="1" smtClean="0">
                <a:solidFill>
                  <a:srgbClr val="002060"/>
                </a:solidFill>
              </a:rPr>
              <a:t>стые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7950" y="357166"/>
            <a:ext cx="2431166" cy="3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428992" y="2500306"/>
            <a:ext cx="2071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ин   </a:t>
            </a:r>
            <a:r>
              <a:rPr lang="ru-RU" sz="4000" b="1" dirty="0" err="1" smtClean="0">
                <a:solidFill>
                  <a:srgbClr val="002060"/>
                </a:solidFill>
              </a:rPr>
              <a:t>й</a:t>
            </a:r>
            <a:endParaRPr lang="ru-RU" sz="4000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632" y="3071810"/>
            <a:ext cx="2729607" cy="3452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1" descr="http://im0-tub-ru.yandex.net/i?id=18334827-19-72&amp;n=17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500034" y="563112"/>
            <a:ext cx="2286016" cy="215212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3000364" y="1214422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м   </a:t>
            </a:r>
            <a:r>
              <a:rPr lang="ru-RU" sz="4000" b="1" dirty="0" err="1" smtClean="0">
                <a:solidFill>
                  <a:srgbClr val="002060"/>
                </a:solidFill>
              </a:rPr>
              <a:t>ро</a:t>
            </a:r>
            <a:endParaRPr lang="ru-RU" sz="4000" b="1" u="sng" dirty="0">
              <a:solidFill>
                <a:srgbClr val="00206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00430" y="1285860"/>
            <a:ext cx="50006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  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86248" y="2500306"/>
            <a:ext cx="428628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572000" y="3857628"/>
            <a:ext cx="57150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6512" y="4572008"/>
            <a:ext cx="2518098" cy="1935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4286248" y="5214950"/>
            <a:ext cx="14226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rgbClr val="002060"/>
                </a:solidFill>
              </a:rPr>
              <a:t>лё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000628" y="5214950"/>
            <a:ext cx="71438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714876" y="1214422"/>
            <a:ext cx="57150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2" name="Picture 16" descr="http://forumsmile.ru/u/1/6/d/16d328a7efe3337f67765d94765e50eb.gif">
            <a:hlinkClick r:id="rId8"/>
          </p:cNvPr>
          <p:cNvPicPr>
            <a:picLocks noChangeAspect="1" noChangeArrowheads="1" noCrop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14290"/>
            <a:ext cx="1518375" cy="1233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6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5140" y="378619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2" y="314324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4942" y="1643050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8992" y="3214686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2" y="4714884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8009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3" grpId="0"/>
      <p:bldP spid="24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214422"/>
            <a:ext cx="7643866" cy="128588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Графический диктант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84551" y="1929704"/>
            <a:ext cx="671203" cy="671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764704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6872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5960" y="4343400"/>
            <a:ext cx="588248" cy="588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581400"/>
            <a:ext cx="673224" cy="67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391740"/>
            <a:ext cx="884860" cy="884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886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03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030172"/>
            <a:ext cx="723136" cy="72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343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1640" y="1124744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948473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1487" y="4343399"/>
            <a:ext cx="529893" cy="52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7212" y="5085184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68108" y="3733800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6616" y="1844824"/>
            <a:ext cx="595692" cy="59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87905" y="2630251"/>
            <a:ext cx="577055" cy="57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66266" y="1332384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8112"/>
            <a:ext cx="723136" cy="72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4237" y="285744"/>
            <a:ext cx="838999" cy="83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35272" y="5948473"/>
            <a:ext cx="666368" cy="666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68960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C:\Users\учитель\Desktop\d536ce4e0ccd36d2809606c5fa492632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64360" y="3221360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Заголовок 1"/>
          <p:cNvSpPr txBox="1">
            <a:spLocks/>
          </p:cNvSpPr>
          <p:nvPr/>
        </p:nvSpPr>
        <p:spPr>
          <a:xfrm>
            <a:off x="1161843" y="3143248"/>
            <a:ext cx="7123080" cy="1571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defTabSz="457200">
              <a:spcBef>
                <a:spcPct val="0"/>
              </a:spcBef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  <a:t>     </a:t>
            </a:r>
            <a:r>
              <a:rPr kumimoji="0" lang="ru-RU" sz="6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  <a:t>+  +</a:t>
            </a:r>
            <a:r>
              <a:rPr kumimoji="0" lang="ru-RU" sz="66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  <a:t> –  </a:t>
            </a:r>
            <a:r>
              <a:rPr lang="ru-RU" sz="6600" b="1" i="1" dirty="0" smtClean="0">
                <a:solidFill>
                  <a:schemeClr val="bg1"/>
                </a:solidFill>
                <a:cs typeface="Trebuchet MS"/>
              </a:rPr>
              <a:t>–</a:t>
            </a:r>
            <a:r>
              <a:rPr kumimoji="0" lang="ru-RU" sz="66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  <a:t> </a:t>
            </a:r>
            <a:r>
              <a:rPr kumimoji="0" lang="ru-RU" sz="6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rebuchet MS"/>
              </a:rPr>
              <a:t> +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5055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0225" y="675724"/>
            <a:ext cx="7125113" cy="924475"/>
          </a:xfrm>
        </p:spPr>
        <p:txBody>
          <a:bodyPr/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Домашнее задание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071678"/>
            <a:ext cx="692948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sz="2800" b="1" i="1" dirty="0" smtClean="0">
                <a:solidFill>
                  <a:schemeClr val="bg1"/>
                </a:solidFill>
              </a:rPr>
              <a:t>1. Составить синквейн об имени   </a:t>
            </a:r>
          </a:p>
          <a:p>
            <a:pPr marL="457200" indent="-457200"/>
            <a:r>
              <a:rPr lang="ru-RU" sz="2800" b="1" i="1" dirty="0" smtClean="0">
                <a:solidFill>
                  <a:schemeClr val="bg1"/>
                </a:solidFill>
              </a:rPr>
              <a:t>     прилагательном</a:t>
            </a:r>
          </a:p>
          <a:p>
            <a:pPr marL="457200" indent="-457200"/>
            <a:endParaRPr lang="ru-RU" sz="2800" b="1" i="1" dirty="0" smtClean="0">
              <a:solidFill>
                <a:schemeClr val="bg1"/>
              </a:solidFill>
            </a:endParaRPr>
          </a:p>
          <a:p>
            <a:pPr marL="457200" indent="-457200"/>
            <a:r>
              <a:rPr lang="ru-RU" sz="2800" b="1" i="1" dirty="0" smtClean="0">
                <a:solidFill>
                  <a:schemeClr val="bg1"/>
                </a:solidFill>
              </a:rPr>
              <a:t>2. Написать сочинение на тему </a:t>
            </a:r>
          </a:p>
          <a:p>
            <a:pPr marL="457200" indent="-457200"/>
            <a:r>
              <a:rPr lang="ru-RU" sz="2800" b="1" i="1" dirty="0" smtClean="0">
                <a:solidFill>
                  <a:schemeClr val="bg1"/>
                </a:solidFill>
              </a:rPr>
              <a:t>    «Конец зимы»</a:t>
            </a:r>
          </a:p>
          <a:p>
            <a:pPr marL="457200" indent="-457200"/>
            <a:endParaRPr lang="ru-RU" sz="2800" b="1" i="1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 startAt="3"/>
            </a:pPr>
            <a:r>
              <a:rPr lang="ru-RU" sz="2800" b="1" i="1" dirty="0" smtClean="0">
                <a:solidFill>
                  <a:schemeClr val="bg1"/>
                </a:solidFill>
              </a:rPr>
              <a:t>Выполнить упражнение 116</a:t>
            </a:r>
          </a:p>
          <a:p>
            <a:pPr marL="457200" indent="-457200"/>
            <a:r>
              <a:rPr lang="ru-RU" sz="2800" b="1" i="1" dirty="0" smtClean="0">
                <a:solidFill>
                  <a:schemeClr val="bg1"/>
                </a:solidFill>
              </a:rPr>
              <a:t>    на стр. 67 учебника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7634521" cy="1100157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Какое у вас настроение?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Documents and Settings\Мама\Local Settings\Temporary Internet Files\Content.Word\img65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242889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Мама\Local Settings\Temporary Internet Files\Content.Word\img65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428868"/>
            <a:ext cx="2500330" cy="244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Мама\Local Settings\Temporary Internet Files\Content.Word\img65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3429000"/>
            <a:ext cx="2286016" cy="2406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Имена прилагательные</a:t>
            </a:r>
            <a:b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9443" y="1285859"/>
            <a:ext cx="7125112" cy="5072099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3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делают </a:t>
            </a:r>
            <a:r>
              <a:rPr lang="ru-RU" sz="43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нашу  речь </a:t>
            </a:r>
          </a:p>
          <a:p>
            <a:pPr algn="ctr">
              <a:buFont typeface="Arial" pitchFamily="34" charset="0"/>
              <a:buChar char="•"/>
            </a:pPr>
            <a:r>
              <a:rPr lang="ru-RU" sz="3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понятной</a:t>
            </a:r>
          </a:p>
          <a:p>
            <a:pPr algn="ctr">
              <a:buFont typeface="Arial" pitchFamily="34" charset="0"/>
              <a:buChar char="•"/>
            </a:pPr>
            <a:r>
              <a:rPr lang="ru-RU" sz="3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точной</a:t>
            </a:r>
          </a:p>
          <a:p>
            <a:pPr algn="ctr">
              <a:buFont typeface="Arial" pitchFamily="34" charset="0"/>
              <a:buChar char="•"/>
            </a:pPr>
            <a:r>
              <a:rPr lang="ru-RU" sz="3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чёткой</a:t>
            </a:r>
            <a:endParaRPr lang="ru-RU" sz="39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3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яркой</a:t>
            </a:r>
          </a:p>
          <a:p>
            <a:pPr algn="ctr">
              <a:buFont typeface="Arial" pitchFamily="34" charset="0"/>
              <a:buChar char="•"/>
            </a:pPr>
            <a:r>
              <a:rPr lang="ru-RU" sz="3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интересной </a:t>
            </a:r>
          </a:p>
          <a:p>
            <a:pPr algn="ctr">
              <a:buFont typeface="Arial" pitchFamily="34" charset="0"/>
              <a:buChar char="•"/>
            </a:pPr>
            <a:r>
              <a:rPr lang="ru-RU" sz="3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эмоциональной</a:t>
            </a:r>
          </a:p>
          <a:p>
            <a:pPr algn="ctr">
              <a:buFont typeface="Arial" pitchFamily="34" charset="0"/>
              <a:buChar char="•"/>
            </a:pPr>
            <a:r>
              <a:rPr lang="ru-RU" sz="3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выразительной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Имя прилагательное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357430"/>
            <a:ext cx="8286808" cy="35013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Определяю я предметы,</a:t>
            </a:r>
            <a:endParaRPr lang="ru-RU" sz="4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Они со мной </a:t>
            </a:r>
            <a:r>
              <a:rPr lang="ru-RU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весьма приметны</a:t>
            </a:r>
            <a:r>
              <a:rPr lang="ru-RU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украшаю нашу речь.</a:t>
            </a:r>
            <a:endParaRPr lang="ru-RU" sz="4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Меня вам надо знать, беречь!</a:t>
            </a:r>
            <a:endParaRPr lang="ru-RU" sz="4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0232" y="471488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5140" y="71435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8" y="500063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68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64291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54292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1071538" y="1000108"/>
            <a:ext cx="70009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м</a:t>
            </a:r>
            <a:r>
              <a:rPr lang="ru-RU" sz="4000" b="1" dirty="0" smtClean="0">
                <a:solidFill>
                  <a:srgbClr val="C00000"/>
                </a:solidFill>
              </a:rPr>
              <a:t>о</a:t>
            </a:r>
            <a:r>
              <a:rPr lang="ru-RU" sz="4000" b="1" dirty="0" smtClean="0">
                <a:solidFill>
                  <a:schemeClr val="bg1"/>
                </a:solidFill>
              </a:rPr>
              <a:t>ро</a:t>
            </a:r>
            <a:r>
              <a:rPr lang="ru-RU" sz="4000" b="1" dirty="0" smtClean="0">
                <a:solidFill>
                  <a:srgbClr val="C00000"/>
                </a:solidFill>
              </a:rPr>
              <a:t>з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</a:rPr>
              <a:t>(какой?) …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000100" y="2071678"/>
            <a:ext cx="66437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ин</a:t>
            </a:r>
            <a:r>
              <a:rPr lang="ru-RU" sz="4000" b="1" dirty="0" smtClean="0">
                <a:solidFill>
                  <a:srgbClr val="C00000"/>
                </a:solidFill>
              </a:rPr>
              <a:t>е</a:t>
            </a:r>
            <a:r>
              <a:rPr lang="ru-RU" sz="4000" b="1" dirty="0" smtClean="0">
                <a:solidFill>
                  <a:schemeClr val="bg1"/>
                </a:solidFill>
              </a:rPr>
              <a:t>й (какой?) …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000100" y="3000372"/>
            <a:ext cx="7143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</a:rPr>
              <a:t>… (какие?) пуш</a:t>
            </a:r>
            <a:r>
              <a:rPr lang="ru-RU" sz="4000" b="1" dirty="0" smtClean="0">
                <a:solidFill>
                  <a:srgbClr val="C00000"/>
                </a:solidFill>
              </a:rPr>
              <a:t>и</a:t>
            </a:r>
            <a:r>
              <a:rPr lang="ru-RU" sz="4000" b="1" dirty="0" smtClean="0">
                <a:solidFill>
                  <a:schemeClr val="bg1"/>
                </a:solidFill>
              </a:rPr>
              <a:t>стые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8" y="4214818"/>
            <a:ext cx="3048022" cy="2286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000100" y="3929066"/>
            <a:ext cx="72885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лё</a:t>
            </a:r>
            <a:r>
              <a:rPr lang="ru-RU" sz="4000" b="1" dirty="0" smtClean="0">
                <a:solidFill>
                  <a:srgbClr val="C00000"/>
                </a:solidFill>
              </a:rPr>
              <a:t>д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</a:rPr>
              <a:t>(какой?)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1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2880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1488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4" y="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3636" y="214311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4480" y="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2636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29600" y="69269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352" y="571824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50030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4480" y="514351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6512" y="54292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3372" y="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3372" y="521495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28572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5140" y="228599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214414" y="1071546"/>
            <a:ext cx="67151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У неё зубки, рыльце, </a:t>
            </a:r>
          </a:p>
          <a:p>
            <a:endParaRPr lang="ru-RU" sz="800" b="1" dirty="0" smtClean="0">
              <a:solidFill>
                <a:schemeClr val="bg1"/>
              </a:solidFill>
            </a:endParaRPr>
          </a:p>
          <a:p>
            <a:r>
              <a:rPr lang="ru-RU" sz="3600" b="1" dirty="0" smtClean="0">
                <a:solidFill>
                  <a:schemeClr val="bg1"/>
                </a:solidFill>
              </a:rPr>
              <a:t>ушки, шерсть, хвост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8596" y="3357562"/>
            <a:ext cx="835824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  У неё зубки острые, рыльце </a:t>
            </a:r>
          </a:p>
          <a:p>
            <a:endParaRPr lang="ru-RU" sz="800" b="1" dirty="0" smtClean="0">
              <a:solidFill>
                <a:schemeClr val="bg1"/>
              </a:solidFill>
            </a:endParaRPr>
          </a:p>
          <a:p>
            <a:r>
              <a:rPr lang="ru-RU" sz="3600" b="1" dirty="0" smtClean="0">
                <a:solidFill>
                  <a:schemeClr val="bg1"/>
                </a:solidFill>
              </a:rPr>
              <a:t>тоненькое, ушки чуткие, </a:t>
            </a:r>
          </a:p>
          <a:p>
            <a:endParaRPr lang="ru-RU" sz="800" b="1" dirty="0" smtClean="0">
              <a:solidFill>
                <a:schemeClr val="bg1"/>
              </a:solidFill>
            </a:endParaRPr>
          </a:p>
          <a:p>
            <a:r>
              <a:rPr lang="ru-RU" sz="3600" b="1" dirty="0" smtClean="0">
                <a:solidFill>
                  <a:schemeClr val="bg1"/>
                </a:solidFill>
              </a:rPr>
              <a:t>шерсть пушистая, золотистая 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1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1736" y="250030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7950" y="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00892" y="392906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98165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538" y="307181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1728" y="4960581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557214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364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4546" y="435769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8857" y="11663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571472" y="1071546"/>
            <a:ext cx="81439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  </a:t>
            </a:r>
            <a:r>
              <a:rPr lang="ru-RU" sz="3600" b="1" dirty="0" smtClean="0">
                <a:solidFill>
                  <a:schemeClr val="bg1"/>
                </a:solidFill>
              </a:rPr>
              <a:t>У неё зубки </a:t>
            </a:r>
            <a:r>
              <a:rPr lang="ru-RU" sz="3600" b="1" i="1" dirty="0" smtClean="0">
                <a:solidFill>
                  <a:srgbClr val="C00000"/>
                </a:solidFill>
              </a:rPr>
              <a:t>острые</a:t>
            </a:r>
            <a:r>
              <a:rPr lang="ru-RU" sz="3600" b="1" dirty="0" smtClean="0">
                <a:solidFill>
                  <a:schemeClr val="bg1"/>
                </a:solidFill>
              </a:rPr>
              <a:t>, рыльце </a:t>
            </a:r>
            <a:r>
              <a:rPr lang="ru-RU" sz="3600" b="1" i="1" dirty="0" smtClean="0">
                <a:solidFill>
                  <a:srgbClr val="C00000"/>
                </a:solidFill>
              </a:rPr>
              <a:t>тоненькое</a:t>
            </a:r>
            <a:r>
              <a:rPr lang="ru-RU" sz="3600" b="1" dirty="0" smtClean="0">
                <a:solidFill>
                  <a:schemeClr val="bg1"/>
                </a:solidFill>
              </a:rPr>
              <a:t>, ушки </a:t>
            </a:r>
            <a:r>
              <a:rPr lang="ru-RU" sz="3600" b="1" i="1" dirty="0" smtClean="0">
                <a:solidFill>
                  <a:srgbClr val="C00000"/>
                </a:solidFill>
              </a:rPr>
              <a:t>чуткие</a:t>
            </a:r>
            <a:r>
              <a:rPr lang="ru-RU" sz="3600" b="1" dirty="0" smtClean="0">
                <a:solidFill>
                  <a:schemeClr val="bg1"/>
                </a:solidFill>
              </a:rPr>
              <a:t>, 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шерсть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i="1" dirty="0" smtClean="0">
                <a:solidFill>
                  <a:srgbClr val="C00000"/>
                </a:solidFill>
              </a:rPr>
              <a:t>пушистая</a:t>
            </a:r>
            <a:r>
              <a:rPr lang="ru-RU" sz="3600" b="1" i="1" dirty="0" smtClean="0">
                <a:solidFill>
                  <a:schemeClr val="bg1"/>
                </a:solidFill>
              </a:rPr>
              <a:t>,</a:t>
            </a:r>
            <a:r>
              <a:rPr lang="ru-RU" sz="3600" b="1" i="1" dirty="0" smtClean="0">
                <a:solidFill>
                  <a:srgbClr val="C00000"/>
                </a:solidFill>
              </a:rPr>
              <a:t> золотистая 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pic>
        <p:nvPicPr>
          <p:cNvPr id="18" name="Рисунок 1" descr="http://im3-tub-ru.yandex.net/i?id=359325895-24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3357562"/>
            <a:ext cx="3695033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1736" y="35716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42860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85762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72330" y="264318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0496" y="278605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6182" y="557214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15272" y="528638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21302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99792" y="58052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57158" y="1000108"/>
            <a:ext cx="8396383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</a:p>
          <a:p>
            <a:pPr lvl="0"/>
            <a:endParaRPr lang="ru-RU" sz="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Связь имён прилагательных   </a:t>
            </a:r>
          </a:p>
          <a:p>
            <a:pPr lvl="0"/>
            <a:r>
              <a:rPr lang="ru-RU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с именами существительными.</a:t>
            </a:r>
          </a:p>
          <a:p>
            <a:pPr lvl="0"/>
            <a:endParaRPr lang="ru-RU" sz="8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8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8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8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Роль имён прилагательных в речи.</a:t>
            </a:r>
            <a:endParaRPr lang="ru-RU" sz="4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7" descr="C:\Users\учитель\Desktop\25462986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4429132"/>
            <a:ext cx="1571625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8857" y="11663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42592" y="4296095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514" y="257495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8" y="54292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учитель\Desktop\905d4fc1eb59f12ea174a28e75e25095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3042" y="4286256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учитель\Desktop\905d4fc1eb59f12ea174a28e75e25095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00958" y="4000504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учитель\Desktop\905d4fc1eb59f12ea174a28e75e25095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9322" y="4000504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учитель\Desktop\905d4fc1eb59f12ea174a28e75e25095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4" y="4857760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учитель\Desktop\905d4fc1eb59f12ea174a28e75e25095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2" y="3857628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учитель\Desktop\905d4fc1eb59f12ea174a28e75e25095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3000372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учитель\Desktop\905d4fc1eb59f12ea174a28e75e25095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0430" y="2714620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учитель\Desktop\905d4fc1eb59f12ea174a28e75e25095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6050" y="5500702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2762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43634" y="1285860"/>
            <a:ext cx="830036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урока:</a:t>
            </a:r>
          </a:p>
          <a:p>
            <a:pPr lvl="0"/>
            <a:endParaRPr lang="ru-RU" sz="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400" i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4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Вспомнить…</a:t>
            </a:r>
          </a:p>
          <a:p>
            <a:pPr lvl="0"/>
            <a:r>
              <a:rPr lang="ru-RU" sz="4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Повторить…</a:t>
            </a:r>
          </a:p>
          <a:p>
            <a:pPr lvl="0"/>
            <a:r>
              <a:rPr lang="ru-RU" sz="4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Понаблюдать…</a:t>
            </a:r>
            <a:endParaRPr lang="ru-RU" sz="4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0694" y="457200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4" y="71435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42860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488" y="54292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638" y="446334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85946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782" y="464859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333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5189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2896" y="58905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7158" y="428604"/>
            <a:ext cx="8501122" cy="602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Работа в парах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Задания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для 1-го ряда: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1. Прочитайте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о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трывок из стихотворения.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2. Найдите имена прилагательные и подчеркните. </a:t>
            </a:r>
            <a:endParaRPr lang="ru-RU" sz="2400" b="1" i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Times New Roman" pitchFamily="18" charset="0"/>
              </a:rPr>
              <a:t> 3. Подумайте, чем являются они в данном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Times New Roman" pitchFamily="18" charset="0"/>
              </a:rPr>
              <a:t>      тексте </a:t>
            </a:r>
            <a:r>
              <a:rPr lang="ru-RU" sz="2400" b="1" i="1" dirty="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и какую играют роль.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Чародейкою Зимою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Околдован, лес стоит –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И под снежной бахромою,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Неподвижною, немою,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Чудной жизнью он блестит.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946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53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1000"/>
                                        <p:tgtEl>
                                          <p:spTgt spid="153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1000"/>
                                        <p:tgtEl>
                                          <p:spTgt spid="153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1000"/>
                                        <p:tgtEl>
                                          <p:spTgt spid="1536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1000"/>
                                        <p:tgtEl>
                                          <p:spTgt spid="1536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1000"/>
                                        <p:tgtEl>
                                          <p:spTgt spid="1536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782" y="464859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333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5189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2896" y="58905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7158" y="428604"/>
            <a:ext cx="8501122" cy="6144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Работа в парах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Задания</a:t>
            </a:r>
            <a:r>
              <a:rPr lang="ru-RU" sz="2400" b="1" i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для 2-го ряда: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1. Прочитайте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о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трывок из стихотворения.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2. Найдите имена прилагательные и подчеркните. </a:t>
            </a:r>
            <a:endParaRPr lang="ru-RU" sz="2400" b="1" i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Times New Roman" pitchFamily="18" charset="0"/>
              </a:rPr>
              <a:t> 3. Подумайте, чем являются они в данном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Times New Roman" pitchFamily="18" charset="0"/>
              </a:rPr>
              <a:t>      тексте </a:t>
            </a:r>
            <a:r>
              <a:rPr lang="ru-RU" sz="2400" b="1" i="1" dirty="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и какую играют роль.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оёт зима – аукает,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Мохнатый лес баюкает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lang="ru-RU" sz="2800" b="1" dirty="0" err="1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Стозвоном</a:t>
            </a: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сосняка.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Кругом с тоской глубокою</a:t>
            </a:r>
            <a:endParaRPr lang="ru-RU" sz="2800" b="1" dirty="0" smtClean="0">
              <a:solidFill>
                <a:schemeClr val="bg1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Плывут в страну далёкую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Седые облака.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946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53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53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53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1000"/>
                                        <p:tgtEl>
                                          <p:spTgt spid="153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1000"/>
                                        <p:tgtEl>
                                          <p:spTgt spid="153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1000"/>
                                        <p:tgtEl>
                                          <p:spTgt spid="153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1000"/>
                                        <p:tgtEl>
                                          <p:spTgt spid="1536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1000"/>
                                        <p:tgtEl>
                                          <p:spTgt spid="1536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1000"/>
                                        <p:tgtEl>
                                          <p:spTgt spid="1536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Зима</Template>
  <TotalTime>1128</TotalTime>
  <Words>880</Words>
  <Application>Microsoft Office PowerPoint</Application>
  <PresentationFormat>Экран (4:3)</PresentationFormat>
  <Paragraphs>247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Winter</vt:lpstr>
      <vt:lpstr>Урок русского языка     в 3 классе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    I УРОВЕНЬ СЛОЖНОСТИ          Проверка :   </vt:lpstr>
      <vt:lpstr>   I I УРОВЕНЬ СЛОЖНОСТИ         Проверка :  </vt:lpstr>
      <vt:lpstr>Слайд 19</vt:lpstr>
      <vt:lpstr>Графический диктант</vt:lpstr>
      <vt:lpstr>Домашнее задание</vt:lpstr>
      <vt:lpstr>Какое у вас настроение?</vt:lpstr>
      <vt:lpstr>Имена прилагательные </vt:lpstr>
      <vt:lpstr>Имя прилагательное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гости к зиме</dc:title>
  <dc:creator>учитель</dc:creator>
  <cp:lastModifiedBy>BLACKEDITION</cp:lastModifiedBy>
  <cp:revision>124</cp:revision>
  <dcterms:created xsi:type="dcterms:W3CDTF">2013-01-24T14:45:24Z</dcterms:created>
  <dcterms:modified xsi:type="dcterms:W3CDTF">2014-02-24T22:30:59Z</dcterms:modified>
</cp:coreProperties>
</file>