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3" r:id="rId3"/>
    <p:sldId id="257" r:id="rId4"/>
    <p:sldId id="258" r:id="rId5"/>
    <p:sldId id="260" r:id="rId6"/>
    <p:sldId id="261" r:id="rId7"/>
    <p:sldId id="259" r:id="rId8"/>
    <p:sldId id="264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5" d="100"/>
          <a:sy n="85" d="100"/>
        </p:scale>
        <p:origin x="-893" y="-8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F13152-C431-46AB-83A8-07EFD938A569}" type="datetimeFigureOut">
              <a:rPr lang="ru-RU" smtClean="0"/>
              <a:pPr/>
              <a:t>07.11.2019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E79DCA-C123-4009-93AF-92F2D9EDC1D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F13152-C431-46AB-83A8-07EFD938A569}" type="datetimeFigureOut">
              <a:rPr lang="ru-RU" smtClean="0"/>
              <a:pPr/>
              <a:t>07.11.2019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E79DCA-C123-4009-93AF-92F2D9EDC1D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F13152-C431-46AB-83A8-07EFD938A569}" type="datetimeFigureOut">
              <a:rPr lang="ru-RU" smtClean="0"/>
              <a:pPr/>
              <a:t>07.11.2019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E79DCA-C123-4009-93AF-92F2D9EDC1D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F13152-C431-46AB-83A8-07EFD938A569}" type="datetimeFigureOut">
              <a:rPr lang="ru-RU" smtClean="0"/>
              <a:pPr/>
              <a:t>07.11.2019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E79DCA-C123-4009-93AF-92F2D9EDC1D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F13152-C431-46AB-83A8-07EFD938A569}" type="datetimeFigureOut">
              <a:rPr lang="ru-RU" smtClean="0"/>
              <a:pPr/>
              <a:t>07.11.2019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E79DCA-C123-4009-93AF-92F2D9EDC1D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F13152-C431-46AB-83A8-07EFD938A569}" type="datetimeFigureOut">
              <a:rPr lang="ru-RU" smtClean="0"/>
              <a:pPr/>
              <a:t>07.11.2019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E79DCA-C123-4009-93AF-92F2D9EDC1D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F13152-C431-46AB-83A8-07EFD938A569}" type="datetimeFigureOut">
              <a:rPr lang="ru-RU" smtClean="0"/>
              <a:pPr/>
              <a:t>07.11.2019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E79DCA-C123-4009-93AF-92F2D9EDC1D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F13152-C431-46AB-83A8-07EFD938A569}" type="datetimeFigureOut">
              <a:rPr lang="ru-RU" smtClean="0"/>
              <a:pPr/>
              <a:t>07.11.2019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E79DCA-C123-4009-93AF-92F2D9EDC1D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F13152-C431-46AB-83A8-07EFD938A569}" type="datetimeFigureOut">
              <a:rPr lang="ru-RU" smtClean="0"/>
              <a:pPr/>
              <a:t>07.11.2019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E79DCA-C123-4009-93AF-92F2D9EDC1D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F13152-C431-46AB-83A8-07EFD938A569}" type="datetimeFigureOut">
              <a:rPr lang="ru-RU" smtClean="0"/>
              <a:pPr/>
              <a:t>07.11.2019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E79DCA-C123-4009-93AF-92F2D9EDC1D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F13152-C431-46AB-83A8-07EFD938A569}" type="datetimeFigureOut">
              <a:rPr lang="ru-RU" smtClean="0"/>
              <a:pPr/>
              <a:t>07.11.2019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E79DCA-C123-4009-93AF-92F2D9EDC1D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9DF13152-C431-46AB-83A8-07EFD938A569}" type="datetimeFigureOut">
              <a:rPr lang="ru-RU" smtClean="0"/>
              <a:pPr/>
              <a:t>07.11.2019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F6E79DCA-C123-4009-93AF-92F2D9EDC1D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ddhs@mail.ru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esdhsh.ru/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nsportal.ru/" TargetMode="External"/><Relationship Id="rId2" Type="http://schemas.openxmlformats.org/officeDocument/2006/relationships/hyperlink" Target="https://nsportal.ru/tux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www.un.org/ru/documents/decl_conv/conventions/childcon.shtml" TargetMode="External"/><Relationship Id="rId4" Type="http://schemas.openxmlformats.org/officeDocument/2006/relationships/hyperlink" Target="http://www.un.org/ru/documents/ods.asp?m=A/RES/44/25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85786" y="1142984"/>
            <a:ext cx="7772400" cy="864096"/>
          </a:xfrm>
        </p:spPr>
        <p:txBody>
          <a:bodyPr/>
          <a:lstStyle/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Права и обязанности детей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31640" y="2000240"/>
            <a:ext cx="6400800" cy="437663"/>
          </a:xfrm>
        </p:spPr>
        <p:txBody>
          <a:bodyPr>
            <a:normAutofit fontScale="70000" lnSpcReduction="20000"/>
          </a:bodyPr>
          <a:lstStyle/>
          <a:p>
            <a:r>
              <a:rPr lang="ru-RU" sz="3600" dirty="0" smtClean="0"/>
              <a:t>Открытый </a:t>
            </a:r>
            <a:r>
              <a:rPr lang="ru-RU" sz="3600" dirty="0" smtClean="0"/>
              <a:t>урок</a:t>
            </a:r>
            <a:r>
              <a:rPr lang="en-US" sz="3600" dirty="0" smtClean="0"/>
              <a:t> </a:t>
            </a:r>
            <a:r>
              <a:rPr lang="ru-RU" sz="3600" dirty="0" smtClean="0"/>
              <a:t>(классный час)</a:t>
            </a:r>
            <a:endParaRPr lang="ru-RU" sz="36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285984" y="2428868"/>
            <a:ext cx="4522004" cy="328614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7169" name="Rectangle 1"/>
          <p:cNvSpPr>
            <a:spLocks noChangeArrowheads="1"/>
          </p:cNvSpPr>
          <p:nvPr/>
        </p:nvSpPr>
        <p:spPr bwMode="auto">
          <a:xfrm>
            <a:off x="0" y="285728"/>
            <a:ext cx="9144000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74638" algn="l"/>
              </a:tabLst>
            </a:pPr>
            <a:r>
              <a:rPr kumimoji="0" lang="ru-RU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МУНИЦИПАЛЬНОЕ БЮДЖЕТНОЕ  УЧРЕЖДЕНИЕ 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74638" algn="l"/>
              </a:tabLst>
            </a:pPr>
            <a:r>
              <a:rPr kumimoji="0" lang="ru-RU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ДОПОЛНИТЕЛЬНОГО ОБРАЗОВАНИЯ 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74638" algn="l"/>
              </a:tabLst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«ДЕСНОГОРСКАЯ ДЕТСКАЯ ХУДОЖЕСТВЕННАЯ  ШКОЛА»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74638" algn="l"/>
              </a:tabLst>
            </a:pPr>
            <a:r>
              <a:rPr kumimoji="0" lang="ru-RU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16400, Смоленская обл., г. Десногорск, 4мкр. </a:t>
            </a:r>
            <a:r>
              <a:rPr kumimoji="0" lang="en-US" sz="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Тел</a:t>
            </a:r>
            <a:r>
              <a:rPr kumimoji="0" 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/</a:t>
            </a:r>
            <a:r>
              <a:rPr kumimoji="0" lang="en-US" sz="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факс</a:t>
            </a:r>
            <a:r>
              <a:rPr kumimoji="0" 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(48153) 7-46-11/3-16-65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74638" algn="l"/>
              </a:tabLst>
            </a:pPr>
            <a:r>
              <a:rPr kumimoji="0" lang="en-US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E-mail: </a:t>
            </a:r>
            <a:r>
              <a:rPr kumimoji="0" lang="en-US" sz="10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3"/>
              </a:rPr>
              <a:t>ddhs@mail.ru</a:t>
            </a:r>
            <a:r>
              <a:rPr kumimoji="0" lang="en-US" sz="10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//</a:t>
            </a:r>
            <a:r>
              <a:rPr kumimoji="0" lang="en-US" sz="1000" b="0" i="0" u="none" strike="noStrike" cap="none" normalizeH="0" baseline="0" dirty="0" err="1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Сайт:</a:t>
            </a:r>
            <a:r>
              <a:rPr kumimoji="0" lang="en-US" sz="1000" b="0" i="0" u="none" strike="noStrike" cap="none" normalizeH="0" baseline="0" dirty="0" err="1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4"/>
              </a:rPr>
              <a:t>www.desdhsh.ru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170" name="Rectangle 2"/>
          <p:cNvSpPr>
            <a:spLocks noChangeArrowheads="1"/>
          </p:cNvSpPr>
          <p:nvPr/>
        </p:nvSpPr>
        <p:spPr bwMode="auto">
          <a:xfrm>
            <a:off x="214282" y="5643578"/>
            <a:ext cx="8643998" cy="9848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Преподаватель: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Ипатова Марина Владимировна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493209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5876754"/>
          </a:xfrm>
        </p:spPr>
        <p:txBody>
          <a:bodyPr>
            <a:normAutofit/>
          </a:bodyPr>
          <a:lstStyle/>
          <a:p>
            <a:r>
              <a:rPr lang="ru-RU" sz="1800" i="1" dirty="0" smtClean="0">
                <a:latin typeface="Arial" pitchFamily="34" charset="0"/>
                <a:cs typeface="Arial" pitchFamily="34" charset="0"/>
              </a:rPr>
              <a:t>.</a:t>
            </a:r>
            <a:r>
              <a:rPr lang="ru-RU" sz="18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1800" dirty="0" smtClean="0">
                <a:latin typeface="Arial" pitchFamily="34" charset="0"/>
                <a:cs typeface="Arial" pitchFamily="34" charset="0"/>
              </a:rPr>
            </a:br>
            <a:r>
              <a:rPr lang="ru-RU" sz="1800" b="1" i="1" dirty="0" smtClean="0">
                <a:latin typeface="Arial" pitchFamily="34" charset="0"/>
                <a:cs typeface="Arial" pitchFamily="34" charset="0"/>
              </a:rPr>
              <a:t>Тип урока:</a:t>
            </a:r>
            <a:r>
              <a:rPr lang="ru-RU" sz="1800" i="1" dirty="0" smtClean="0">
                <a:latin typeface="Arial" pitchFamily="34" charset="0"/>
                <a:cs typeface="Arial" pitchFamily="34" charset="0"/>
              </a:rPr>
              <a:t> урок-беседа</a:t>
            </a:r>
            <a:r>
              <a:rPr lang="ru-RU" sz="18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1800" dirty="0" smtClean="0">
                <a:latin typeface="Arial" pitchFamily="34" charset="0"/>
                <a:cs typeface="Arial" pitchFamily="34" charset="0"/>
              </a:rPr>
            </a:br>
            <a:r>
              <a:rPr lang="ru-RU" sz="1800" b="1" i="1" dirty="0" smtClean="0">
                <a:latin typeface="Arial" pitchFamily="34" charset="0"/>
                <a:cs typeface="Arial" pitchFamily="34" charset="0"/>
              </a:rPr>
              <a:t>Оборудование:</a:t>
            </a:r>
            <a:r>
              <a:rPr lang="ru-RU" sz="1800" i="1" dirty="0" smtClean="0">
                <a:latin typeface="Arial" pitchFamily="34" charset="0"/>
                <a:cs typeface="Arial" pitchFamily="34" charset="0"/>
              </a:rPr>
              <a:t> карточки с заданиями; статьи из декларации прав человека; слайды, музыкальные диски, иллюстрации сказок, рисунки детей. </a:t>
            </a:r>
            <a:r>
              <a:rPr lang="ru-RU" sz="18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1800" dirty="0" smtClean="0">
                <a:latin typeface="Arial" pitchFamily="34" charset="0"/>
                <a:cs typeface="Arial" pitchFamily="34" charset="0"/>
              </a:rPr>
            </a:br>
            <a:endParaRPr lang="ru-RU" sz="1800" dirty="0"/>
          </a:p>
        </p:txBody>
      </p:sp>
      <p:sp>
        <p:nvSpPr>
          <p:cNvPr id="5" name="Содержимое 1"/>
          <p:cNvSpPr>
            <a:spLocks noGrp="1"/>
          </p:cNvSpPr>
          <p:nvPr>
            <p:ph idx="1"/>
          </p:nvPr>
        </p:nvSpPr>
        <p:spPr>
          <a:xfrm>
            <a:off x="872067" y="642918"/>
            <a:ext cx="7629023" cy="5483245"/>
          </a:xfrm>
        </p:spPr>
        <p:txBody>
          <a:bodyPr>
            <a:normAutofit fontScale="85000" lnSpcReduction="10000"/>
          </a:bodyPr>
          <a:lstStyle/>
          <a:p>
            <a:r>
              <a:rPr lang="ru-RU" b="1" i="1" dirty="0" smtClean="0">
                <a:latin typeface="Arial" pitchFamily="34" charset="0"/>
                <a:cs typeface="Arial" pitchFamily="34" charset="0"/>
              </a:rPr>
              <a:t>Цель</a:t>
            </a:r>
            <a:r>
              <a:rPr lang="ru-RU" i="1" dirty="0" smtClean="0">
                <a:latin typeface="Arial" pitchFamily="34" charset="0"/>
                <a:cs typeface="Arial" pitchFamily="34" charset="0"/>
              </a:rPr>
              <a:t>: знакомство с основными </a:t>
            </a:r>
            <a:r>
              <a:rPr lang="ru-RU" i="1" dirty="0" smtClean="0">
                <a:latin typeface="Arial" pitchFamily="34" charset="0"/>
                <a:cs typeface="Arial" pitchFamily="34" charset="0"/>
              </a:rPr>
              <a:t>правами и обязанностями </a:t>
            </a:r>
            <a:r>
              <a:rPr lang="ru-RU" i="1" dirty="0" smtClean="0">
                <a:latin typeface="Arial" pitchFamily="34" charset="0"/>
                <a:cs typeface="Arial" pitchFamily="34" charset="0"/>
              </a:rPr>
              <a:t>ребёнка, воспитание нравственно-правовых </a:t>
            </a:r>
            <a:r>
              <a:rPr lang="ru-RU" i="1" dirty="0" smtClean="0">
                <a:latin typeface="Arial" pitchFamily="34" charset="0"/>
                <a:cs typeface="Arial" pitchFamily="34" charset="0"/>
              </a:rPr>
              <a:t>норм через призму сказок; </a:t>
            </a:r>
            <a:r>
              <a:rPr lang="ru-RU" i="1" dirty="0" smtClean="0">
                <a:latin typeface="Arial" pitchFamily="34" charset="0"/>
                <a:cs typeface="Arial" pitchFamily="34" charset="0"/>
              </a:rPr>
              <a:t>выявление и экспериментальная проверка возможности использования потенциала сказки как средства нравственного и правового воспитания в школе. </a:t>
            </a: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r>
              <a:rPr lang="ru-RU" b="1" i="1" dirty="0" smtClean="0">
                <a:latin typeface="Arial" pitchFamily="34" charset="0"/>
                <a:cs typeface="Arial" pitchFamily="34" charset="0"/>
              </a:rPr>
              <a:t>Задачи: </a:t>
            </a: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r>
              <a:rPr lang="ru-RU" b="1" i="1" dirty="0" smtClean="0">
                <a:latin typeface="Arial" pitchFamily="34" charset="0"/>
                <a:cs typeface="Arial" pitchFamily="34" charset="0"/>
              </a:rPr>
              <a:t>1) </a:t>
            </a:r>
            <a:r>
              <a:rPr lang="ru-RU" i="1" dirty="0" smtClean="0">
                <a:latin typeface="Arial" pitchFamily="34" charset="0"/>
                <a:cs typeface="Arial" pitchFamily="34" charset="0"/>
              </a:rPr>
              <a:t>дать представление об основных правах </a:t>
            </a:r>
            <a:r>
              <a:rPr lang="ru-RU" i="1" dirty="0" smtClean="0">
                <a:latin typeface="Arial" pitchFamily="34" charset="0"/>
                <a:cs typeface="Arial" pitchFamily="34" charset="0"/>
              </a:rPr>
              <a:t>и обязанностях человека;</a:t>
            </a: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r>
              <a:rPr lang="ru-RU" i="1" dirty="0" smtClean="0">
                <a:latin typeface="Arial" pitchFamily="34" charset="0"/>
                <a:cs typeface="Arial" pitchFamily="34" charset="0"/>
              </a:rPr>
              <a:t>2) развивать умение </a:t>
            </a:r>
            <a:r>
              <a:rPr lang="ru-RU" i="1" dirty="0" smtClean="0">
                <a:latin typeface="Arial" pitchFamily="34" charset="0"/>
                <a:cs typeface="Arial" pitchFamily="34" charset="0"/>
              </a:rPr>
              <a:t>анализировать;</a:t>
            </a: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r>
              <a:rPr lang="ru-RU" i="1" dirty="0" smtClean="0">
                <a:latin typeface="Arial" pitchFamily="34" charset="0"/>
                <a:cs typeface="Arial" pitchFamily="34" charset="0"/>
              </a:rPr>
              <a:t>3) убедиться, что право выбора неразрывно связано с ответственностью за свои поступки, формировать правовую культуру человека; </a:t>
            </a: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r>
              <a:rPr lang="ru-RU" i="1" dirty="0" smtClean="0">
                <a:latin typeface="Arial" pitchFamily="34" charset="0"/>
                <a:cs typeface="Arial" pitchFamily="34" charset="0"/>
              </a:rPr>
              <a:t>4) воспитывать активную гражданскую позицию и бережное отношение к </a:t>
            </a:r>
            <a:r>
              <a:rPr lang="ru-RU" i="1" dirty="0" smtClean="0">
                <a:latin typeface="Arial" pitchFamily="34" charset="0"/>
                <a:cs typeface="Arial" pitchFamily="34" charset="0"/>
              </a:rPr>
              <a:t>друг другу.</a:t>
            </a: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r>
              <a:rPr lang="ru-RU" b="1" i="1" dirty="0" smtClean="0">
                <a:latin typeface="Arial" pitchFamily="34" charset="0"/>
                <a:cs typeface="Arial" pitchFamily="34" charset="0"/>
              </a:rPr>
              <a:t>Тип урока:</a:t>
            </a:r>
            <a:r>
              <a:rPr lang="ru-RU" i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i="1" dirty="0" smtClean="0">
                <a:latin typeface="Arial" pitchFamily="34" charset="0"/>
                <a:cs typeface="Arial" pitchFamily="34" charset="0"/>
              </a:rPr>
              <a:t>урок-беседа</a:t>
            </a: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r>
              <a:rPr lang="ru-RU" b="1" i="1" dirty="0" smtClean="0">
                <a:latin typeface="Arial" pitchFamily="34" charset="0"/>
                <a:cs typeface="Arial" pitchFamily="34" charset="0"/>
              </a:rPr>
              <a:t>Оборудование</a:t>
            </a:r>
            <a:r>
              <a:rPr lang="ru-RU" b="1" i="1" dirty="0" smtClean="0">
                <a:latin typeface="Arial" pitchFamily="34" charset="0"/>
                <a:cs typeface="Arial" pitchFamily="34" charset="0"/>
              </a:rPr>
              <a:t>:</a:t>
            </a:r>
            <a:r>
              <a:rPr lang="ru-RU" i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i="1" dirty="0" smtClean="0">
                <a:latin typeface="Arial" pitchFamily="34" charset="0"/>
                <a:cs typeface="Arial" pitchFamily="34" charset="0"/>
              </a:rPr>
              <a:t>статьи из декларации прав человека; слайды, музыкальные диски, иллюстрации </a:t>
            </a:r>
            <a:r>
              <a:rPr lang="ru-RU" i="1" dirty="0" smtClean="0">
                <a:latin typeface="Arial" pitchFamily="34" charset="0"/>
                <a:cs typeface="Arial" pitchFamily="34" charset="0"/>
              </a:rPr>
              <a:t>сказок. </a:t>
            </a: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071670" y="2857496"/>
            <a:ext cx="5241194" cy="348699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66178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Имена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145" name="Rectangle 1"/>
          <p:cNvSpPr>
            <a:spLocks noChangeArrowheads="1"/>
          </p:cNvSpPr>
          <p:nvPr/>
        </p:nvSpPr>
        <p:spPr bwMode="auto">
          <a:xfrm>
            <a:off x="1000100" y="1000108"/>
            <a:ext cx="7286676" cy="1600438"/>
          </a:xfrm>
          <a:prstGeom prst="rect">
            <a:avLst/>
          </a:prstGeom>
          <a:solidFill>
            <a:srgbClr val="E4EDC2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Ребята, а имеете ли вы право на свои имена? Как вы считаете?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 можете 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Интерактивная беседа «Право на имя»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ли вы доказать, что вас зовут именно так, а не иначе?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Свидетельство о рождении – это ваш первый документ. А что там еще записано, кто знает?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Еще в свидетельстве написано, что вы являетесь гражданами РФ. А это значит, что наше государство защищает ваши права. А какие у детей есть еще права, где они записаны, кто их утверждал?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383056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246649" y="1700809"/>
            <a:ext cx="6565711" cy="490019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1571636"/>
          </a:xfrm>
        </p:spPr>
        <p:txBody>
          <a:bodyPr>
            <a:noAutofit/>
          </a:bodyPr>
          <a:lstStyle/>
          <a:p>
            <a:r>
              <a:rPr lang="ru-RU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Конвенция о правах детей, </a:t>
            </a: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принятая 10ноября 1989 г. на Генеральной Ассамблеи ООН</a:t>
            </a:r>
            <a:endParaRPr lang="ru-RU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860161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643306" y="3071810"/>
            <a:ext cx="4645044" cy="351316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3" name="Прямоугольник 2"/>
          <p:cNvSpPr/>
          <p:nvPr/>
        </p:nvSpPr>
        <p:spPr>
          <a:xfrm>
            <a:off x="214282" y="214290"/>
            <a:ext cx="8643998" cy="43396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/>
              <a:t>«</a:t>
            </a:r>
            <a:r>
              <a:rPr lang="ru-RU" sz="2000" b="1" i="1" u="sng" dirty="0" smtClean="0"/>
              <a:t>Юридическая консультация</a:t>
            </a:r>
            <a:r>
              <a:rPr lang="ru-RU" sz="2000" b="1" dirty="0" smtClean="0"/>
              <a:t>» </a:t>
            </a:r>
            <a:endParaRPr lang="ru-RU" sz="2000" dirty="0" smtClean="0"/>
          </a:p>
          <a:p>
            <a:r>
              <a:rPr lang="ru-RU" sz="1600" dirty="0" smtClean="0"/>
              <a:t>   Когда нарушаются наши права, мы обращаемся за консультацией к юристу. Консультация – это совет, разъяснение, а юристы – это люди, которые хорошо знают законы. Получив юридическую консультацию, мы сможем защитить себя от произвола и самоуправства. Давайте поиграем в игру. Представьте себе, что вы юристы, вы хорошо знаете права детей. И к вам за советом приходят литературные герои. Посмотрите на доску, подумайте, какие права  ребенка нарушены и разъясните нашему герою его права. Только, давая консультацию, ссылайтесь на Конвенцию «О правах ребенка». Надо начинать так: «Согласно Конвенции «О правах ребенка»…»</a:t>
            </a:r>
          </a:p>
          <a:p>
            <a:r>
              <a:rPr lang="ru-RU" sz="1600" i="1" u="sng" dirty="0" err="1" smtClean="0"/>
              <a:t>Маугли</a:t>
            </a:r>
            <a:r>
              <a:rPr lang="ru-RU" sz="1600" i="1" dirty="0" smtClean="0"/>
              <a:t>: </a:t>
            </a:r>
            <a:r>
              <a:rPr lang="ru-RU" sz="1600" dirty="0" smtClean="0"/>
              <a:t>Так случилось, что он  жил долгое время в лесу с дикими зверями, и вот он попал в общество людей. Имеет ли </a:t>
            </a:r>
            <a:r>
              <a:rPr lang="ru-RU" sz="1600" dirty="0" err="1" smtClean="0"/>
              <a:t>Маугли</a:t>
            </a:r>
            <a:r>
              <a:rPr lang="ru-RU" sz="1600" dirty="0" smtClean="0"/>
              <a:t> такие же права, как и все дети?</a:t>
            </a:r>
          </a:p>
          <a:p>
            <a:r>
              <a:rPr lang="ru-RU" sz="1600" i="1" dirty="0" smtClean="0"/>
              <a:t>Примерные ответы детей:</a:t>
            </a:r>
            <a:endParaRPr lang="ru-RU" sz="1600" dirty="0" smtClean="0"/>
          </a:p>
          <a:p>
            <a:pPr>
              <a:buFontTx/>
              <a:buChar char="-"/>
            </a:pPr>
            <a:r>
              <a:rPr lang="ru-RU" sz="1600" dirty="0" smtClean="0"/>
              <a:t>Согласно</a:t>
            </a:r>
            <a:r>
              <a:rPr lang="ru-RU" sz="1600" dirty="0" smtClean="0"/>
              <a:t>, Конвенции ребенком </a:t>
            </a:r>
            <a:endParaRPr lang="ru-RU" sz="1600" dirty="0" smtClean="0"/>
          </a:p>
          <a:p>
            <a:r>
              <a:rPr lang="ru-RU" sz="1600" dirty="0" smtClean="0"/>
              <a:t>является </a:t>
            </a:r>
            <a:r>
              <a:rPr lang="ru-RU" sz="1600" dirty="0" smtClean="0"/>
              <a:t>каждое человеческое </a:t>
            </a:r>
          </a:p>
          <a:p>
            <a:r>
              <a:rPr lang="ru-RU" sz="1600" dirty="0" smtClean="0"/>
              <a:t>существо </a:t>
            </a:r>
            <a:r>
              <a:rPr lang="ru-RU" sz="1600" dirty="0" smtClean="0"/>
              <a:t>до 18 лет. Вам еще нет </a:t>
            </a:r>
            <a:endParaRPr lang="ru-RU" sz="1600" dirty="0" smtClean="0"/>
          </a:p>
          <a:p>
            <a:r>
              <a:rPr lang="ru-RU" sz="1600" dirty="0" smtClean="0"/>
              <a:t>18 </a:t>
            </a:r>
            <a:r>
              <a:rPr lang="ru-RU" sz="1600" dirty="0" smtClean="0"/>
              <a:t>лет, значит, вы ребенок и </a:t>
            </a:r>
            <a:r>
              <a:rPr lang="ru-RU" sz="1600" dirty="0" smtClean="0"/>
              <a:t>имеете</a:t>
            </a:r>
          </a:p>
          <a:p>
            <a:r>
              <a:rPr lang="ru-RU" sz="1600" dirty="0" smtClean="0"/>
              <a:t> </a:t>
            </a:r>
            <a:r>
              <a:rPr lang="ru-RU" sz="1600" dirty="0" smtClean="0"/>
              <a:t>те же права, что и все дети.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xmlns="" val="12192165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357950" y="4143380"/>
            <a:ext cx="2410263" cy="2520123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5" name="Рисунок 4" descr="b18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43240" y="4121906"/>
            <a:ext cx="2643207" cy="252180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7" name="Рисунок 6" descr="буратино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1472" y="4071941"/>
            <a:ext cx="1939114" cy="2571769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3" name="Прямоугольник 2"/>
          <p:cNvSpPr/>
          <p:nvPr/>
        </p:nvSpPr>
        <p:spPr>
          <a:xfrm>
            <a:off x="285720" y="357166"/>
            <a:ext cx="8501122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i="1" dirty="0" smtClean="0">
                <a:latin typeface="Arial" pitchFamily="34" charset="0"/>
                <a:cs typeface="Arial" pitchFamily="34" charset="0"/>
              </a:rPr>
              <a:t>Ребята, в жизни вы иногда встречаетесь с ситуациями, когда нарушаются права граждан, ваши права, либо вы сами пытаетесь нарушить чьи-то права и свободы. Отвлечемся от серьезного, вернее попытаемся в несерьезном отыскать серьезное. Я прочитаю вам незаконченные фразы, в которых упомянуты герои сказки </a:t>
            </a:r>
            <a:r>
              <a:rPr lang="ru-RU" sz="1600" b="1" i="1" dirty="0" smtClean="0">
                <a:latin typeface="Arial" pitchFamily="34" charset="0"/>
                <a:cs typeface="Arial" pitchFamily="34" charset="0"/>
              </a:rPr>
              <a:t>«Буратино».</a:t>
            </a:r>
          </a:p>
          <a:p>
            <a:r>
              <a:rPr lang="ru-RU" sz="1600" dirty="0" smtClean="0">
                <a:latin typeface="Arial" pitchFamily="34" charset="0"/>
                <a:cs typeface="Arial" pitchFamily="34" charset="0"/>
              </a:rPr>
              <a:t>Необходимо </a:t>
            </a:r>
            <a:r>
              <a:rPr lang="ru-RU" sz="1600" dirty="0" smtClean="0">
                <a:latin typeface="Arial" pitchFamily="34" charset="0"/>
                <a:cs typeface="Arial" pitchFamily="34" charset="0"/>
              </a:rPr>
              <a:t>определить, какое право сказочного героя нарушено, и закончить фразу.</a:t>
            </a:r>
          </a:p>
          <a:p>
            <a:r>
              <a:rPr lang="ru-RU" sz="1600" dirty="0" smtClean="0">
                <a:latin typeface="Arial" pitchFamily="34" charset="0"/>
                <a:cs typeface="Arial" pitchFamily="34" charset="0"/>
              </a:rPr>
              <a:t>Схватив крысу Шушеру за хвост, Буратино нарушил ее право на ________ (личную неприкосновенность). </a:t>
            </a:r>
          </a:p>
          <a:p>
            <a:r>
              <a:rPr lang="ru-RU" sz="1600" dirty="0" smtClean="0">
                <a:latin typeface="Arial" pitchFamily="34" charset="0"/>
                <a:cs typeface="Arial" pitchFamily="34" charset="0"/>
              </a:rPr>
              <a:t>Подарив Буратино азбуку и отправив его в школу, папа Карло надеялся, что Буратино воспользуется своим правом на _____ (получение бесплатного образования). </a:t>
            </a:r>
          </a:p>
          <a:p>
            <a:r>
              <a:rPr lang="ru-RU" sz="1600" dirty="0" smtClean="0">
                <a:latin typeface="Arial" pitchFamily="34" charset="0"/>
                <a:cs typeface="Arial" pitchFamily="34" charset="0"/>
              </a:rPr>
              <a:t>Буратино хотел попасть в театр, потому что у него было право _____ (пользоваться учреждениями культуры). </a:t>
            </a:r>
          </a:p>
          <a:p>
            <a:r>
              <a:rPr lang="ru-RU" sz="1600" dirty="0" smtClean="0">
                <a:latin typeface="Arial" pitchFamily="34" charset="0"/>
                <a:cs typeface="Arial" pitchFamily="34" charset="0"/>
              </a:rPr>
              <a:t>Напавшие на Буратино кот </a:t>
            </a:r>
            <a:r>
              <a:rPr lang="ru-RU" sz="1600" dirty="0" err="1" smtClean="0">
                <a:latin typeface="Arial" pitchFamily="34" charset="0"/>
                <a:cs typeface="Arial" pitchFamily="34" charset="0"/>
              </a:rPr>
              <a:t>Базилио</a:t>
            </a:r>
            <a:r>
              <a:rPr lang="ru-RU" sz="1600" dirty="0" smtClean="0">
                <a:latin typeface="Arial" pitchFamily="34" charset="0"/>
                <a:cs typeface="Arial" pitchFamily="34" charset="0"/>
              </a:rPr>
              <a:t> и лиса Алиса пытались отнять у него деньги, что является покушением на право Буратино _____ (иметь имущество в собственности). </a:t>
            </a:r>
          </a:p>
          <a:p>
            <a:r>
              <a:rPr lang="ru-RU" sz="1600" dirty="0" smtClean="0">
                <a:latin typeface="Arial" pitchFamily="34" charset="0"/>
                <a:cs typeface="Arial" pitchFamily="34" charset="0"/>
              </a:rPr>
              <a:t>Полицейские, ворвавшиеся в каморку папы Карло, нарушили его право на _____</a:t>
            </a:r>
            <a:br>
              <a:rPr lang="ru-RU" sz="1600" dirty="0" smtClean="0">
                <a:latin typeface="Arial" pitchFamily="34" charset="0"/>
                <a:cs typeface="Arial" pitchFamily="34" charset="0"/>
              </a:rPr>
            </a:br>
            <a:r>
              <a:rPr lang="ru-RU" sz="1600" dirty="0" smtClean="0">
                <a:latin typeface="Arial" pitchFamily="34" charset="0"/>
                <a:cs typeface="Arial" pitchFamily="34" charset="0"/>
              </a:rPr>
              <a:t>(неприкосновенность жилища). </a:t>
            </a:r>
            <a:endParaRPr lang="ru-RU" sz="16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6964360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42910" y="1285860"/>
            <a:ext cx="3597597" cy="250033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928694"/>
          </a:xfrm>
        </p:spPr>
        <p:txBody>
          <a:bodyPr/>
          <a:lstStyle/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Обязанности ребенка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42910" y="4143380"/>
            <a:ext cx="3571900" cy="2371741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251051" y="2928934"/>
            <a:ext cx="2659636" cy="353333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8" name="Прямоугольник 7"/>
          <p:cNvSpPr/>
          <p:nvPr/>
        </p:nvSpPr>
        <p:spPr>
          <a:xfrm>
            <a:off x="4357686" y="1071546"/>
            <a:ext cx="45720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   У каждого человека есть права, но и есть обязанности, которые не менее важны. А  пользоваться ими можно только тогда, когда не нарушаются права других людей. Уважать права других людей  - обязанность каждого человека.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53640489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872067" y="1357298"/>
            <a:ext cx="7408333" cy="4768865"/>
          </a:xfrm>
        </p:spPr>
        <p:txBody>
          <a:bodyPr/>
          <a:lstStyle/>
          <a:p>
            <a:r>
              <a:rPr lang="ru-RU" b="1" dirty="0" smtClean="0"/>
              <a:t>-</a:t>
            </a:r>
            <a:r>
              <a:rPr lang="ru-RU" sz="1800" b="1" dirty="0" smtClean="0"/>
              <a:t>Классный </a:t>
            </a:r>
            <a:r>
              <a:rPr lang="ru-RU" sz="1800" b="1" dirty="0" smtClean="0"/>
              <a:t>час «Права и обязанности детей</a:t>
            </a:r>
            <a:r>
              <a:rPr lang="ru-RU" sz="1800" b="1" dirty="0" smtClean="0"/>
              <a:t>»</a:t>
            </a:r>
            <a:r>
              <a:rPr lang="ru-RU" sz="1800" dirty="0" smtClean="0"/>
              <a:t> Опубликовано 29.01.2018 - 18:20 - </a:t>
            </a:r>
            <a:r>
              <a:rPr lang="ru-RU" sz="1800" dirty="0" err="1" smtClean="0">
                <a:hlinkClick r:id="rId2" tooltip="Хорошилова Маргарита Анатольевна&#10;    учитель истории и обществознания&#10;    Новосибирская область"/>
              </a:rPr>
              <a:t>Хорошилова</a:t>
            </a:r>
            <a:r>
              <a:rPr lang="ru-RU" sz="1800" dirty="0" smtClean="0">
                <a:hlinkClick r:id="rId2" tooltip="Хорошилова Маргарита Анатольевна&#10;    учитель истории и обществознания&#10;    Новосибирская область"/>
              </a:rPr>
              <a:t> Маргарита </a:t>
            </a:r>
            <a:r>
              <a:rPr lang="ru-RU" sz="1800" dirty="0" smtClean="0">
                <a:hlinkClick r:id="rId2" tooltip="Хорошилова Маргарита Анатольевна&#10;    учитель истории и обществознания&#10;    Новосибирская область"/>
              </a:rPr>
              <a:t>Анатольевна</a:t>
            </a:r>
            <a:r>
              <a:rPr lang="ru-RU" sz="1800" dirty="0" smtClean="0"/>
              <a:t>,</a:t>
            </a:r>
            <a:r>
              <a:rPr lang="ru-RU" sz="1800" dirty="0" smtClean="0">
                <a:hlinkClick r:id="rId3" tooltip="На главную"/>
              </a:rPr>
              <a:t> </a:t>
            </a:r>
            <a:endParaRPr lang="ru-RU" sz="1800" dirty="0" smtClean="0">
              <a:hlinkClick r:id="rId3" tooltip="На главную"/>
            </a:endParaRPr>
          </a:p>
          <a:p>
            <a:pPr>
              <a:buNone/>
            </a:pPr>
            <a:r>
              <a:rPr lang="ru-RU" sz="1800" dirty="0" smtClean="0">
                <a:hlinkClick r:id="rId3" tooltip="На главную"/>
              </a:rPr>
              <a:t> </a:t>
            </a:r>
            <a:r>
              <a:rPr lang="ru-RU" sz="1800" dirty="0" smtClean="0">
                <a:hlinkClick r:id="rId3" tooltip="На главную"/>
              </a:rPr>
              <a:t>       Социальная </a:t>
            </a:r>
            <a:r>
              <a:rPr lang="ru-RU" sz="1800" dirty="0" smtClean="0">
                <a:hlinkClick r:id="rId3" tooltip="На главную"/>
              </a:rPr>
              <a:t>сеть </a:t>
            </a:r>
            <a:r>
              <a:rPr lang="ru-RU" sz="1800" dirty="0" smtClean="0">
                <a:hlinkClick r:id="rId3" tooltip="На главную"/>
              </a:rPr>
              <a:t>работников образования </a:t>
            </a:r>
            <a:r>
              <a:rPr lang="ru-RU" sz="1800" dirty="0" err="1" smtClean="0">
                <a:hlinkClick r:id="rId3" tooltip="На главную"/>
              </a:rPr>
              <a:t>nsportal.ru</a:t>
            </a:r>
            <a:endParaRPr lang="ru-RU" sz="1800" smtClean="0"/>
          </a:p>
          <a:p>
            <a:pPr>
              <a:buNone/>
            </a:pPr>
            <a:endParaRPr lang="ru-RU" sz="1800" dirty="0" smtClean="0"/>
          </a:p>
          <a:p>
            <a:pPr>
              <a:buNone/>
            </a:pPr>
            <a:r>
              <a:rPr lang="ru-RU" sz="1800" dirty="0" smtClean="0"/>
              <a:t>    -</a:t>
            </a:r>
            <a:r>
              <a:rPr lang="ru-RU" sz="1800" b="1" dirty="0" smtClean="0"/>
              <a:t> Конвенция о правах ребенка</a:t>
            </a:r>
          </a:p>
          <a:p>
            <a:pPr>
              <a:buNone/>
            </a:pPr>
            <a:r>
              <a:rPr lang="ru-RU" sz="1800" i="1" dirty="0" smtClean="0"/>
              <a:t>      Принята</a:t>
            </a:r>
            <a:r>
              <a:rPr lang="ru-RU" sz="1800" i="1" dirty="0" smtClean="0"/>
              <a:t> </a:t>
            </a:r>
            <a:r>
              <a:rPr lang="ru-RU" sz="1800" i="1" u="sng" dirty="0" smtClean="0">
                <a:hlinkClick r:id="rId4"/>
              </a:rPr>
              <a:t>резолюцией 44/25</a:t>
            </a:r>
            <a:r>
              <a:rPr lang="ru-RU" sz="1800" i="1" dirty="0" smtClean="0"/>
              <a:t> Генеральной Ассамблеи от 20 ноября 1989 </a:t>
            </a:r>
            <a:r>
              <a:rPr lang="ru-RU" sz="1800" i="1" dirty="0" smtClean="0"/>
              <a:t>года. </a:t>
            </a:r>
            <a:r>
              <a:rPr lang="en-US" sz="1800" i="1" dirty="0" smtClean="0">
                <a:hlinkClick r:id="rId5"/>
              </a:rPr>
              <a:t>https://</a:t>
            </a:r>
            <a:r>
              <a:rPr lang="en-US" sz="1800" i="1" dirty="0" smtClean="0">
                <a:hlinkClick r:id="rId5"/>
              </a:rPr>
              <a:t>www.un.org/ru/documents/decl_conv/conventions/childcon.shtml</a:t>
            </a:r>
            <a:endParaRPr lang="ru-RU" sz="1800" i="1" dirty="0" smtClean="0"/>
          </a:p>
          <a:p>
            <a:pPr>
              <a:buNone/>
            </a:pPr>
            <a:endParaRPr lang="ru-RU" sz="1800" i="1" dirty="0" smtClean="0"/>
          </a:p>
          <a:p>
            <a:pPr>
              <a:buNone/>
            </a:pPr>
            <a:r>
              <a:rPr lang="ru-RU" sz="1800" dirty="0" smtClean="0"/>
              <a:t>     -</a:t>
            </a:r>
            <a:r>
              <a:rPr lang="ru-RU" sz="1800" b="1" cap="all" dirty="0" smtClean="0"/>
              <a:t> ПРАВА И ОБЯЗАННОСТИ НЕСОВЕРШЕННОЛЕТНИХ</a:t>
            </a:r>
          </a:p>
          <a:p>
            <a:pPr>
              <a:buNone/>
            </a:pPr>
            <a:r>
              <a:rPr lang="ru-RU" sz="1800" i="1" dirty="0" smtClean="0"/>
              <a:t> </a:t>
            </a:r>
            <a:r>
              <a:rPr lang="en-US" sz="1800" i="1" dirty="0" smtClean="0"/>
              <a:t>https</a:t>
            </a:r>
            <a:r>
              <a:rPr lang="en-US" sz="1800" i="1" dirty="0" smtClean="0"/>
              <a:t>://spravochnick.ru/pedagogika/obschie_osnovy_pedagogiki/prava_i_obyazannosti_rebenka/</a:t>
            </a:r>
            <a:r>
              <a:rPr lang="ru-RU" sz="1800" i="1" dirty="0" smtClean="0"/>
              <a:t> </a:t>
            </a:r>
            <a:endParaRPr lang="ru-RU" sz="1800" i="1" dirty="0" smtClean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804656"/>
          </a:xfrm>
        </p:spPr>
        <p:txBody>
          <a:bodyPr/>
          <a:lstStyle/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Источники: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77</TotalTime>
  <Words>427</Words>
  <Application>Microsoft Office PowerPoint</Application>
  <PresentationFormat>Экран (4:3)</PresentationFormat>
  <Paragraphs>51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Волна</vt:lpstr>
      <vt:lpstr>Права и обязанности детей</vt:lpstr>
      <vt:lpstr>. Тип урока: урок-беседа Оборудование: карточки с заданиями; статьи из декларации прав человека; слайды, музыкальные диски, иллюстрации сказок, рисунки детей.  </vt:lpstr>
      <vt:lpstr>Имена</vt:lpstr>
      <vt:lpstr>Конвенция о правах детей, принятая 10ноября 1989 г. на Генеральной Ассамблеи ООН</vt:lpstr>
      <vt:lpstr>Слайд 5</vt:lpstr>
      <vt:lpstr>Слайд 6</vt:lpstr>
      <vt:lpstr>Обязанности ребенка</vt:lpstr>
      <vt:lpstr>Источники:</vt:lpstr>
    </vt:vector>
  </TitlesOfParts>
  <Company>ГЦД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Права и обязанности детей</dc:title>
  <dc:creator>Халька</dc:creator>
  <cp:lastModifiedBy>Марина</cp:lastModifiedBy>
  <cp:revision>19</cp:revision>
  <dcterms:created xsi:type="dcterms:W3CDTF">2019-10-21T04:38:12Z</dcterms:created>
  <dcterms:modified xsi:type="dcterms:W3CDTF">2019-11-06T23:09:36Z</dcterms:modified>
</cp:coreProperties>
</file>