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9" r:id="rId2"/>
    <p:sldId id="280" r:id="rId3"/>
    <p:sldId id="268" r:id="rId4"/>
    <p:sldId id="281" r:id="rId5"/>
    <p:sldId id="257" r:id="rId6"/>
    <p:sldId id="270" r:id="rId7"/>
    <p:sldId id="258" r:id="rId8"/>
    <p:sldId id="269" r:id="rId9"/>
    <p:sldId id="273" r:id="rId10"/>
    <p:sldId id="274" r:id="rId11"/>
    <p:sldId id="275" r:id="rId12"/>
    <p:sldId id="276" r:id="rId13"/>
    <p:sldId id="277" r:id="rId14"/>
    <p:sldId id="278" r:id="rId15"/>
    <p:sldId id="28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169A1-2FF0-4B17-BAD3-1BEDFBE7D0D4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AAB9F-7894-470F-8561-EDF923E3102C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169A1-2FF0-4B17-BAD3-1BEDFBE7D0D4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AAB9F-7894-470F-8561-EDF923E310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169A1-2FF0-4B17-BAD3-1BEDFBE7D0D4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AAB9F-7894-470F-8561-EDF923E310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169A1-2FF0-4B17-BAD3-1BEDFBE7D0D4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AAB9F-7894-470F-8561-EDF923E3102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169A1-2FF0-4B17-BAD3-1BEDFBE7D0D4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AAB9F-7894-470F-8561-EDF923E310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169A1-2FF0-4B17-BAD3-1BEDFBE7D0D4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AAB9F-7894-470F-8561-EDF923E3102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169A1-2FF0-4B17-BAD3-1BEDFBE7D0D4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AAB9F-7894-470F-8561-EDF923E3102C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169A1-2FF0-4B17-BAD3-1BEDFBE7D0D4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AAB9F-7894-470F-8561-EDF923E310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169A1-2FF0-4B17-BAD3-1BEDFBE7D0D4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AAB9F-7894-470F-8561-EDF923E310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169A1-2FF0-4B17-BAD3-1BEDFBE7D0D4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AAB9F-7894-470F-8561-EDF923E310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169A1-2FF0-4B17-BAD3-1BEDFBE7D0D4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AAB9F-7894-470F-8561-EDF923E3102C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06169A1-2FF0-4B17-BAD3-1BEDFBE7D0D4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40AAB9F-7894-470F-8561-EDF923E3102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hyperlink" Target="http://pics.livejournal.com/audiomania/pic/000x1tdb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8.jpeg"/><Relationship Id="rId18" Type="http://schemas.openxmlformats.org/officeDocument/2006/relationships/image" Target="../media/image13.jpeg"/><Relationship Id="rId3" Type="http://schemas.microsoft.com/office/2007/relationships/media" Target="../media/media2.mp3"/><Relationship Id="rId7" Type="http://schemas.openxmlformats.org/officeDocument/2006/relationships/image" Target="../media/image2.jpeg"/><Relationship Id="rId12" Type="http://schemas.openxmlformats.org/officeDocument/2006/relationships/image" Target="../media/image7.jpeg"/><Relationship Id="rId17" Type="http://schemas.openxmlformats.org/officeDocument/2006/relationships/image" Target="../media/image12.jpeg"/><Relationship Id="rId2" Type="http://schemas.openxmlformats.org/officeDocument/2006/relationships/video" Target="../media/media1.mp4"/><Relationship Id="rId16" Type="http://schemas.openxmlformats.org/officeDocument/2006/relationships/image" Target="../media/image11.jpeg"/><Relationship Id="rId1" Type="http://schemas.microsoft.com/office/2007/relationships/media" Target="../media/media1.mp4"/><Relationship Id="rId6" Type="http://schemas.openxmlformats.org/officeDocument/2006/relationships/image" Target="../media/image1.png"/><Relationship Id="rId11" Type="http://schemas.openxmlformats.org/officeDocument/2006/relationships/image" Target="../media/image6.jpeg"/><Relationship Id="rId5" Type="http://schemas.openxmlformats.org/officeDocument/2006/relationships/slideLayout" Target="../slideLayouts/slideLayout2.xml"/><Relationship Id="rId15" Type="http://schemas.openxmlformats.org/officeDocument/2006/relationships/image" Target="../media/image10.jpeg"/><Relationship Id="rId10" Type="http://schemas.openxmlformats.org/officeDocument/2006/relationships/image" Target="../media/image5.jpeg"/><Relationship Id="rId19" Type="http://schemas.openxmlformats.org/officeDocument/2006/relationships/image" Target="../media/image14.jpeg"/><Relationship Id="rId4" Type="http://schemas.openxmlformats.org/officeDocument/2006/relationships/audio" Target="../media/media2.mp3"/><Relationship Id="rId9" Type="http://schemas.openxmlformats.org/officeDocument/2006/relationships/image" Target="../media/image4.jpeg"/><Relationship Id="rId1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pics.livejournal.com/audiomania/pic/000x0ew4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pics.livejournal.com/audiomania/pic/000x5kkx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>
            <a:spLocks noGrp="1"/>
          </p:cNvSpPr>
          <p:nvPr>
            <p:ph type="ctrTitle"/>
          </p:nvPr>
        </p:nvSpPr>
        <p:spPr>
          <a:xfrm>
            <a:off x="683568" y="2466519"/>
            <a:ext cx="7813420" cy="1793167"/>
          </a:xfrm>
        </p:spPr>
        <p:txBody>
          <a:bodyPr>
            <a:normAutofit/>
          </a:bodyPr>
          <a:lstStyle/>
          <a:p>
            <a:pPr marL="182880" indent="0" algn="ctr">
              <a:buNone/>
            </a:pPr>
            <a:r>
              <a:rPr lang="ru-RU" sz="4800" dirty="0" smtClean="0">
                <a:solidFill>
                  <a:srgbClr val="002060"/>
                </a:solidFill>
              </a:rPr>
              <a:t>История одной песни</a:t>
            </a:r>
            <a:endParaRPr lang="ru-RU" sz="4800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47664" y="315357"/>
            <a:ext cx="4320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МКОУ Кундуйская СОШ</a:t>
            </a:r>
            <a:endParaRPr lang="ru-RU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987824" y="1124744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проект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4211960" y="6165304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2020г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300192" y="4509120"/>
            <a:ext cx="21967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Выполнили учащиеся 6 класса под руководством </a:t>
            </a:r>
            <a:r>
              <a:rPr lang="ru-RU" dirty="0" err="1" smtClean="0"/>
              <a:t>кл</a:t>
            </a:r>
            <a:r>
              <a:rPr lang="ru-RU" dirty="0" smtClean="0"/>
              <a:t>. руководителя Малюшевой Г.И.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9186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82013"/>
            <a:ext cx="842493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</a:rPr>
              <a:t>В результате “джигиты” уступили место солдатам всех народов, павшим в той страшной войне, а “речь аварская” - общечеловеческой боли и скорби. Стихотворение обрело более широко значимый, всеохватывающий смысл. </a:t>
            </a:r>
            <a:br>
              <a:rPr lang="ru-RU" sz="2000" b="1" dirty="0">
                <a:solidFill>
                  <a:srgbClr val="002060"/>
                </a:solidFill>
              </a:rPr>
            </a:b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859341"/>
            <a:ext cx="475252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Мне кажется порою, что солдаты</a:t>
            </a:r>
          </a:p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С кровавых не пришедшие полей,</a:t>
            </a:r>
          </a:p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Не в землю нашу полегли когда-то,</a:t>
            </a:r>
          </a:p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А превратились в белых журавлей.</a:t>
            </a:r>
          </a:p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Они до сей поры с времен тех дальних</a:t>
            </a:r>
          </a:p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Летят и подают нам голоса.</a:t>
            </a:r>
          </a:p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Не потому ль так часто и печально</a:t>
            </a:r>
          </a:p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Мы замолкаем, глядя в небеса?</a:t>
            </a:r>
          </a:p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Летит, летит по небу клин усталый,</a:t>
            </a:r>
          </a:p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Летит в тумане на исходе дня.</a:t>
            </a:r>
          </a:p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И в том строю есть промежуток малый -</a:t>
            </a:r>
          </a:p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Быть может это место для меня.</a:t>
            </a:r>
          </a:p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Настанет день и журавлиной стаей</a:t>
            </a:r>
          </a:p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Я поплыву в такой же сизой мгле.</a:t>
            </a:r>
          </a:p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Из-под небес по-птичьи окликая</a:t>
            </a:r>
          </a:p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Всех вас, кого оставил на земле.</a:t>
            </a:r>
          </a:p>
        </p:txBody>
      </p:sp>
      <p:pic>
        <p:nvPicPr>
          <p:cNvPr id="4" name="Picture 4" descr="C:\Users\Elena\Desktop\жура\жура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2126" y="2492896"/>
            <a:ext cx="3902224" cy="31875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420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88640"/>
            <a:ext cx="83529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Бернес записал “Журавлей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”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 8 июля 1969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года. Когда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Марк Бернес записывал эту песню в студии звукозаписи  слёзы наворачивались ему на глаза.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Он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чувствовал, что эта песня у него последняя. Он вложил в неё всю любовь к Родине, к жизни.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endParaRPr lang="ru-RU" sz="20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3" name="Рисунок 2" descr="http://russian-bazaar.com/upload/content/ru/tn1_0_93239600_1358466128_img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3834"/>
            <a:ext cx="3312368" cy="46134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C:\Users\Elena\Desktop\расул журавли\жура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044483"/>
            <a:ext cx="5029572" cy="3772179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586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5301208"/>
            <a:ext cx="83529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Через много лет Журавли в исполнении Ансамбля им. А. В. Александрова прозвучала в Японии. Так белые журавли из древней легенды возвратились в страну, где Расул Гамзатов увидел памятник маленькой девочки с журавлем в руках, ставшей жертвой самого страшного с мире оружия.</a:t>
            </a:r>
          </a:p>
        </p:txBody>
      </p:sp>
      <p:pic>
        <p:nvPicPr>
          <p:cNvPr id="3" name="Picture 2" descr="C:\Users\Elena\Desktop\расул журавли\жура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4787" y="440100"/>
            <a:ext cx="6278442" cy="47170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8631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54010"/>
            <a:ext cx="84249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>Сегодня Журавли - песня, близкая нам всем, песня, которая берет за душу и которую всегда слушают стоя. Образ летящих журавлей одинаково близок тем, кто вспоминает бои под Сталинградом и тем, кто шел на штурм Грозного.</a:t>
            </a:r>
          </a:p>
        </p:txBody>
      </p:sp>
      <p:pic>
        <p:nvPicPr>
          <p:cNvPr id="3" name="Рисунок 2" descr="http://i032.radikal.ru/1010/d4/f40988c0877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721376"/>
            <a:ext cx="6678625" cy="489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78210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ics.livejournal.com/audiomania/pic/000x1tdb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866" y="1772816"/>
            <a:ext cx="4214842" cy="35719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3635896" y="260648"/>
            <a:ext cx="514806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>Возьми слова мои, и если</a:t>
            </a:r>
            <a:br>
              <a:rPr lang="ru-RU" sz="2000" b="1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>В них землю с небом породнишь,</a:t>
            </a:r>
            <a:br>
              <a:rPr lang="ru-RU" sz="2000" b="1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>Они, пожалуй, станут песней,</a:t>
            </a:r>
            <a:br>
              <a:rPr lang="ru-RU" sz="2000" b="1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>Взлетев, как птицы, с горских крыш...</a:t>
            </a:r>
            <a:br>
              <a:rPr lang="ru-RU" sz="2000" b="1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>Р. Гамзатов</a:t>
            </a:r>
          </a:p>
        </p:txBody>
      </p:sp>
      <p:pic>
        <p:nvPicPr>
          <p:cNvPr id="4" name="Picture 3" descr="C:\Users\Elena\Desktop\жура\жура1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1" y="2564904"/>
            <a:ext cx="4211960" cy="40801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9458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980728"/>
            <a:ext cx="2583160" cy="34442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4644008" y="1556792"/>
            <a:ext cx="38164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Группа учащихся 6 класса</a:t>
            </a:r>
            <a:endParaRPr lang="ru-RU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2699792" y="5157192"/>
            <a:ext cx="4968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Спасибо за внимание!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4665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есня 'Журавли'..Великая Отечественная война...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552950" y="3414713"/>
            <a:ext cx="38100" cy="28575"/>
          </a:xfrm>
          <a:prstGeom prst="rect">
            <a:avLst/>
          </a:prstGeom>
        </p:spPr>
      </p:pic>
      <p:pic>
        <p:nvPicPr>
          <p:cNvPr id="9" name="Picture 2" descr="C:\Users\Elena\Desktop\жура\жура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8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песня журавли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588224" y="5661248"/>
            <a:ext cx="609600" cy="609600"/>
          </a:xfrm>
          <a:prstGeom prst="rect">
            <a:avLst/>
          </a:prstGeom>
        </p:spPr>
      </p:pic>
      <p:pic>
        <p:nvPicPr>
          <p:cNvPr id="5" name="Picture 2" descr="D:\рабочий стол\все о ВОв\военно-патриотическая работа\фото воен патр восп\фото рязанцев\P2260026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787691" y="1172749"/>
            <a:ext cx="4992554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D:\рабочий стол\все о ВОв\военно-патриотическая работа\фото воен патр восп\эхо войны\Эхо войны 23 января 2014  (1)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548680"/>
            <a:ext cx="3834425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D:\рабочий стол\все о ВОв\фото\открытие памятника\Изображение 246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0" r="28543"/>
          <a:stretch/>
        </p:blipFill>
        <p:spPr bwMode="auto">
          <a:xfrm>
            <a:off x="2411760" y="980728"/>
            <a:ext cx="3960440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D:\рабочий стол\все о ВОв\фото\открытие памятника\Изображение 245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06" r="15970"/>
          <a:stretch/>
        </p:blipFill>
        <p:spPr bwMode="auto">
          <a:xfrm>
            <a:off x="2416742" y="836712"/>
            <a:ext cx="4048404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9" descr="D:\рабочий стол\все о ВОв\наш поселок\титова\P3280319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736195" y="1266495"/>
            <a:ext cx="5404514" cy="405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 descr="D:\рабочий стол\все о ВОв\наш поселок\Шигина\01 001.jp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38" r="25919" b="49407"/>
          <a:stretch/>
        </p:blipFill>
        <p:spPr bwMode="auto">
          <a:xfrm>
            <a:off x="2570917" y="550727"/>
            <a:ext cx="3834427" cy="5512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1" descr="D:\рабочий стол\все о ВОв\военно-патриотическая работа\фото воен патр восп\9 мая\P5096413.JPG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41"/>
          <a:stretch/>
        </p:blipFill>
        <p:spPr bwMode="auto">
          <a:xfrm>
            <a:off x="1881284" y="737470"/>
            <a:ext cx="5343331" cy="5228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D:\рабочий стол\все о ВОв\письмо ветерану\фото\P4140398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678899"/>
            <a:ext cx="6971435" cy="5228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2" descr="D:\рабочий стол\все о ВОв\военно-патриотическая работа\фото воен патр восп\9 мая\P1050999.JP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3" y="689230"/>
            <a:ext cx="6971435" cy="5228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5" descr="D:\рабочий стол\все о ВОв\военно-патриотическая работа\фото воен патр восп\9 мая\P5090928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5976" y="701383"/>
            <a:ext cx="6941457" cy="5206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СПАСИБО!. 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04664"/>
            <a:ext cx="7821578" cy="586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3064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3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88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89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audio>
              <p:cMediaNode showWhenStopped="0">
                <p:cTn id="9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013176"/>
            <a:ext cx="8496944" cy="1143000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2800" dirty="0" smtClean="0">
                <a:solidFill>
                  <a:schemeClr val="tx1"/>
                </a:solidFill>
                <a:effectLst/>
              </a:rPr>
              <a:t>Журавли </a:t>
            </a:r>
            <a:r>
              <a:rPr lang="ru-RU" sz="2800" dirty="0">
                <a:solidFill>
                  <a:schemeClr val="tx1"/>
                </a:solidFill>
                <a:effectLst/>
              </a:rPr>
              <a:t>– песня-реквием, песня-молитва, песня, </a:t>
            </a:r>
            <a:r>
              <a:rPr lang="ru-RU" sz="2800" dirty="0" smtClean="0">
                <a:solidFill>
                  <a:schemeClr val="tx1"/>
                </a:solidFill>
                <a:effectLst/>
              </a:rPr>
              <a:t/>
            </a:r>
            <a:br>
              <a:rPr lang="ru-RU" sz="2800" dirty="0" smtClean="0">
                <a:solidFill>
                  <a:schemeClr val="tx1"/>
                </a:solidFill>
                <a:effectLst/>
              </a:rPr>
            </a:br>
            <a:r>
              <a:rPr lang="ru-RU" sz="2800" dirty="0" smtClean="0">
                <a:solidFill>
                  <a:schemeClr val="tx1"/>
                </a:solidFill>
                <a:effectLst/>
              </a:rPr>
              <a:t>с </a:t>
            </a:r>
            <a:r>
              <a:rPr lang="ru-RU" sz="2800" dirty="0">
                <a:solidFill>
                  <a:schemeClr val="tx1"/>
                </a:solidFill>
                <a:effectLst/>
              </a:rPr>
              <a:t>которой каждый вспоминает свою войну</a:t>
            </a:r>
          </a:p>
        </p:txBody>
      </p:sp>
      <p:pic>
        <p:nvPicPr>
          <p:cNvPr id="4" name="Объект 3" descr="http://s05.radikal.ru/i178/1305/69/9bdc34e88bba.jpg"/>
          <p:cNvPicPr>
            <a:picLocks noGr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32656"/>
            <a:ext cx="6330425" cy="4680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59728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Elena\Desktop\расул журавли\Песня Журавлей_pr.jp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39"/>
          <a:stretch/>
        </p:blipFill>
        <p:spPr bwMode="auto">
          <a:xfrm>
            <a:off x="3851920" y="2785581"/>
            <a:ext cx="4968552" cy="39066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5576" y="5347400"/>
            <a:ext cx="5184576" cy="1200329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ysClr val="windowText" lastClr="000000"/>
                </a:solidFill>
                <a:latin typeface="Arial Black" pitchFamily="34" charset="0"/>
              </a:rPr>
              <a:t>Настанет день и журавлиной стаей</a:t>
            </a:r>
          </a:p>
          <a:p>
            <a:r>
              <a:rPr lang="ru-RU" b="1" dirty="0">
                <a:solidFill>
                  <a:sysClr val="windowText" lastClr="000000"/>
                </a:solidFill>
                <a:latin typeface="Arial Black" pitchFamily="34" charset="0"/>
              </a:rPr>
              <a:t>Я поплыву в такой же сизой мгле.</a:t>
            </a:r>
          </a:p>
          <a:p>
            <a:r>
              <a:rPr lang="ru-RU" b="1" dirty="0">
                <a:solidFill>
                  <a:sysClr val="windowText" lastClr="000000"/>
                </a:solidFill>
                <a:latin typeface="Arial Black" pitchFamily="34" charset="0"/>
              </a:rPr>
              <a:t>Из-под небес по-птичьи окликая</a:t>
            </a:r>
          </a:p>
          <a:p>
            <a:r>
              <a:rPr lang="ru-RU" b="1" dirty="0">
                <a:solidFill>
                  <a:sysClr val="windowText" lastClr="000000"/>
                </a:solidFill>
                <a:latin typeface="Arial Black" pitchFamily="34" charset="0"/>
              </a:rPr>
              <a:t>Всех вас, кого оставил на земле</a:t>
            </a:r>
            <a:endParaRPr lang="ru-RU" dirty="0">
              <a:solidFill>
                <a:sysClr val="windowText" lastClr="000000"/>
              </a:solidFill>
              <a:latin typeface="Arial Black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17422" r="3303" b="36236"/>
          <a:stretch/>
        </p:blipFill>
        <p:spPr>
          <a:xfrm>
            <a:off x="179512" y="69981"/>
            <a:ext cx="4690809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276679" y="591694"/>
            <a:ext cx="4572000" cy="96629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Война уходит от нас всё дальше, но имеем ли мы право забывать её?</a:t>
            </a:r>
            <a:endParaRPr lang="ru-RU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992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372168"/>
            <a:ext cx="8064895" cy="2225184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dirty="0" smtClean="0">
                <a:solidFill>
                  <a:schemeClr val="tx1"/>
                </a:solidFill>
                <a:effectLst/>
              </a:rPr>
              <a:t>В 1965 году дагестанский поэт Расул Гамзатов приехал в составе русской делегации в японский город Хиросима на открытие памятника – «Девочка с журавлём в руках». Прошло 20 лет после страшной трагедии, унесшей много тысяч людей.</a:t>
            </a:r>
            <a:endParaRPr lang="ru-RU" sz="2400" dirty="0">
              <a:solidFill>
                <a:schemeClr val="tx1"/>
              </a:solidFill>
              <a:effectLst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61849"/>
            <a:ext cx="3975804" cy="39592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09466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548720"/>
            <a:ext cx="4149080" cy="5486963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2400" b="1" dirty="0" err="1" smtClean="0">
                <a:solidFill>
                  <a:schemeClr val="tx1"/>
                </a:solidFill>
                <a:cs typeface="Andalus" panose="02020603050405020304" pitchFamily="18" charset="-78"/>
              </a:rPr>
              <a:t>Садако</a:t>
            </a:r>
            <a:r>
              <a:rPr lang="ru-RU" sz="2400" b="1" dirty="0" smtClean="0">
                <a:solidFill>
                  <a:schemeClr val="tx1"/>
                </a:solidFill>
                <a:cs typeface="Andalus" panose="02020603050405020304" pitchFamily="18" charset="-78"/>
              </a:rPr>
              <a:t> </a:t>
            </a:r>
            <a:r>
              <a:rPr lang="ru-RU" sz="2400" b="1" dirty="0" err="1">
                <a:solidFill>
                  <a:schemeClr val="tx1"/>
                </a:solidFill>
                <a:cs typeface="Andalus" panose="02020603050405020304" pitchFamily="18" charset="-78"/>
              </a:rPr>
              <a:t>Сасаки</a:t>
            </a:r>
            <a:r>
              <a:rPr lang="ru-RU" sz="2400" b="1" dirty="0">
                <a:solidFill>
                  <a:schemeClr val="tx1"/>
                </a:solidFill>
                <a:cs typeface="Andalus" panose="02020603050405020304" pitchFamily="18" charset="-78"/>
              </a:rPr>
              <a:t> (7 января, 1943 — 25 октября, 1955) японская девочка, жившая в городе Хиросима, Япония.</a:t>
            </a:r>
            <a:br>
              <a:rPr lang="ru-RU" sz="2400" b="1" dirty="0">
                <a:solidFill>
                  <a:schemeClr val="tx1"/>
                </a:solidFill>
                <a:cs typeface="Andalus" panose="02020603050405020304" pitchFamily="18" charset="-78"/>
              </a:rPr>
            </a:br>
            <a:r>
              <a:rPr lang="ru-RU" sz="2400" b="1" dirty="0">
                <a:solidFill>
                  <a:schemeClr val="tx1"/>
                </a:solidFill>
                <a:cs typeface="Andalus" panose="02020603050405020304" pitchFamily="18" charset="-78"/>
              </a:rPr>
              <a:t>Во время атомной бомбардировки Хиросимы она находилась дома, всего в миле от эпицентра взрыва и осталась жива. 21 февраля 1955 года она была помещена в госпиталь с диагнозом «лейкемия».</a:t>
            </a:r>
          </a:p>
        </p:txBody>
      </p:sp>
      <p:pic>
        <p:nvPicPr>
          <p:cNvPr id="4" name="Содержимое 3" descr="http://pics.livejournal.com/audiomania/pic/000x0ew4/s640x480">
            <a:hlinkClick r:id="rId2"/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3514" y="409727"/>
            <a:ext cx="3577030" cy="5256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6300192" y="5666311"/>
            <a:ext cx="18854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/>
              <a:t>Садако</a:t>
            </a:r>
            <a:r>
              <a:rPr lang="ru-RU" b="1" dirty="0"/>
              <a:t> </a:t>
            </a:r>
            <a:r>
              <a:rPr lang="ru-RU" b="1" dirty="0" err="1"/>
              <a:t>Сасаки</a:t>
            </a:r>
            <a:r>
              <a:rPr lang="ru-RU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3659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Девочка с журавлем Япон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5" y="260648"/>
            <a:ext cx="4120861" cy="58763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567332"/>
            <a:ext cx="439248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2">
                    <a:lumMod val="25000"/>
                  </a:schemeClr>
                </a:solidFill>
              </a:rPr>
              <a:t>От своего лучшего друга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</a:rPr>
              <a:t>Садако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</a:rPr>
              <a:t>узнала о легенде, согласно которой человек, сложивший тысячу бумажных журавликов, может загадать желание, которое обязательно исполнится. Легенда повлияла на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</a:rPr>
              <a:t>Садако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</a:rPr>
              <a:t>, и она, как многие пациенты госпиталя, стала складывать журавликов из любых попадавших в ее руки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кусочки 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</a:rPr>
              <a:t>бумаги.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362856" y="6106965"/>
            <a:ext cx="44644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bg2">
                    <a:lumMod val="25000"/>
                  </a:schemeClr>
                </a:solidFill>
              </a:rPr>
              <a:t>П</a:t>
            </a:r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</a:rPr>
              <a:t>амятник, установленный </a:t>
            </a:r>
            <a:r>
              <a:rPr lang="ru-RU" sz="1600" b="1" dirty="0">
                <a:solidFill>
                  <a:schemeClr val="bg2">
                    <a:lumMod val="25000"/>
                  </a:schemeClr>
                </a:solidFill>
              </a:rPr>
              <a:t>в центре Хиросимы – девочка с журавлем в руках</a:t>
            </a:r>
          </a:p>
        </p:txBody>
      </p:sp>
    </p:spTree>
    <p:extLst>
      <p:ext uri="{BB962C8B-B14F-4D97-AF65-F5344CB8AC3E}">
        <p14:creationId xmlns:p14="http://schemas.microsoft.com/office/powerpoint/2010/main" val="1779199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ics.livejournal.com/audiomania/pic/000x5kkx/s640x480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4032448" cy="5688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716016" y="473474"/>
            <a:ext cx="410445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2">
                    <a:lumMod val="25000"/>
                  </a:schemeClr>
                </a:solidFill>
              </a:rPr>
              <a:t>25 октября 1955 года она умерла,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не успев 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</a:rPr>
              <a:t>сделать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</a:rPr>
              <a:t>тысячи бумажных журавликов. В 1958 году в Парке Мира в городе Хиросима была установлена статуя, изображающая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</a:rPr>
              <a:t>Садако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</a:rPr>
              <a:t> с бумажным журавликом в руке. На постаменте статуи написано: </a:t>
            </a:r>
            <a:endParaRPr lang="ru-RU" sz="24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«</a:t>
            </a:r>
            <a:r>
              <a:rPr lang="ru-RU" sz="2400" b="1" i="1" dirty="0">
                <a:solidFill>
                  <a:schemeClr val="bg2">
                    <a:lumMod val="25000"/>
                  </a:schemeClr>
                </a:solidFill>
              </a:rPr>
              <a:t>Это наш крик, </a:t>
            </a:r>
            <a:endParaRPr lang="ru-RU" sz="2400" b="1" i="1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Это </a:t>
            </a:r>
            <a:r>
              <a:rPr lang="ru-RU" sz="2400" b="1" i="1" dirty="0">
                <a:solidFill>
                  <a:schemeClr val="bg2">
                    <a:lumMod val="25000"/>
                  </a:schemeClr>
                </a:solidFill>
              </a:rPr>
              <a:t>наша молитва, </a:t>
            </a:r>
            <a:endParaRPr lang="ru-RU" sz="2400" b="1" i="1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Мир </a:t>
            </a:r>
            <a:r>
              <a:rPr lang="ru-RU" sz="2400" b="1" i="1" dirty="0">
                <a:solidFill>
                  <a:schemeClr val="bg2">
                    <a:lumMod val="25000"/>
                  </a:schemeClr>
                </a:solidFill>
              </a:rPr>
              <a:t>во всем мире»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5980837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b="1" i="1" dirty="0" err="1">
                <a:solidFill>
                  <a:schemeClr val="bg2">
                    <a:lumMod val="25000"/>
                  </a:schemeClr>
                </a:solidFill>
              </a:rPr>
              <a:t>Садако</a:t>
            </a:r>
            <a:r>
              <a:rPr lang="ru-RU" sz="1600" b="1" i="1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1600" b="1" i="1" dirty="0" err="1">
                <a:solidFill>
                  <a:schemeClr val="bg2">
                    <a:lumMod val="25000"/>
                  </a:schemeClr>
                </a:solidFill>
              </a:rPr>
              <a:t>Сасаки</a:t>
            </a:r>
            <a:r>
              <a:rPr lang="ru-RU" sz="1600" b="1" i="1" dirty="0">
                <a:solidFill>
                  <a:schemeClr val="bg2">
                    <a:lumMod val="25000"/>
                  </a:schemeClr>
                </a:solidFill>
              </a:rPr>
              <a:t> стала символом неприятия ядерной войны</a:t>
            </a:r>
            <a:r>
              <a:rPr lang="ru-RU" sz="1600" b="1" i="1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3306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84249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>В 1969 г.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стихотворение опубликовали в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>журнале “Новый мир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”,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>там его и увидел Марк Бернес актёр и певец. Он упросил авторов изменить </a:t>
            </a:r>
            <a:r>
              <a:rPr lang="ru-RU" sz="2000" b="1">
                <a:solidFill>
                  <a:schemeClr val="bg2">
                    <a:lumMod val="25000"/>
                  </a:schemeClr>
                </a:solidFill>
              </a:rPr>
              <a:t>несколько </a:t>
            </a:r>
            <a:r>
              <a:rPr lang="ru-RU" sz="2000" b="1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>слов и повёз это стихотворение своему другу композитору Яну Френкелю, чтобы тот положил музыку на эти слова.</a:t>
            </a:r>
          </a:p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endParaRPr lang="ru-RU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3" name="Picture 2" descr="Марк Берне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060848"/>
            <a:ext cx="3168352" cy="38020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Ян Френкел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769" y="2060848"/>
            <a:ext cx="4416491" cy="33123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11586" y="5885704"/>
            <a:ext cx="1680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Марк Бернес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574712" y="5701038"/>
            <a:ext cx="16466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Ян Френкель</a:t>
            </a:r>
            <a:endParaRPr lang="ru-RU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801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342</TotalTime>
  <Words>603</Words>
  <Application>Microsoft Office PowerPoint</Application>
  <PresentationFormat>Экран (4:3)</PresentationFormat>
  <Paragraphs>48</Paragraphs>
  <Slides>15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Arial Unicode MS</vt:lpstr>
      <vt:lpstr>Andalus</vt:lpstr>
      <vt:lpstr>Arial Black</vt:lpstr>
      <vt:lpstr>Calibri</vt:lpstr>
      <vt:lpstr>Georgia</vt:lpstr>
      <vt:lpstr>Times New Roman</vt:lpstr>
      <vt:lpstr>Trebuchet MS</vt:lpstr>
      <vt:lpstr>Воздушный поток</vt:lpstr>
      <vt:lpstr>История одной песни</vt:lpstr>
      <vt:lpstr>Презентация PowerPoint</vt:lpstr>
      <vt:lpstr>Журавли – песня-реквием, песня-молитва, песня,  с которой каждый вспоминает свою войну</vt:lpstr>
      <vt:lpstr>Презентация PowerPoint</vt:lpstr>
      <vt:lpstr>В 1965 году дагестанский поэт Расул Гамзатов приехал в составе русской делегации в японский город Хиросима на открытие памятника – «Девочка с журавлём в руках». Прошло 20 лет после страшной трагедии, унесшей много тысяч людей.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Elena</dc:creator>
  <cp:lastModifiedBy>Admin</cp:lastModifiedBy>
  <cp:revision>41</cp:revision>
  <dcterms:created xsi:type="dcterms:W3CDTF">2013-10-28T16:48:38Z</dcterms:created>
  <dcterms:modified xsi:type="dcterms:W3CDTF">2020-05-06T07:48:45Z</dcterms:modified>
</cp:coreProperties>
</file>