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1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864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0600C-BA8D-7D4F-A375-F2BE393624D2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4" y="2942603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5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9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7" y="3055623"/>
            <a:ext cx="6947845" cy="2245360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7DD6C50-E9A3-2C43-AF41-22DA1A6418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8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7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F7CF-2902-964D-9BC8-15E24094D188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B862-A4CE-A142-9D24-15D2EB911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1"/>
            <a:ext cx="1859280" cy="612263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9" y="351410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81" y="395428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2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F7CF-2902-964D-9BC8-15E24094D188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B862-A4CE-A142-9D24-15D2EB911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6712-0FF7-8B4C-9482-41918783717D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DD35-20FA-5A4E-934B-70F3DB168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61C2B-3DE4-9A47-87D3-ABEFAC913F44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60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CD6A-B6D0-624E-80B7-F0F3F43A5A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402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3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3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61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5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A204E-45C1-A44B-8C42-A71329E54ED3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BABB-8EAC-DA49-824B-BC0895796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5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9"/>
            <a:ext cx="4040188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1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722439"/>
            <a:ext cx="4041775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438401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E1C7D-3D10-7942-AFB3-7C3E4DA398B0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0CC5-4183-474B-BEF7-DB8E55334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A2A02-2195-6A4B-8FEB-F2489DFCFD3F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93FA-863A-564D-9A34-ADD44AB38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F7CF-2902-964D-9BC8-15E24094D188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B862-A4CE-A142-9D24-15D2EB911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ED7E-1CA5-F742-83C3-BA0AE28A20FC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9F437-07F6-ED48-BEFD-629131E8A6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3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4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9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AD0EC-6124-EC44-925C-14D9CA5D91AB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16D57-B67E-D345-94C0-5674845EA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3" y="5029202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8"/>
            <a:ext cx="7244736" cy="4017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3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1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81BF7CF-2902-964D-9BC8-15E24094D188}" type="datetimeFigureOut">
              <a:rPr lang="ru-RU" smtClean="0"/>
              <a:pPr/>
              <a:t>14.10.15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900B862-A4CE-A142-9D24-15D2EB911D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7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4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5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g"/><Relationship Id="rId3" Type="http://schemas.openxmlformats.org/officeDocument/2006/relationships/image" Target="../media/image5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g"/><Relationship Id="rId3" Type="http://schemas.openxmlformats.org/officeDocument/2006/relationships/image" Target="../media/image53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g"/><Relationship Id="rId3" Type="http://schemas.openxmlformats.org/officeDocument/2006/relationships/image" Target="../media/image55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jpeg"/><Relationship Id="rId3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jpg"/><Relationship Id="rId3" Type="http://schemas.openxmlformats.org/officeDocument/2006/relationships/image" Target="../media/image59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jpg"/><Relationship Id="rId3" Type="http://schemas.openxmlformats.org/officeDocument/2006/relationships/image" Target="../media/image61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g"/><Relationship Id="rId3" Type="http://schemas.openxmlformats.org/officeDocument/2006/relationships/image" Target="../media/image65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6.jpg"/><Relationship Id="rId3" Type="http://schemas.openxmlformats.org/officeDocument/2006/relationships/image" Target="../media/image67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8.jpg"/><Relationship Id="rId3" Type="http://schemas.openxmlformats.org/officeDocument/2006/relationships/image" Target="../media/image69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0.jpg"/><Relationship Id="rId3" Type="http://schemas.openxmlformats.org/officeDocument/2006/relationships/image" Target="../media/image7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2.jpg"/><Relationship Id="rId3" Type="http://schemas.openxmlformats.org/officeDocument/2006/relationships/image" Target="../media/image73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4.jpg"/><Relationship Id="rId3" Type="http://schemas.openxmlformats.org/officeDocument/2006/relationships/image" Target="../media/image75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7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8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9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0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2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4.jp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5.jpeg"/><Relationship Id="rId3" Type="http://schemas.openxmlformats.org/officeDocument/2006/relationships/image" Target="../media/image8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АЛЁНА ВЕРШИГОРОВА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/>
              <a:t>ОФОРТ</a:t>
            </a:r>
          </a:p>
          <a:p>
            <a:pPr marL="0" indent="0">
              <a:buNone/>
            </a:pPr>
            <a:r>
              <a:rPr lang="ru-RU" sz="2400" dirty="0" smtClean="0"/>
              <a:t>ЛИТОГРАФИЯ</a:t>
            </a:r>
          </a:p>
          <a:p>
            <a:pPr marL="0" indent="0">
              <a:buNone/>
            </a:pPr>
            <a:r>
              <a:rPr lang="ru-RU" sz="2400" dirty="0" smtClean="0"/>
              <a:t>АКВАРЕЛЬ</a:t>
            </a:r>
          </a:p>
          <a:p>
            <a:pPr marL="0" indent="0">
              <a:buNone/>
            </a:pPr>
            <a:r>
              <a:rPr lang="ru-RU" sz="2400" dirty="0" smtClean="0"/>
              <a:t>РИСУНОК</a:t>
            </a:r>
          </a:p>
          <a:p>
            <a:pPr marL="0" indent="0">
              <a:buNone/>
            </a:pPr>
            <a:r>
              <a:rPr lang="ru-RU" sz="2400" dirty="0" smtClean="0"/>
              <a:t>ЖИВОПИСЬ</a:t>
            </a:r>
          </a:p>
          <a:p>
            <a:pPr marL="0" indent="0">
              <a:buNone/>
            </a:pPr>
            <a:r>
              <a:rPr lang="ru-RU" sz="2400" dirty="0" smtClean="0"/>
              <a:t>МОЗАИКА</a:t>
            </a:r>
          </a:p>
          <a:p>
            <a:pPr marL="0" indent="0">
              <a:buNone/>
            </a:pPr>
            <a:r>
              <a:rPr lang="ru-RU" sz="2400" dirty="0" smtClean="0"/>
              <a:t>МОНУМЕНТАЛЬНАЯ ЖИВОПИСЬ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Член </a:t>
            </a:r>
            <a:r>
              <a:rPr lang="ru-RU" sz="1600" dirty="0" smtClean="0"/>
              <a:t>Московского союза художников </a:t>
            </a:r>
            <a:r>
              <a:rPr lang="ru-RU" sz="1600" dirty="0" smtClean="0"/>
              <a:t>с 1991г</a:t>
            </a:r>
            <a:endParaRPr lang="ru-RU" sz="1600" dirty="0"/>
          </a:p>
        </p:txBody>
      </p:sp>
      <p:pic>
        <p:nvPicPr>
          <p:cNvPr id="6" name="Содержимое 5" descr="ПАПИН ДР)))) 007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0" r="21320"/>
          <a:stretch>
            <a:fillRect/>
          </a:stretch>
        </p:blipFill>
        <p:spPr>
          <a:xfrm>
            <a:off x="4648200" y="1412875"/>
            <a:ext cx="4038600" cy="4713288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012289_824192974305512_272176663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" t="15164" r="7817" b="9676"/>
          <a:stretch/>
        </p:blipFill>
        <p:spPr>
          <a:xfrm>
            <a:off x="179512" y="188640"/>
            <a:ext cx="5484808" cy="655272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188640"/>
            <a:ext cx="3312368" cy="6552727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r>
              <a:rPr lang="ru-RU" sz="1700" dirty="0" smtClean="0"/>
              <a:t>Серия </a:t>
            </a:r>
            <a:endParaRPr lang="ru-RU" sz="1700" dirty="0"/>
          </a:p>
          <a:p>
            <a:pPr marL="114300" indent="0" algn="r">
              <a:buNone/>
            </a:pPr>
            <a:r>
              <a:rPr lang="ru-RU" sz="1700" dirty="0"/>
              <a:t>«</a:t>
            </a:r>
            <a:r>
              <a:rPr lang="ru-RU" sz="1700" dirty="0" smtClean="0"/>
              <a:t>Наваждение. Лист 4 »</a:t>
            </a:r>
            <a:endParaRPr lang="ru-RU" sz="1700" dirty="0"/>
          </a:p>
          <a:p>
            <a:pPr marL="114300" indent="0" algn="r">
              <a:buNone/>
            </a:pPr>
            <a:r>
              <a:rPr lang="ru-RU" sz="1700" dirty="0"/>
              <a:t>60х80</a:t>
            </a:r>
          </a:p>
          <a:p>
            <a:pPr marL="114300" indent="0" algn="r">
              <a:buNone/>
            </a:pPr>
            <a:r>
              <a:rPr lang="ru-RU" sz="1700" dirty="0"/>
              <a:t>Цветной картон, цинкография</a:t>
            </a:r>
          </a:p>
          <a:p>
            <a:pPr marL="114300" indent="0" algn="r">
              <a:buNone/>
            </a:pPr>
            <a:r>
              <a:rPr lang="ru-RU" sz="1700" dirty="0" smtClean="0"/>
              <a:t>ипостаси  </a:t>
            </a:r>
            <a:r>
              <a:rPr lang="ru-RU" sz="1700" dirty="0"/>
              <a:t>отношений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586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11760" y="188640"/>
            <a:ext cx="6480720" cy="6669360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r>
              <a:rPr lang="ru-RU" sz="1700" dirty="0" smtClean="0"/>
              <a:t>Серия </a:t>
            </a:r>
            <a:r>
              <a:rPr lang="ru-RU" sz="1700" dirty="0" smtClean="0"/>
              <a:t> </a:t>
            </a:r>
            <a:r>
              <a:rPr lang="ru-RU" sz="1700" dirty="0" smtClean="0"/>
              <a:t>«</a:t>
            </a:r>
            <a:r>
              <a:rPr lang="ru-RU" sz="1700" dirty="0"/>
              <a:t>Наваждение. Лист </a:t>
            </a:r>
            <a:r>
              <a:rPr lang="ru-RU" sz="1700" dirty="0" smtClean="0"/>
              <a:t>5 </a:t>
            </a:r>
            <a:r>
              <a:rPr lang="ru-RU" sz="1700" dirty="0" smtClean="0"/>
              <a:t>» 60х80</a:t>
            </a:r>
            <a:endParaRPr lang="ru-RU" sz="1700" dirty="0"/>
          </a:p>
          <a:p>
            <a:pPr marL="114300" indent="0" algn="r">
              <a:buNone/>
            </a:pPr>
            <a:r>
              <a:rPr lang="ru-RU" sz="1700" dirty="0"/>
              <a:t>Цветной картон, цинкография</a:t>
            </a:r>
          </a:p>
          <a:p>
            <a:pPr marL="114300" indent="0" algn="r">
              <a:buNone/>
            </a:pPr>
            <a:r>
              <a:rPr lang="ru-RU" sz="1700" dirty="0" smtClean="0"/>
              <a:t>ипостаси  </a:t>
            </a:r>
            <a:r>
              <a:rPr lang="ru-RU" sz="1700" dirty="0"/>
              <a:t>отношений</a:t>
            </a:r>
          </a:p>
          <a:p>
            <a:pPr marL="114300" indent="0" algn="r">
              <a:buNone/>
            </a:pPr>
            <a:endParaRPr lang="ru-RU" dirty="0"/>
          </a:p>
        </p:txBody>
      </p:sp>
      <p:pic>
        <p:nvPicPr>
          <p:cNvPr id="5" name="Содержимое 4" descr="11008976_824193060972170_620426398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3762" r="8505" b="7594"/>
          <a:stretch/>
        </p:blipFill>
        <p:spPr>
          <a:xfrm>
            <a:off x="179512" y="188640"/>
            <a:ext cx="7182759" cy="5487969"/>
          </a:xfrm>
        </p:spPr>
      </p:pic>
    </p:spTree>
    <p:extLst>
      <p:ext uri="{BB962C8B-B14F-4D97-AF65-F5344CB8AC3E}">
        <p14:creationId xmlns:p14="http://schemas.microsoft.com/office/powerpoint/2010/main" val="4212964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260648"/>
            <a:ext cx="5040560" cy="6408712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r>
              <a:rPr lang="ru-RU" sz="1700" dirty="0" smtClean="0"/>
              <a:t>Серия </a:t>
            </a:r>
            <a:r>
              <a:rPr lang="ru-RU" sz="1700" dirty="0" smtClean="0"/>
              <a:t> </a:t>
            </a:r>
            <a:r>
              <a:rPr lang="ru-RU" sz="1700" dirty="0" smtClean="0"/>
              <a:t>«</a:t>
            </a:r>
            <a:r>
              <a:rPr lang="ru-RU" sz="1700" dirty="0"/>
              <a:t>Наваждение</a:t>
            </a:r>
            <a:r>
              <a:rPr lang="ru-RU" sz="1700" dirty="0" smtClean="0"/>
              <a:t>»  60х80</a:t>
            </a:r>
            <a:endParaRPr lang="ru-RU" sz="1700" dirty="0"/>
          </a:p>
          <a:p>
            <a:pPr marL="114300" indent="0" algn="r">
              <a:buNone/>
            </a:pPr>
            <a:r>
              <a:rPr lang="ru-RU" sz="1700" dirty="0" smtClean="0"/>
              <a:t>Цинкография</a:t>
            </a:r>
            <a:endParaRPr lang="ru-RU" dirty="0"/>
          </a:p>
        </p:txBody>
      </p:sp>
      <p:pic>
        <p:nvPicPr>
          <p:cNvPr id="5" name="Содержимое 4" descr="11003940_823731621018314_1989254198_n (1)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1" t="3996" r="9846" b="7482"/>
          <a:stretch/>
        </p:blipFill>
        <p:spPr>
          <a:xfrm>
            <a:off x="179512" y="260648"/>
            <a:ext cx="8226596" cy="5688632"/>
          </a:xfrm>
        </p:spPr>
      </p:pic>
    </p:spTree>
    <p:extLst>
      <p:ext uri="{BB962C8B-B14F-4D97-AF65-F5344CB8AC3E}">
        <p14:creationId xmlns:p14="http://schemas.microsoft.com/office/powerpoint/2010/main" val="127839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1004846_823731684351641_1876045701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" t="10349" r="4129" b="7881"/>
          <a:stretch/>
        </p:blipFill>
        <p:spPr>
          <a:xfrm>
            <a:off x="188132" y="188640"/>
            <a:ext cx="5535996" cy="650668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24128" y="260648"/>
            <a:ext cx="3168352" cy="6408711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«Наваждение»</a:t>
            </a:r>
          </a:p>
          <a:p>
            <a:pPr marL="114300" indent="0" algn="r">
              <a:buNone/>
            </a:pPr>
            <a:r>
              <a:rPr lang="ru-RU" sz="1600" dirty="0"/>
              <a:t>60х80</a:t>
            </a:r>
          </a:p>
          <a:p>
            <a:pPr marL="114300" indent="0" algn="r">
              <a:buNone/>
            </a:pPr>
            <a:r>
              <a:rPr lang="ru-RU" sz="1600" dirty="0"/>
              <a:t>цинкография</a:t>
            </a:r>
          </a:p>
          <a:p>
            <a:pPr marL="11430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98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0984704_823731644351645_1001081640_n (1)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7525" r="3521" b="9990"/>
          <a:stretch/>
        </p:blipFill>
        <p:spPr>
          <a:xfrm>
            <a:off x="251520" y="188640"/>
            <a:ext cx="5407485" cy="653298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24128" y="260648"/>
            <a:ext cx="3168352" cy="6192688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Серия </a:t>
            </a: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>
                <a:solidFill>
                  <a:srgbClr val="786C71"/>
                </a:solidFill>
              </a:rPr>
              <a:t>«Наваждение»</a:t>
            </a:r>
          </a:p>
          <a:p>
            <a:pPr marL="114300" indent="0" algn="r">
              <a:buNone/>
            </a:pPr>
            <a:r>
              <a:rPr lang="ru-RU" sz="1600" dirty="0">
                <a:solidFill>
                  <a:srgbClr val="786C71"/>
                </a:solidFill>
              </a:rPr>
              <a:t>60х80</a:t>
            </a:r>
          </a:p>
          <a:p>
            <a:pPr marL="114300" indent="0" algn="r">
              <a:buNone/>
            </a:pPr>
            <a:r>
              <a:rPr lang="ru-RU" sz="1600" dirty="0">
                <a:solidFill>
                  <a:srgbClr val="786C71"/>
                </a:solidFill>
              </a:rPr>
              <a:t>цинкография</a:t>
            </a:r>
          </a:p>
          <a:p>
            <a:endParaRPr lang="ru-RU" dirty="0">
              <a:solidFill>
                <a:srgbClr val="786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79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260648"/>
            <a:ext cx="4536504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«</a:t>
            </a:r>
            <a:r>
              <a:rPr lang="ru-RU" sz="1600" dirty="0"/>
              <a:t>Наваждение</a:t>
            </a:r>
            <a:r>
              <a:rPr lang="ru-RU" sz="1600" dirty="0" smtClean="0"/>
              <a:t>»  60х80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цинкография</a:t>
            </a:r>
          </a:p>
          <a:p>
            <a:pPr marL="114300" indent="0" algn="r">
              <a:buNone/>
            </a:pPr>
            <a:endParaRPr lang="ru-RU" sz="1600" dirty="0"/>
          </a:p>
        </p:txBody>
      </p:sp>
      <p:pic>
        <p:nvPicPr>
          <p:cNvPr id="5" name="Содержимое 4" descr="16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2" t="9808" r="7725" b="3230"/>
          <a:stretch/>
        </p:blipFill>
        <p:spPr>
          <a:xfrm>
            <a:off x="179512" y="260648"/>
            <a:ext cx="8577840" cy="5760640"/>
          </a:xfrm>
        </p:spPr>
      </p:pic>
    </p:spTree>
    <p:extLst>
      <p:ext uri="{BB962C8B-B14F-4D97-AF65-F5344CB8AC3E}">
        <p14:creationId xmlns:p14="http://schemas.microsoft.com/office/powerpoint/2010/main" val="959482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84168" y="188640"/>
            <a:ext cx="2952328" cy="648072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1600" dirty="0"/>
              <a:t> </a:t>
            </a:r>
            <a:endParaRPr lang="ru-RU" sz="1600" dirty="0" smtClean="0"/>
          </a:p>
          <a:p>
            <a:pPr marL="114300" indent="0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Серия </a:t>
            </a:r>
            <a:r>
              <a:rPr lang="ru-RU" sz="1600" dirty="0" smtClean="0">
                <a:solidFill>
                  <a:srgbClr val="786C71"/>
                </a:solidFill>
              </a:rPr>
              <a:t>«Командорские острова»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38х39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Дипломная работа</a:t>
            </a:r>
            <a:endParaRPr lang="ru-RU" sz="1600" dirty="0">
              <a:solidFill>
                <a:srgbClr val="786C71"/>
              </a:solidFill>
            </a:endParaRPr>
          </a:p>
        </p:txBody>
      </p:sp>
      <p:pic>
        <p:nvPicPr>
          <p:cNvPr id="7" name="Содержимое 6" descr="12167618_940514106006731_770905848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3" t="16859" r="7469" b="21599"/>
          <a:stretch/>
        </p:blipFill>
        <p:spPr>
          <a:xfrm>
            <a:off x="251520" y="188639"/>
            <a:ext cx="6264696" cy="6044043"/>
          </a:xfrm>
        </p:spPr>
      </p:pic>
    </p:spTree>
    <p:extLst>
      <p:ext uri="{BB962C8B-B14F-4D97-AF65-F5344CB8AC3E}">
        <p14:creationId xmlns:p14="http://schemas.microsoft.com/office/powerpoint/2010/main" val="1046193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131840" y="260648"/>
            <a:ext cx="5760640" cy="6408711"/>
          </a:xfrm>
          <a:solidFill>
            <a:srgbClr val="D9D9D9"/>
          </a:solidFill>
        </p:spPr>
        <p:txBody>
          <a:bodyPr>
            <a:normAutofit fontScale="92500" lnSpcReduction="1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Серия «</a:t>
            </a:r>
            <a:r>
              <a:rPr lang="ru-RU" sz="1600" dirty="0">
                <a:solidFill>
                  <a:srgbClr val="786C71"/>
                </a:solidFill>
              </a:rPr>
              <a:t>Командорские острова</a:t>
            </a:r>
            <a:r>
              <a:rPr lang="ru-RU" sz="1600" dirty="0" smtClean="0">
                <a:solidFill>
                  <a:srgbClr val="786C71"/>
                </a:solidFill>
              </a:rPr>
              <a:t>» 39х43</a:t>
            </a: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>
                <a:solidFill>
                  <a:srgbClr val="786C71"/>
                </a:solidFill>
              </a:rPr>
              <a:t>Дипломная работа</a:t>
            </a:r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5" t="6028" r="14831" b="9621"/>
          <a:stretch/>
        </p:blipFill>
        <p:spPr>
          <a:xfrm>
            <a:off x="251520" y="188640"/>
            <a:ext cx="8424936" cy="5543514"/>
          </a:xfrm>
        </p:spPr>
      </p:pic>
    </p:spTree>
    <p:extLst>
      <p:ext uri="{BB962C8B-B14F-4D97-AF65-F5344CB8AC3E}">
        <p14:creationId xmlns:p14="http://schemas.microsoft.com/office/powerpoint/2010/main" val="1110767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167728_940512249340250_1861917073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6" t="-1294" r="3974" b="-2234"/>
          <a:stretch/>
        </p:blipFill>
        <p:spPr>
          <a:xfrm>
            <a:off x="251520" y="188640"/>
            <a:ext cx="8640960" cy="601645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267744" y="260648"/>
            <a:ext cx="6624736" cy="6480720"/>
          </a:xfrm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 «</a:t>
            </a:r>
            <a:r>
              <a:rPr lang="ru-RU" sz="1600" dirty="0"/>
              <a:t>Командорские острова</a:t>
            </a:r>
            <a:r>
              <a:rPr lang="ru-RU" sz="1600" dirty="0" smtClean="0"/>
              <a:t>»  38х43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Дипломная работа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351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167915_940512276006914_998300826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" t="9990" b="9990"/>
          <a:stretch/>
        </p:blipFill>
        <p:spPr>
          <a:xfrm>
            <a:off x="251520" y="219174"/>
            <a:ext cx="5615314" cy="642386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68144" y="188640"/>
            <a:ext cx="3024336" cy="6480719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Серия </a:t>
            </a:r>
            <a:r>
              <a:rPr lang="ru-RU" sz="1600" dirty="0">
                <a:solidFill>
                  <a:srgbClr val="786C71"/>
                </a:solidFill>
              </a:rPr>
              <a:t>«Командорские острова</a:t>
            </a:r>
            <a:r>
              <a:rPr lang="ru-RU" sz="1600" dirty="0" smtClean="0">
                <a:solidFill>
                  <a:srgbClr val="786C71"/>
                </a:solidFill>
              </a:rPr>
              <a:t>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51х36</a:t>
            </a: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>
                <a:solidFill>
                  <a:srgbClr val="786C71"/>
                </a:solidFill>
              </a:rPr>
              <a:t>Дипломная работа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243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8" t="5644" r="8341" b="7604"/>
          <a:stretch/>
        </p:blipFill>
        <p:spPr>
          <a:xfrm>
            <a:off x="179512" y="0"/>
            <a:ext cx="7416824" cy="5805264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7452320" y="116632"/>
            <a:ext cx="1512168" cy="6120679"/>
          </a:xfrm>
          <a:solidFill>
            <a:schemeClr val="bg1">
              <a:lumMod val="85000"/>
            </a:schemeClr>
          </a:solidFill>
        </p:spPr>
        <p:txBody>
          <a:bodyPr>
            <a:normAutofit fontScale="85000" lnSpcReduction="2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 «ВЯТСКИЕ</a:t>
            </a:r>
          </a:p>
          <a:p>
            <a:pPr marL="114300" indent="0" algn="r">
              <a:buNone/>
            </a:pPr>
            <a:r>
              <a:rPr lang="ru-RU" sz="1600" dirty="0" smtClean="0"/>
              <a:t>ЧАСТУШКИ»</a:t>
            </a:r>
          </a:p>
          <a:p>
            <a:pPr marL="114300" indent="0" algn="r">
              <a:buNone/>
            </a:pPr>
            <a:r>
              <a:rPr lang="ru-RU" sz="1600" dirty="0" smtClean="0"/>
              <a:t>Лист </a:t>
            </a:r>
            <a:r>
              <a:rPr lang="en-US" sz="1600" dirty="0" smtClean="0"/>
              <a:t>I  </a:t>
            </a:r>
            <a:r>
              <a:rPr lang="ru-RU" sz="1600" dirty="0" smtClean="0"/>
              <a:t>«Залива»</a:t>
            </a:r>
          </a:p>
          <a:p>
            <a:pPr marL="114300" indent="0" algn="r">
              <a:buNone/>
            </a:pPr>
            <a:r>
              <a:rPr lang="ru-RU" sz="1600" dirty="0" smtClean="0"/>
              <a:t>60х80травленый штрих, акватинта</a:t>
            </a:r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« У </a:t>
            </a:r>
            <a:r>
              <a:rPr lang="ru-RU" sz="1600" dirty="0" err="1" smtClean="0"/>
              <a:t>милёночка</a:t>
            </a:r>
            <a:r>
              <a:rPr lang="ru-RU" sz="1600" dirty="0" smtClean="0"/>
              <a:t> </a:t>
            </a:r>
            <a:r>
              <a:rPr lang="ru-RU" sz="1600" dirty="0" err="1" smtClean="0"/>
              <a:t>глазёночки</a:t>
            </a:r>
            <a:r>
              <a:rPr lang="ru-RU" sz="1600" dirty="0" smtClean="0"/>
              <a:t> –залива чистая»</a:t>
            </a:r>
          </a:p>
          <a:p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42063679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152" y="260648"/>
            <a:ext cx="3024336" cy="6264695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endParaRPr lang="ru-RU" sz="1600" dirty="0" smtClean="0"/>
          </a:p>
          <a:p>
            <a:pPr marL="114300" indent="0">
              <a:buNone/>
            </a:pPr>
            <a:endParaRPr lang="ru-RU" sz="1600" dirty="0"/>
          </a:p>
          <a:p>
            <a:pPr marL="114300" indent="0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«</a:t>
            </a:r>
            <a:r>
              <a:rPr lang="ru-RU" sz="1600" dirty="0"/>
              <a:t>Командорские </a:t>
            </a:r>
            <a:r>
              <a:rPr lang="ru-RU" sz="1600" dirty="0" smtClean="0"/>
              <a:t>остров. </a:t>
            </a:r>
          </a:p>
          <a:p>
            <a:pPr marL="114300" indent="0" algn="r">
              <a:buNone/>
            </a:pPr>
            <a:r>
              <a:rPr lang="ru-RU" sz="1600" dirty="0" smtClean="0"/>
              <a:t>Зима на лежбище»</a:t>
            </a:r>
          </a:p>
          <a:p>
            <a:pPr marL="114300" indent="0" algn="r">
              <a:buNone/>
            </a:pPr>
            <a:r>
              <a:rPr lang="ru-RU" sz="1600" dirty="0" smtClean="0"/>
              <a:t>33х35</a:t>
            </a:r>
            <a:endParaRPr lang="ru-RU" sz="1600" dirty="0"/>
          </a:p>
          <a:p>
            <a:endParaRPr lang="ru-RU" sz="1600" dirty="0"/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9" t="12882" r="8085" b="21790"/>
          <a:stretch/>
        </p:blipFill>
        <p:spPr>
          <a:xfrm>
            <a:off x="251520" y="188640"/>
            <a:ext cx="5935796" cy="6329474"/>
          </a:xfrm>
        </p:spPr>
      </p:pic>
    </p:spTree>
    <p:extLst>
      <p:ext uri="{BB962C8B-B14F-4D97-AF65-F5344CB8AC3E}">
        <p14:creationId xmlns:p14="http://schemas.microsoft.com/office/powerpoint/2010/main" val="3266068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188640"/>
            <a:ext cx="3312368" cy="6408712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«Командорские остров. </a:t>
            </a:r>
          </a:p>
          <a:p>
            <a:pPr marL="114300" indent="0" algn="r">
              <a:buNone/>
            </a:pPr>
            <a:r>
              <a:rPr lang="ru-RU" sz="1600" dirty="0" smtClean="0"/>
              <a:t>Гости  </a:t>
            </a:r>
            <a:r>
              <a:rPr lang="ru-RU" sz="1600" dirty="0"/>
              <a:t>на </a:t>
            </a:r>
            <a:r>
              <a:rPr lang="ru-RU" sz="1600" dirty="0" smtClean="0"/>
              <a:t>лежбище»</a:t>
            </a:r>
          </a:p>
          <a:p>
            <a:pPr marL="114300" indent="0" algn="r">
              <a:buNone/>
            </a:pPr>
            <a:r>
              <a:rPr lang="ru-RU" sz="1600" dirty="0" smtClean="0"/>
              <a:t>37х35</a:t>
            </a:r>
            <a:endParaRPr lang="ru-RU" sz="1600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t="16085" r="9538" b="11441"/>
          <a:stretch/>
        </p:blipFill>
        <p:spPr>
          <a:xfrm>
            <a:off x="251520" y="188640"/>
            <a:ext cx="5740808" cy="6234741"/>
          </a:xfrm>
        </p:spPr>
      </p:pic>
    </p:spTree>
    <p:extLst>
      <p:ext uri="{BB962C8B-B14F-4D97-AF65-F5344CB8AC3E}">
        <p14:creationId xmlns:p14="http://schemas.microsoft.com/office/powerpoint/2010/main" val="2799703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1" t="7272" r="14479" b="10910"/>
          <a:stretch/>
        </p:blipFill>
        <p:spPr>
          <a:xfrm rot="16200000">
            <a:off x="-640641" y="1118331"/>
            <a:ext cx="6536851" cy="460851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188640"/>
            <a:ext cx="3960440" cy="6552728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Серия </a:t>
            </a: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«Вятская тетрадь.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Возникновение города Хлынова.»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73х47</a:t>
            </a:r>
            <a:endParaRPr lang="ru-RU" sz="1600" dirty="0">
              <a:solidFill>
                <a:srgbClr val="786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63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6096" y="188640"/>
            <a:ext cx="3528392" cy="666936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«Вятская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тетрадь</a:t>
            </a:r>
            <a:r>
              <a:rPr lang="ru-RU" sz="1600" dirty="0"/>
              <a:t>.</a:t>
            </a:r>
          </a:p>
          <a:p>
            <a:pPr marL="114300" indent="0" algn="r">
              <a:buNone/>
            </a:pPr>
            <a:r>
              <a:rPr lang="ru-RU" sz="1600" dirty="0" smtClean="0"/>
              <a:t>Вятская </a:t>
            </a:r>
            <a:r>
              <a:rPr lang="ru-RU" sz="1600" dirty="0" smtClean="0"/>
              <a:t>республика</a:t>
            </a:r>
            <a:r>
              <a:rPr lang="ru-RU" sz="1600" dirty="0" smtClean="0"/>
              <a:t>» </a:t>
            </a:r>
            <a:r>
              <a:rPr lang="ru-RU" sz="1600" dirty="0" smtClean="0"/>
              <a:t>51х48</a:t>
            </a:r>
            <a:endParaRPr lang="ru-RU" sz="1600" dirty="0"/>
          </a:p>
          <a:p>
            <a:endParaRPr lang="ru-RU" sz="1600" dirty="0"/>
          </a:p>
        </p:txBody>
      </p:sp>
      <p:pic>
        <p:nvPicPr>
          <p:cNvPr id="5" name="Содержимое 4" descr="8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" t="13794" r="5739" b="23576"/>
          <a:stretch/>
        </p:blipFill>
        <p:spPr>
          <a:xfrm>
            <a:off x="179513" y="188641"/>
            <a:ext cx="6480720" cy="6042212"/>
          </a:xfrm>
        </p:spPr>
      </p:pic>
    </p:spTree>
    <p:extLst>
      <p:ext uri="{BB962C8B-B14F-4D97-AF65-F5344CB8AC3E}">
        <p14:creationId xmlns:p14="http://schemas.microsoft.com/office/powerpoint/2010/main" val="681026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28184" y="260648"/>
            <a:ext cx="2736304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r>
              <a:rPr lang="ru-RU" sz="1700" dirty="0" smtClean="0"/>
              <a:t>Серия </a:t>
            </a:r>
            <a:endParaRPr lang="ru-RU" sz="1700" dirty="0"/>
          </a:p>
          <a:p>
            <a:pPr marL="114300" indent="0" algn="r">
              <a:buNone/>
            </a:pPr>
            <a:r>
              <a:rPr lang="ru-RU" sz="1700" dirty="0"/>
              <a:t>«Вятская тетрадь.</a:t>
            </a:r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r>
              <a:rPr lang="ru-RU" sz="1700" dirty="0" smtClean="0"/>
              <a:t>Свой своих не </a:t>
            </a:r>
            <a:r>
              <a:rPr lang="ru-RU" sz="1700" dirty="0" smtClean="0"/>
              <a:t> </a:t>
            </a:r>
            <a:r>
              <a:rPr lang="ru-RU" sz="1700" dirty="0" err="1" smtClean="0"/>
              <a:t>познаша</a:t>
            </a:r>
            <a:r>
              <a:rPr lang="ru-RU" sz="1700" dirty="0" smtClean="0"/>
              <a:t> </a:t>
            </a:r>
            <a:r>
              <a:rPr lang="ru-RU" sz="1700" dirty="0" smtClean="0"/>
              <a:t>и </a:t>
            </a:r>
            <a:r>
              <a:rPr lang="ru-RU" sz="1700" dirty="0" err="1" smtClean="0"/>
              <a:t>побиша</a:t>
            </a:r>
            <a:r>
              <a:rPr lang="ru-RU" sz="1700" dirty="0" smtClean="0"/>
              <a:t>….</a:t>
            </a:r>
            <a:r>
              <a:rPr lang="ru-RU" sz="1700" dirty="0" smtClean="0"/>
              <a:t>» 49х49</a:t>
            </a:r>
            <a:endParaRPr lang="ru-RU" sz="1700" dirty="0"/>
          </a:p>
          <a:p>
            <a:endParaRPr lang="ru-RU" dirty="0"/>
          </a:p>
        </p:txBody>
      </p:sp>
      <p:pic>
        <p:nvPicPr>
          <p:cNvPr id="5" name="Содержимое 4" descr="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6" t="9024" r="14183" b="15198"/>
          <a:stretch/>
        </p:blipFill>
        <p:spPr>
          <a:xfrm>
            <a:off x="251520" y="260649"/>
            <a:ext cx="6552728" cy="5816378"/>
          </a:xfrm>
        </p:spPr>
      </p:pic>
    </p:spTree>
    <p:extLst>
      <p:ext uri="{BB962C8B-B14F-4D97-AF65-F5344CB8AC3E}">
        <p14:creationId xmlns:p14="http://schemas.microsoft.com/office/powerpoint/2010/main" val="500779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260648"/>
            <a:ext cx="5040560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endParaRPr lang="ru-RU" sz="1900" dirty="0" smtClean="0"/>
          </a:p>
          <a:p>
            <a:pPr marL="114300" indent="0" algn="r">
              <a:buNone/>
            </a:pPr>
            <a:endParaRPr lang="ru-RU" sz="1900" dirty="0"/>
          </a:p>
          <a:p>
            <a:pPr marL="114300" indent="0" algn="r">
              <a:buNone/>
            </a:pPr>
            <a:r>
              <a:rPr lang="ru-RU" sz="1900" dirty="0" smtClean="0"/>
              <a:t>Серия </a:t>
            </a:r>
            <a:endParaRPr lang="ru-RU" sz="1900" dirty="0"/>
          </a:p>
          <a:p>
            <a:pPr marL="114300" indent="0" algn="r">
              <a:buNone/>
            </a:pPr>
            <a:r>
              <a:rPr lang="ru-RU" sz="1900" dirty="0" smtClean="0"/>
              <a:t>«</a:t>
            </a:r>
            <a:r>
              <a:rPr lang="ru-RU" sz="1900" dirty="0"/>
              <a:t>Вятская </a:t>
            </a:r>
            <a:r>
              <a:rPr lang="ru-RU" sz="1900" dirty="0" smtClean="0"/>
              <a:t>тетрадь. Поход </a:t>
            </a:r>
            <a:r>
              <a:rPr lang="ru-RU" sz="1900" dirty="0" smtClean="0"/>
              <a:t>на Сарай.</a:t>
            </a:r>
            <a:r>
              <a:rPr lang="ru-RU" sz="1600" dirty="0" smtClean="0"/>
              <a:t>» 50х73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10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4" t="9024" r="10625" b="5949"/>
          <a:stretch/>
        </p:blipFill>
        <p:spPr>
          <a:xfrm>
            <a:off x="107504" y="116633"/>
            <a:ext cx="7571347" cy="5472607"/>
          </a:xfrm>
        </p:spPr>
      </p:pic>
    </p:spTree>
    <p:extLst>
      <p:ext uri="{BB962C8B-B14F-4D97-AF65-F5344CB8AC3E}">
        <p14:creationId xmlns:p14="http://schemas.microsoft.com/office/powerpoint/2010/main" val="3613864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260648"/>
            <a:ext cx="4104456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 smtClean="0"/>
              <a:t>Мосты. Лист  1</a:t>
            </a:r>
            <a:r>
              <a:rPr lang="ru-RU" sz="1600" dirty="0" smtClean="0"/>
              <a:t>» 48х60</a:t>
            </a:r>
            <a:endParaRPr lang="ru-RU" sz="1600" dirty="0"/>
          </a:p>
        </p:txBody>
      </p:sp>
      <p:pic>
        <p:nvPicPr>
          <p:cNvPr id="5" name="Содержимое 4" descr="14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96" t="5110" r="1970" b="6660"/>
          <a:stretch/>
        </p:blipFill>
        <p:spPr>
          <a:xfrm>
            <a:off x="-756592" y="260648"/>
            <a:ext cx="9090294" cy="5472608"/>
          </a:xfrm>
        </p:spPr>
      </p:pic>
    </p:spTree>
    <p:extLst>
      <p:ext uri="{BB962C8B-B14F-4D97-AF65-F5344CB8AC3E}">
        <p14:creationId xmlns:p14="http://schemas.microsoft.com/office/powerpoint/2010/main" val="11892668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260648"/>
            <a:ext cx="3456384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«Мосты. Лист  </a:t>
            </a:r>
            <a:r>
              <a:rPr lang="ru-RU" sz="1600" dirty="0" smtClean="0"/>
              <a:t>2</a:t>
            </a:r>
            <a:r>
              <a:rPr lang="ru-RU" sz="1600" dirty="0" smtClean="0"/>
              <a:t>»</a:t>
            </a:r>
            <a:r>
              <a:rPr lang="ru-RU" sz="1600" dirty="0"/>
              <a:t> </a:t>
            </a:r>
            <a:r>
              <a:rPr lang="ru-RU" sz="1600" dirty="0" smtClean="0"/>
              <a:t>48х56</a:t>
            </a:r>
            <a:endParaRPr lang="ru-RU" sz="1600" dirty="0"/>
          </a:p>
          <a:p>
            <a:pPr marL="114300" indent="0" algn="r">
              <a:buNone/>
            </a:pPr>
            <a:endParaRPr lang="ru-RU" sz="1600" dirty="0"/>
          </a:p>
        </p:txBody>
      </p:sp>
      <p:pic>
        <p:nvPicPr>
          <p:cNvPr id="5" name="Содержимое 4" descr="16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9606" r="7033" b="3102"/>
          <a:stretch/>
        </p:blipFill>
        <p:spPr>
          <a:xfrm>
            <a:off x="251520" y="260648"/>
            <a:ext cx="7704856" cy="5964574"/>
          </a:xfrm>
          <a:solidFill>
            <a:srgbClr val="D9D9D9"/>
          </a:solidFill>
        </p:spPr>
      </p:pic>
    </p:spTree>
    <p:extLst>
      <p:ext uri="{BB962C8B-B14F-4D97-AF65-F5344CB8AC3E}">
        <p14:creationId xmlns:p14="http://schemas.microsoft.com/office/powerpoint/2010/main" val="1694050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5724" r="-891" b="3949"/>
          <a:stretch/>
        </p:blipFill>
        <p:spPr>
          <a:xfrm>
            <a:off x="179512" y="188639"/>
            <a:ext cx="8784976" cy="595331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19872" y="260648"/>
            <a:ext cx="5472608" cy="6408712"/>
          </a:xfrm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r>
              <a:rPr lang="ru-RU" sz="1600" dirty="0" smtClean="0"/>
              <a:t> </a:t>
            </a:r>
            <a:r>
              <a:rPr lang="ru-RU" sz="1600" dirty="0" smtClean="0"/>
              <a:t>«</a:t>
            </a:r>
            <a:r>
              <a:rPr lang="ru-RU" sz="1600" dirty="0"/>
              <a:t>Мосты. Лист  </a:t>
            </a:r>
            <a:r>
              <a:rPr lang="ru-RU" sz="1600" dirty="0" smtClean="0"/>
              <a:t>3</a:t>
            </a:r>
            <a:r>
              <a:rPr lang="ru-RU" sz="1600" dirty="0" smtClean="0"/>
              <a:t>» </a:t>
            </a:r>
            <a:r>
              <a:rPr lang="ru-RU" sz="1600" dirty="0" smtClean="0"/>
              <a:t>48х60</a:t>
            </a:r>
            <a:endParaRPr lang="ru-RU" sz="1600" dirty="0"/>
          </a:p>
          <a:p>
            <a:pPr marL="11430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9367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92080" y="260648"/>
            <a:ext cx="3600400" cy="6264695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/>
              <a:t>Мосты. Лист  </a:t>
            </a:r>
            <a:r>
              <a:rPr lang="ru-RU" sz="1600" dirty="0" smtClean="0"/>
              <a:t>4</a:t>
            </a:r>
            <a:r>
              <a:rPr lang="ru-RU" sz="1600" dirty="0" smtClean="0"/>
              <a:t>»</a:t>
            </a:r>
            <a:r>
              <a:rPr lang="ru-RU" sz="1600" dirty="0"/>
              <a:t> </a:t>
            </a:r>
            <a:r>
              <a:rPr lang="ru-RU" sz="1600" dirty="0" smtClean="0"/>
              <a:t>60х48</a:t>
            </a:r>
            <a:endParaRPr lang="ru-RU" sz="1600" dirty="0"/>
          </a:p>
          <a:p>
            <a:endParaRPr lang="ru-RU" dirty="0"/>
          </a:p>
        </p:txBody>
      </p:sp>
      <p:pic>
        <p:nvPicPr>
          <p:cNvPr id="7" name="Содержимое 6" descr="10997253_823731564351653_1502942603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" t="5281" r="-591" b="8311"/>
          <a:stretch/>
        </p:blipFill>
        <p:spPr>
          <a:xfrm>
            <a:off x="251520" y="188640"/>
            <a:ext cx="5143604" cy="6256284"/>
          </a:xfrm>
        </p:spPr>
      </p:pic>
    </p:spTree>
    <p:extLst>
      <p:ext uri="{BB962C8B-B14F-4D97-AF65-F5344CB8AC3E}">
        <p14:creationId xmlns:p14="http://schemas.microsoft.com/office/powerpoint/2010/main" val="349469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3" t="5478" r="9907" b="3533"/>
          <a:stretch/>
        </p:blipFill>
        <p:spPr>
          <a:xfrm>
            <a:off x="251520" y="260648"/>
            <a:ext cx="7678125" cy="555779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956376" y="260648"/>
            <a:ext cx="936104" cy="6336704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6606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r">
              <a:buNone/>
            </a:pPr>
            <a:endParaRPr lang="ru-RU" dirty="0" smtClean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 smtClean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 smtClean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 smtClean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endParaRPr lang="ru-RU" dirty="0" smtClean="0">
              <a:solidFill>
                <a:schemeClr val="accent6"/>
              </a:solidFill>
            </a:endParaRPr>
          </a:p>
          <a:p>
            <a:pPr marL="114300" indent="0" algn="r">
              <a:buNone/>
            </a:pPr>
            <a:r>
              <a:rPr lang="ru-RU" dirty="0" smtClean="0">
                <a:solidFill>
                  <a:srgbClr val="786C71"/>
                </a:solidFill>
              </a:rPr>
              <a:t>СЕРИЯ</a:t>
            </a:r>
            <a:endParaRPr lang="ru-RU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dirty="0">
                <a:solidFill>
                  <a:srgbClr val="786C71"/>
                </a:solidFill>
              </a:rPr>
              <a:t> «ВЯТСКИЕ</a:t>
            </a:r>
          </a:p>
          <a:p>
            <a:pPr marL="114300" indent="0" algn="r">
              <a:buNone/>
            </a:pPr>
            <a:r>
              <a:rPr lang="ru-RU" dirty="0">
                <a:solidFill>
                  <a:srgbClr val="786C71"/>
                </a:solidFill>
              </a:rPr>
              <a:t>ЧАСТУШКИ»</a:t>
            </a:r>
          </a:p>
          <a:p>
            <a:pPr marL="114300" indent="0" algn="r">
              <a:buNone/>
            </a:pPr>
            <a:r>
              <a:rPr lang="ru-RU" dirty="0">
                <a:solidFill>
                  <a:srgbClr val="786C71"/>
                </a:solidFill>
              </a:rPr>
              <a:t>Лист </a:t>
            </a:r>
            <a:r>
              <a:rPr lang="en-US" dirty="0">
                <a:solidFill>
                  <a:srgbClr val="786C71"/>
                </a:solidFill>
              </a:rPr>
              <a:t>II  </a:t>
            </a:r>
            <a:r>
              <a:rPr lang="ru-RU" dirty="0">
                <a:solidFill>
                  <a:srgbClr val="786C71"/>
                </a:solidFill>
              </a:rPr>
              <a:t>«Дорога»</a:t>
            </a:r>
          </a:p>
          <a:p>
            <a:pPr marL="114300" indent="0" algn="r">
              <a:buNone/>
            </a:pPr>
            <a:r>
              <a:rPr lang="ru-RU" dirty="0" smtClean="0">
                <a:solidFill>
                  <a:srgbClr val="786C71"/>
                </a:solidFill>
              </a:rPr>
              <a:t>60х80 травленый </a:t>
            </a:r>
            <a:r>
              <a:rPr lang="ru-RU" dirty="0">
                <a:solidFill>
                  <a:srgbClr val="786C71"/>
                </a:solidFill>
              </a:rPr>
              <a:t>штрих, акватинта</a:t>
            </a:r>
            <a:endParaRPr lang="ru-RU" dirty="0">
              <a:solidFill>
                <a:srgbClr val="786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4989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1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8" t="8388" r="22203" b="9443"/>
          <a:stretch/>
        </p:blipFill>
        <p:spPr>
          <a:xfrm rot="16200000">
            <a:off x="-397132" y="901734"/>
            <a:ext cx="6567239" cy="528506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260648"/>
            <a:ext cx="3384376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 О Японии.</a:t>
            </a:r>
          </a:p>
          <a:p>
            <a:pPr marL="114300" indent="0" algn="r">
              <a:buNone/>
            </a:pPr>
            <a:r>
              <a:rPr lang="ru-RU" sz="1600" dirty="0" smtClean="0"/>
              <a:t>Двери храма.»</a:t>
            </a:r>
          </a:p>
          <a:p>
            <a:pPr marL="114300" indent="0" algn="r">
              <a:buNone/>
            </a:pPr>
            <a:r>
              <a:rPr lang="ru-RU" sz="1600" dirty="0" smtClean="0"/>
              <a:t>60х48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07306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5" t="15979" r="31658" b="14444"/>
          <a:stretch/>
        </p:blipFill>
        <p:spPr>
          <a:xfrm rot="16200000">
            <a:off x="-492675" y="981976"/>
            <a:ext cx="6457538" cy="496914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072" y="260648"/>
            <a:ext cx="3672408" cy="6408712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 О Японии.</a:t>
            </a:r>
          </a:p>
          <a:p>
            <a:pPr marL="114300" indent="0" algn="r">
              <a:buNone/>
            </a:pPr>
            <a:r>
              <a:rPr lang="ru-RU" sz="1600" dirty="0" smtClean="0"/>
              <a:t>Японская молитва.</a:t>
            </a:r>
            <a:r>
              <a:rPr lang="ru-RU" sz="1600" dirty="0" smtClean="0"/>
              <a:t>» 60х48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195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4048" y="260648"/>
            <a:ext cx="3960440" cy="6597352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 О Японии.</a:t>
            </a:r>
          </a:p>
          <a:p>
            <a:pPr marL="114300" indent="0" algn="r">
              <a:buNone/>
            </a:pPr>
            <a:r>
              <a:rPr lang="ru-RU" sz="1600" dirty="0" smtClean="0"/>
              <a:t>Цветение сакуры.</a:t>
            </a:r>
            <a:r>
              <a:rPr lang="ru-RU" sz="1600" dirty="0"/>
              <a:t>»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автолитография48х37</a:t>
            </a:r>
            <a:endParaRPr lang="ru-RU" sz="1600" dirty="0"/>
          </a:p>
          <a:p>
            <a:pPr marL="114300" indent="0" algn="r">
              <a:buNone/>
            </a:pPr>
            <a:endParaRPr lang="ru-RU" dirty="0"/>
          </a:p>
        </p:txBody>
      </p:sp>
      <p:pic>
        <p:nvPicPr>
          <p:cNvPr id="5" name="Содержимое 4" descr="2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" r="-142" b="5214"/>
          <a:stretch/>
        </p:blipFill>
        <p:spPr>
          <a:xfrm>
            <a:off x="179512" y="260648"/>
            <a:ext cx="5022438" cy="6457405"/>
          </a:xfrm>
        </p:spPr>
      </p:pic>
    </p:spTree>
    <p:extLst>
      <p:ext uri="{BB962C8B-B14F-4D97-AF65-F5344CB8AC3E}">
        <p14:creationId xmlns:p14="http://schemas.microsoft.com/office/powerpoint/2010/main" val="3693912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260648"/>
            <a:ext cx="4392488" cy="6597352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 О Японии.</a:t>
            </a:r>
          </a:p>
          <a:p>
            <a:pPr marL="114300" indent="0" algn="r">
              <a:buNone/>
            </a:pPr>
            <a:r>
              <a:rPr lang="ru-RU" sz="1600" dirty="0" smtClean="0"/>
              <a:t>Воспоминания.</a:t>
            </a:r>
            <a:r>
              <a:rPr lang="ru-RU" sz="1600" dirty="0"/>
              <a:t>»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 60х48</a:t>
            </a:r>
            <a:endParaRPr lang="ru-RU" sz="1600" dirty="0"/>
          </a:p>
          <a:p>
            <a:pPr marL="114300" indent="0" algn="r">
              <a:buNone/>
            </a:pPr>
            <a:endParaRPr lang="ru-RU" sz="1600" dirty="0"/>
          </a:p>
        </p:txBody>
      </p:sp>
      <p:pic>
        <p:nvPicPr>
          <p:cNvPr id="5" name="Содержимое 4" descr="30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6" t="222" r="8684" b="5886"/>
          <a:stretch/>
        </p:blipFill>
        <p:spPr>
          <a:xfrm rot="16200000">
            <a:off x="-489406" y="1001575"/>
            <a:ext cx="6451413" cy="4969559"/>
          </a:xfrm>
        </p:spPr>
      </p:pic>
    </p:spTree>
    <p:extLst>
      <p:ext uri="{BB962C8B-B14F-4D97-AF65-F5344CB8AC3E}">
        <p14:creationId xmlns:p14="http://schemas.microsoft.com/office/powerpoint/2010/main" val="38645173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260648"/>
            <a:ext cx="3600400" cy="6408711"/>
          </a:xfrm>
          <a:solidFill>
            <a:srgbClr val="D9D9D9"/>
          </a:solidFill>
        </p:spPr>
        <p:txBody>
          <a:bodyPr>
            <a:normAutofit fontScale="925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 О Японии.</a:t>
            </a:r>
          </a:p>
          <a:p>
            <a:pPr marL="114300" indent="0" algn="r">
              <a:buNone/>
            </a:pPr>
            <a:r>
              <a:rPr lang="ru-RU" sz="1600" dirty="0" smtClean="0"/>
              <a:t>Дворик.</a:t>
            </a:r>
            <a:r>
              <a:rPr lang="ru-RU" sz="1600" dirty="0"/>
              <a:t>»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автолитография17х23</a:t>
            </a:r>
            <a:endParaRPr lang="ru-RU" sz="1600" dirty="0"/>
          </a:p>
          <a:p>
            <a:pPr marL="114300" indent="0" algn="r">
              <a:buNone/>
            </a:pPr>
            <a:endParaRPr lang="ru-RU" dirty="0"/>
          </a:p>
        </p:txBody>
      </p:sp>
      <p:pic>
        <p:nvPicPr>
          <p:cNvPr id="5" name="Содержимое 4" descr="32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1" t="7245" r="12863"/>
          <a:stretch/>
        </p:blipFill>
        <p:spPr>
          <a:xfrm>
            <a:off x="251520" y="260648"/>
            <a:ext cx="6984776" cy="5924631"/>
          </a:xfrm>
        </p:spPr>
      </p:pic>
    </p:spTree>
    <p:extLst>
      <p:ext uri="{BB962C8B-B14F-4D97-AF65-F5344CB8AC3E}">
        <p14:creationId xmlns:p14="http://schemas.microsoft.com/office/powerpoint/2010/main" val="10359264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260648"/>
            <a:ext cx="4392488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«Натюрморт. Лист 1 »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автолитография50х60</a:t>
            </a:r>
            <a:endParaRPr lang="ru-RU" sz="1600" dirty="0"/>
          </a:p>
        </p:txBody>
      </p:sp>
      <p:pic>
        <p:nvPicPr>
          <p:cNvPr id="5" name="Содержимое 4" descr="36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t="1909" r="9914" b="3102"/>
          <a:stretch/>
        </p:blipFill>
        <p:spPr>
          <a:xfrm>
            <a:off x="251520" y="188640"/>
            <a:ext cx="7359159" cy="5901432"/>
          </a:xfrm>
        </p:spPr>
      </p:pic>
    </p:spTree>
    <p:extLst>
      <p:ext uri="{BB962C8B-B14F-4D97-AF65-F5344CB8AC3E}">
        <p14:creationId xmlns:p14="http://schemas.microsoft.com/office/powerpoint/2010/main" val="2560399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260648"/>
            <a:ext cx="5040560" cy="6408711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«Натюрморт</a:t>
            </a:r>
            <a:r>
              <a:rPr lang="ru-RU" sz="1600" dirty="0" smtClean="0"/>
              <a:t>. Лист 2»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автолитография50х60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3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0" t="4956" r="11574" b="1324"/>
          <a:stretch/>
        </p:blipFill>
        <p:spPr>
          <a:xfrm>
            <a:off x="251520" y="329278"/>
            <a:ext cx="6480720" cy="5525809"/>
          </a:xfrm>
        </p:spPr>
      </p:pic>
    </p:spTree>
    <p:extLst>
      <p:ext uri="{BB962C8B-B14F-4D97-AF65-F5344CB8AC3E}">
        <p14:creationId xmlns:p14="http://schemas.microsoft.com/office/powerpoint/2010/main" val="2910383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88640"/>
            <a:ext cx="4968552" cy="6669360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r>
              <a:rPr lang="ru-RU" sz="1600" dirty="0"/>
              <a:t> </a:t>
            </a:r>
            <a:r>
              <a:rPr lang="ru-RU" sz="1600" dirty="0" smtClean="0"/>
              <a:t>«</a:t>
            </a:r>
            <a:r>
              <a:rPr lang="ru-RU" sz="1600" dirty="0"/>
              <a:t>Натюрморт</a:t>
            </a:r>
            <a:r>
              <a:rPr lang="ru-RU" sz="1600" dirty="0" smtClean="0"/>
              <a:t>. Лист 3.»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автолитография50х60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38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" t="5111" r="10388" b="3102"/>
          <a:stretch/>
        </p:blipFill>
        <p:spPr>
          <a:xfrm>
            <a:off x="251520" y="260648"/>
            <a:ext cx="7848872" cy="5887496"/>
          </a:xfrm>
        </p:spPr>
      </p:pic>
    </p:spTree>
    <p:extLst>
      <p:ext uri="{BB962C8B-B14F-4D97-AF65-F5344CB8AC3E}">
        <p14:creationId xmlns:p14="http://schemas.microsoft.com/office/powerpoint/2010/main" val="909556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88640"/>
            <a:ext cx="4896544" cy="6480719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«Натюрморт</a:t>
            </a:r>
            <a:r>
              <a:rPr lang="ru-RU" sz="1600" dirty="0" smtClean="0"/>
              <a:t>. Лист 4.»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автолитография50х60</a:t>
            </a:r>
            <a:endParaRPr lang="ru-RU" sz="1600" dirty="0"/>
          </a:p>
          <a:p>
            <a:pPr marL="114300" indent="0" algn="r">
              <a:buNone/>
            </a:pPr>
            <a:endParaRPr lang="ru-RU" dirty="0"/>
          </a:p>
        </p:txBody>
      </p:sp>
      <p:pic>
        <p:nvPicPr>
          <p:cNvPr id="5" name="Содержимое 4" descr="3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9" t="-354" r="1613" b="-805"/>
          <a:stretch/>
        </p:blipFill>
        <p:spPr>
          <a:xfrm>
            <a:off x="179512" y="188640"/>
            <a:ext cx="7910936" cy="5400600"/>
          </a:xfrm>
        </p:spPr>
      </p:pic>
    </p:spTree>
    <p:extLst>
      <p:ext uri="{BB962C8B-B14F-4D97-AF65-F5344CB8AC3E}">
        <p14:creationId xmlns:p14="http://schemas.microsoft.com/office/powerpoint/2010/main" val="6504044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9а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1" t="-2135" r="1169" b="-1522"/>
          <a:stretch/>
        </p:blipFill>
        <p:spPr>
          <a:xfrm>
            <a:off x="-1684" y="-54768"/>
            <a:ext cx="8990672" cy="6912768"/>
          </a:xfrm>
        </p:spPr>
      </p:pic>
    </p:spTree>
    <p:extLst>
      <p:ext uri="{BB962C8B-B14F-4D97-AF65-F5344CB8AC3E}">
        <p14:creationId xmlns:p14="http://schemas.microsoft.com/office/powerpoint/2010/main" val="1749638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2242" y="333137"/>
            <a:ext cx="6474254" cy="6524863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dirty="0" smtClean="0"/>
          </a:p>
          <a:p>
            <a:pPr marL="114300" indent="0" algn="r">
              <a:buNone/>
            </a:pPr>
            <a:endParaRPr lang="ru-RU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r>
              <a:rPr lang="ru-RU" sz="1400" dirty="0" smtClean="0"/>
              <a:t>СЕРИЯ</a:t>
            </a:r>
            <a:endParaRPr lang="ru-RU" sz="1400" dirty="0"/>
          </a:p>
          <a:p>
            <a:pPr marL="114300" indent="0" algn="r">
              <a:buNone/>
            </a:pPr>
            <a:r>
              <a:rPr lang="ru-RU" sz="1400" dirty="0"/>
              <a:t> «ВЯТСКИЕ</a:t>
            </a:r>
          </a:p>
          <a:p>
            <a:pPr marL="114300" indent="0" algn="r">
              <a:buNone/>
            </a:pPr>
            <a:r>
              <a:rPr lang="ru-RU" sz="1400" dirty="0"/>
              <a:t>ЧАСТУШКИ»</a:t>
            </a:r>
          </a:p>
          <a:p>
            <a:pPr marL="114300" indent="0" algn="r">
              <a:buNone/>
            </a:pPr>
            <a:r>
              <a:rPr lang="ru-RU" sz="1400" dirty="0"/>
              <a:t>Лист </a:t>
            </a:r>
            <a:r>
              <a:rPr lang="en-US" sz="1400" dirty="0"/>
              <a:t>III </a:t>
            </a:r>
            <a:r>
              <a:rPr lang="ru-RU" sz="1400" dirty="0"/>
              <a:t>«Сенокос»</a:t>
            </a:r>
          </a:p>
          <a:p>
            <a:pPr marL="114300" indent="0" algn="r">
              <a:buNone/>
            </a:pPr>
            <a:r>
              <a:rPr lang="ru-RU" sz="1400" dirty="0" smtClean="0"/>
              <a:t>60х80 травленый </a:t>
            </a:r>
            <a:r>
              <a:rPr lang="ru-RU" sz="1400" dirty="0"/>
              <a:t>штрих, акватинта</a:t>
            </a:r>
          </a:p>
          <a:p>
            <a:pPr marL="114300" indent="0" algn="r">
              <a:buNone/>
            </a:pPr>
            <a:r>
              <a:rPr lang="ru-RU" sz="1400" dirty="0" smtClean="0"/>
              <a:t>«что </a:t>
            </a:r>
            <a:r>
              <a:rPr lang="ru-RU" sz="1400" dirty="0"/>
              <a:t>я дура </a:t>
            </a:r>
            <a:r>
              <a:rPr lang="ru-RU" sz="1400" dirty="0" err="1"/>
              <a:t>веселюся-дроля</a:t>
            </a:r>
            <a:r>
              <a:rPr lang="ru-RU" sz="1400" dirty="0"/>
              <a:t> раненый </a:t>
            </a:r>
            <a:r>
              <a:rPr lang="ru-RU" sz="1400" dirty="0" smtClean="0"/>
              <a:t>лежит»</a:t>
            </a:r>
            <a:endParaRPr lang="ru-RU" sz="1400" dirty="0"/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" t="7444" r="11309" b="6056"/>
          <a:stretch/>
        </p:blipFill>
        <p:spPr>
          <a:xfrm>
            <a:off x="179512" y="260648"/>
            <a:ext cx="7835440" cy="5535008"/>
          </a:xfrm>
        </p:spPr>
      </p:pic>
    </p:spTree>
    <p:extLst>
      <p:ext uri="{BB962C8B-B14F-4D97-AF65-F5344CB8AC3E}">
        <p14:creationId xmlns:p14="http://schemas.microsoft.com/office/powerpoint/2010/main" val="512334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260648"/>
            <a:ext cx="4104456" cy="6480720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r>
              <a:rPr lang="ru-RU" dirty="0" smtClean="0"/>
              <a:t> </a:t>
            </a:r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Бокал  вина </a:t>
            </a:r>
            <a:r>
              <a:rPr lang="ru-RU" sz="1600" dirty="0" smtClean="0"/>
              <a:t>в Риме.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автолитография48х45</a:t>
            </a:r>
            <a:endParaRPr lang="ru-RU" sz="1600" dirty="0"/>
          </a:p>
        </p:txBody>
      </p:sp>
      <p:pic>
        <p:nvPicPr>
          <p:cNvPr id="5" name="Содержимое 4" descr="IMG_9804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6" t="6999" r="23483" b="6132"/>
          <a:stretch/>
        </p:blipFill>
        <p:spPr>
          <a:xfrm>
            <a:off x="251520" y="188641"/>
            <a:ext cx="5284391" cy="6120680"/>
          </a:xfrm>
        </p:spPr>
      </p:pic>
    </p:spTree>
    <p:extLst>
      <p:ext uri="{BB962C8B-B14F-4D97-AF65-F5344CB8AC3E}">
        <p14:creationId xmlns:p14="http://schemas.microsoft.com/office/powerpoint/2010/main" val="3136321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9822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5216" r="13902" b="5006"/>
          <a:stretch/>
        </p:blipFill>
        <p:spPr>
          <a:xfrm rot="16200000">
            <a:off x="-607820" y="1105298"/>
            <a:ext cx="6597349" cy="487866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6056" y="188640"/>
            <a:ext cx="3816424" cy="6552728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 smtClean="0"/>
              <a:t>Натюрморт вопрос»</a:t>
            </a:r>
          </a:p>
          <a:p>
            <a:pPr marL="114300" indent="0" algn="r">
              <a:buNone/>
            </a:pPr>
            <a:r>
              <a:rPr lang="ru-RU" sz="1600" dirty="0" smtClean="0"/>
              <a:t>Автолитография 53х47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797425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260648"/>
            <a:ext cx="4752528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 smtClean="0"/>
              <a:t>Средиземноморский мотив. </a:t>
            </a:r>
          </a:p>
          <a:p>
            <a:pPr marL="114300" indent="0" algn="r">
              <a:buNone/>
            </a:pPr>
            <a:r>
              <a:rPr lang="ru-RU" sz="1600" dirty="0" smtClean="0"/>
              <a:t>В порту</a:t>
            </a:r>
            <a:r>
              <a:rPr lang="ru-RU" sz="1600" dirty="0" smtClean="0"/>
              <a:t>» 21х32</a:t>
            </a:r>
            <a:endParaRPr lang="ru-RU" sz="1600" dirty="0"/>
          </a:p>
        </p:txBody>
      </p:sp>
      <p:pic>
        <p:nvPicPr>
          <p:cNvPr id="5" name="Содержимое 4" descr="IMG_9858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6" t="6177" r="8491" b="7727"/>
          <a:stretch/>
        </p:blipFill>
        <p:spPr>
          <a:xfrm>
            <a:off x="251520" y="188639"/>
            <a:ext cx="7560840" cy="5263395"/>
          </a:xfrm>
        </p:spPr>
      </p:pic>
    </p:spTree>
    <p:extLst>
      <p:ext uri="{BB962C8B-B14F-4D97-AF65-F5344CB8AC3E}">
        <p14:creationId xmlns:p14="http://schemas.microsoft.com/office/powerpoint/2010/main" val="11617697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91880" y="260648"/>
            <a:ext cx="5472608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 smtClean="0"/>
              <a:t>Старый винт.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Средиземноморский мотив.</a:t>
            </a:r>
            <a:r>
              <a:rPr lang="ru-RU" sz="1600" dirty="0" smtClean="0"/>
              <a:t>»автолитография21х32</a:t>
            </a:r>
            <a:endParaRPr lang="ru-RU" sz="1600" dirty="0"/>
          </a:p>
          <a:p>
            <a:pPr marL="114300" indent="0" algn="r">
              <a:buNone/>
            </a:pPr>
            <a:endParaRPr lang="ru-RU" dirty="0"/>
          </a:p>
        </p:txBody>
      </p:sp>
      <p:pic>
        <p:nvPicPr>
          <p:cNvPr id="5" name="Содержимое 4" descr="IMG_986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1" t="6391" r="8017" b="2185"/>
          <a:stretch/>
        </p:blipFill>
        <p:spPr>
          <a:xfrm>
            <a:off x="179512" y="260648"/>
            <a:ext cx="7414516" cy="5472561"/>
          </a:xfrm>
        </p:spPr>
      </p:pic>
    </p:spTree>
    <p:extLst>
      <p:ext uri="{BB962C8B-B14F-4D97-AF65-F5344CB8AC3E}">
        <p14:creationId xmlns:p14="http://schemas.microsoft.com/office/powerpoint/2010/main" val="28221827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88640"/>
            <a:ext cx="4176464" cy="666936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20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20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</a:t>
            </a:r>
            <a:r>
              <a:rPr lang="ru-RU" sz="1600" dirty="0" smtClean="0">
                <a:solidFill>
                  <a:srgbClr val="786C71"/>
                </a:solidFill>
              </a:rPr>
              <a:t>Метаморфозы. </a:t>
            </a: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Лист </a:t>
            </a:r>
            <a:r>
              <a:rPr lang="ru-RU" sz="1600" dirty="0" smtClean="0">
                <a:solidFill>
                  <a:srgbClr val="786C71"/>
                </a:solidFill>
              </a:rPr>
              <a:t>1.»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автолитография70х53</a:t>
            </a:r>
            <a:endParaRPr lang="ru-RU" sz="1600" dirty="0">
              <a:solidFill>
                <a:srgbClr val="786C71"/>
              </a:solidFill>
            </a:endParaRPr>
          </a:p>
        </p:txBody>
      </p:sp>
      <p:pic>
        <p:nvPicPr>
          <p:cNvPr id="5" name="Содержимое 4" descr="IMG_996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" r="10581"/>
          <a:stretch/>
        </p:blipFill>
        <p:spPr>
          <a:xfrm rot="16200000">
            <a:off x="-355458" y="867626"/>
            <a:ext cx="6470575" cy="5256618"/>
          </a:xfrm>
        </p:spPr>
      </p:pic>
    </p:spTree>
    <p:extLst>
      <p:ext uri="{BB962C8B-B14F-4D97-AF65-F5344CB8AC3E}">
        <p14:creationId xmlns:p14="http://schemas.microsoft.com/office/powerpoint/2010/main" val="6077881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9975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r="10344"/>
          <a:stretch/>
        </p:blipFill>
        <p:spPr>
          <a:xfrm rot="16200000">
            <a:off x="-438129" y="878289"/>
            <a:ext cx="6669359" cy="529006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6096" y="116632"/>
            <a:ext cx="3707904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/>
              <a:t>Метаморфозы</a:t>
            </a:r>
            <a:r>
              <a:rPr lang="ru-RU" sz="1600" dirty="0" smtClean="0"/>
              <a:t>.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Лист </a:t>
            </a:r>
            <a:r>
              <a:rPr lang="ru-RU" sz="1600" dirty="0" smtClean="0"/>
              <a:t>2.»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Автолитография</a:t>
            </a:r>
          </a:p>
          <a:p>
            <a:pPr marL="114300" indent="0" algn="r">
              <a:buNone/>
            </a:pPr>
            <a:r>
              <a:rPr lang="ru-RU" sz="1600" dirty="0" smtClean="0"/>
              <a:t>70х53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49161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260648"/>
            <a:ext cx="3816424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2000" dirty="0"/>
          </a:p>
          <a:p>
            <a:pPr marL="114300" indent="0" algn="r">
              <a:buNone/>
            </a:pPr>
            <a:endParaRPr lang="ru-RU" sz="2000" dirty="0" smtClean="0"/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</a:t>
            </a:r>
            <a:r>
              <a:rPr lang="ru-RU" sz="1600" dirty="0">
                <a:solidFill>
                  <a:srgbClr val="786C71"/>
                </a:solidFill>
              </a:rPr>
              <a:t>Метаморфозы</a:t>
            </a:r>
            <a:r>
              <a:rPr lang="ru-RU" sz="1600" dirty="0" smtClean="0">
                <a:solidFill>
                  <a:srgbClr val="786C71"/>
                </a:solidFill>
              </a:rPr>
              <a:t>. </a:t>
            </a: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Лист </a:t>
            </a:r>
            <a:r>
              <a:rPr lang="ru-RU" sz="1600" dirty="0" smtClean="0">
                <a:solidFill>
                  <a:srgbClr val="786C71"/>
                </a:solidFill>
              </a:rPr>
              <a:t>3.»</a:t>
            </a: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Автолитография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70х53</a:t>
            </a:r>
            <a:endParaRPr lang="ru-RU" sz="1600" dirty="0">
              <a:solidFill>
                <a:srgbClr val="786C71"/>
              </a:solidFill>
            </a:endParaRPr>
          </a:p>
        </p:txBody>
      </p:sp>
      <p:pic>
        <p:nvPicPr>
          <p:cNvPr id="5" name="Содержимое 4" descr="IMG_9981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r="13428"/>
          <a:stretch/>
        </p:blipFill>
        <p:spPr>
          <a:xfrm rot="16200000">
            <a:off x="-327947" y="840117"/>
            <a:ext cx="6562287" cy="5403352"/>
          </a:xfrm>
        </p:spPr>
      </p:pic>
    </p:spTree>
    <p:extLst>
      <p:ext uri="{BB962C8B-B14F-4D97-AF65-F5344CB8AC3E}">
        <p14:creationId xmlns:p14="http://schemas.microsoft.com/office/powerpoint/2010/main" val="39696456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244280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</a:t>
            </a:r>
            <a:r>
              <a:rPr lang="ru-RU" sz="1600" dirty="0">
                <a:solidFill>
                  <a:srgbClr val="786C71"/>
                </a:solidFill>
              </a:rPr>
              <a:t>Метаморфозы</a:t>
            </a:r>
            <a:r>
              <a:rPr lang="ru-RU" sz="1600" dirty="0" smtClean="0">
                <a:solidFill>
                  <a:srgbClr val="786C71"/>
                </a:solidFill>
              </a:rPr>
              <a:t>. </a:t>
            </a: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Лист </a:t>
            </a:r>
            <a:r>
              <a:rPr lang="ru-RU" sz="1600" dirty="0" smtClean="0">
                <a:solidFill>
                  <a:srgbClr val="786C71"/>
                </a:solidFill>
              </a:rPr>
              <a:t>4.»</a:t>
            </a: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Автолитография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70х53</a:t>
            </a:r>
            <a:endParaRPr lang="ru-RU" sz="1600" dirty="0">
              <a:solidFill>
                <a:srgbClr val="786C71"/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 descr="IMG_9985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1778" r="13428" b="4818"/>
          <a:stretch/>
        </p:blipFill>
        <p:spPr>
          <a:xfrm rot="16200000">
            <a:off x="-510214" y="1022382"/>
            <a:ext cx="6597352" cy="5073883"/>
          </a:xfrm>
        </p:spPr>
      </p:pic>
    </p:spTree>
    <p:extLst>
      <p:ext uri="{BB962C8B-B14F-4D97-AF65-F5344CB8AC3E}">
        <p14:creationId xmlns:p14="http://schemas.microsoft.com/office/powerpoint/2010/main" val="37181885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9989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5187" r="13665" b="6241"/>
          <a:stretch/>
        </p:blipFill>
        <p:spPr>
          <a:xfrm rot="16200000">
            <a:off x="-611667" y="1123837"/>
            <a:ext cx="6428289" cy="470191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260648"/>
            <a:ext cx="4104456" cy="6597351"/>
          </a:xfrm>
          <a:solidFill>
            <a:srgbClr val="D9D9D9"/>
          </a:solidFill>
        </p:spPr>
        <p:txBody>
          <a:bodyPr/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«</a:t>
            </a:r>
            <a:r>
              <a:rPr lang="ru-RU" sz="1600" dirty="0"/>
              <a:t>Метаморфозы</a:t>
            </a:r>
            <a:r>
              <a:rPr lang="ru-RU" sz="1600" dirty="0" smtClean="0"/>
              <a:t>. Лист 5.»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 автолитография</a:t>
            </a:r>
          </a:p>
          <a:p>
            <a:pPr marL="114300" indent="0" algn="r">
              <a:buNone/>
            </a:pPr>
            <a:r>
              <a:rPr lang="ru-RU" sz="1600" dirty="0" smtClean="0"/>
              <a:t>70х53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7336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звание 8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1368152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иллюстрации</a:t>
            </a:r>
            <a:endParaRPr lang="ru-RU" dirty="0"/>
          </a:p>
        </p:txBody>
      </p:sp>
      <p:pic>
        <p:nvPicPr>
          <p:cNvPr id="12" name="Содержимое 11" descr="23346_472537292804417_1993733724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8668" r="3827" b="9151"/>
          <a:stretch/>
        </p:blipFill>
        <p:spPr>
          <a:xfrm>
            <a:off x="30579" y="1844824"/>
            <a:ext cx="4725666" cy="3024336"/>
          </a:xfrm>
        </p:spPr>
      </p:pic>
      <p:pic>
        <p:nvPicPr>
          <p:cNvPr id="13" name="Содержимое 12" descr="64283_472536942804452_234363728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r="194"/>
          <a:stretch/>
        </p:blipFill>
        <p:spPr>
          <a:xfrm>
            <a:off x="4860032" y="1844824"/>
            <a:ext cx="4044977" cy="3024335"/>
          </a:xfrm>
        </p:spPr>
      </p:pic>
    </p:spTree>
    <p:extLst>
      <p:ext uri="{BB962C8B-B14F-4D97-AF65-F5344CB8AC3E}">
        <p14:creationId xmlns:p14="http://schemas.microsoft.com/office/powerpoint/2010/main" val="1649500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260648"/>
            <a:ext cx="4032448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400" dirty="0" smtClean="0">
                <a:solidFill>
                  <a:srgbClr val="786C71"/>
                </a:solidFill>
              </a:rPr>
              <a:t>СЕРИЯ</a:t>
            </a: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400" dirty="0">
                <a:solidFill>
                  <a:srgbClr val="786C71"/>
                </a:solidFill>
              </a:rPr>
              <a:t> «</a:t>
            </a:r>
            <a:r>
              <a:rPr lang="ru-RU" sz="1400" dirty="0" smtClean="0">
                <a:solidFill>
                  <a:srgbClr val="786C71"/>
                </a:solidFill>
              </a:rPr>
              <a:t>ВЯТСКИЕ</a:t>
            </a:r>
          </a:p>
          <a:p>
            <a:pPr marL="114300" indent="0" algn="r">
              <a:buNone/>
            </a:pPr>
            <a:r>
              <a:rPr lang="ru-RU" sz="1400" dirty="0" smtClean="0">
                <a:solidFill>
                  <a:srgbClr val="786C71"/>
                </a:solidFill>
              </a:rPr>
              <a:t>ЧАСТУШКИ</a:t>
            </a:r>
            <a:r>
              <a:rPr lang="ru-RU" sz="1400" dirty="0">
                <a:solidFill>
                  <a:srgbClr val="786C71"/>
                </a:solidFill>
              </a:rPr>
              <a:t>»</a:t>
            </a:r>
          </a:p>
          <a:p>
            <a:pPr marL="114300" indent="0" algn="r">
              <a:buNone/>
            </a:pPr>
            <a:r>
              <a:rPr lang="ru-RU" sz="1400" dirty="0">
                <a:solidFill>
                  <a:srgbClr val="786C71"/>
                </a:solidFill>
              </a:rPr>
              <a:t>Лист </a:t>
            </a:r>
            <a:r>
              <a:rPr lang="en-US" sz="1400" dirty="0" smtClean="0">
                <a:solidFill>
                  <a:srgbClr val="786C71"/>
                </a:solidFill>
              </a:rPr>
              <a:t>I</a:t>
            </a:r>
            <a:r>
              <a:rPr lang="ru-RU" sz="1400" dirty="0" smtClean="0">
                <a:solidFill>
                  <a:srgbClr val="786C71"/>
                </a:solidFill>
              </a:rPr>
              <a:t> </a:t>
            </a:r>
            <a:r>
              <a:rPr lang="en-US" sz="1400" dirty="0" smtClean="0">
                <a:solidFill>
                  <a:srgbClr val="786C71"/>
                </a:solidFill>
              </a:rPr>
              <a:t>V </a:t>
            </a:r>
            <a:r>
              <a:rPr lang="ru-RU" sz="1400" dirty="0" smtClean="0">
                <a:solidFill>
                  <a:srgbClr val="786C71"/>
                </a:solidFill>
              </a:rPr>
              <a:t>«Банный день»</a:t>
            </a:r>
            <a:endParaRPr lang="ru-RU" sz="14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400" dirty="0">
                <a:solidFill>
                  <a:srgbClr val="786C71"/>
                </a:solidFill>
              </a:rPr>
              <a:t>60х80травленый штрих, акватинта</a:t>
            </a:r>
          </a:p>
          <a:p>
            <a:endParaRPr lang="ru-RU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9" t="3616" r="3383" b="3870"/>
          <a:stretch/>
        </p:blipFill>
        <p:spPr>
          <a:xfrm>
            <a:off x="109743" y="0"/>
            <a:ext cx="7486593" cy="5407386"/>
          </a:xfrm>
        </p:spPr>
      </p:pic>
    </p:spTree>
    <p:extLst>
      <p:ext uri="{BB962C8B-B14F-4D97-AF65-F5344CB8AC3E}">
        <p14:creationId xmlns:p14="http://schemas.microsoft.com/office/powerpoint/2010/main" val="42654248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68152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иллюстрации</a:t>
            </a:r>
            <a:endParaRPr lang="ru-RU" dirty="0"/>
          </a:p>
        </p:txBody>
      </p:sp>
      <p:pic>
        <p:nvPicPr>
          <p:cNvPr id="5" name="Содержимое 4" descr="10959810_825082484216561_1160210495736250337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 t="-1423" r="21299" b="7372"/>
          <a:stretch/>
        </p:blipFill>
        <p:spPr>
          <a:xfrm>
            <a:off x="323528" y="1628800"/>
            <a:ext cx="4156997" cy="4145215"/>
          </a:xfrm>
        </p:spPr>
      </p:pic>
      <p:pic>
        <p:nvPicPr>
          <p:cNvPr id="6" name="Содержимое 5" descr="10991160_825082384216571_252549242521544289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" r="17925" b="3103"/>
          <a:stretch/>
        </p:blipFill>
        <p:spPr>
          <a:xfrm>
            <a:off x="4572000" y="1700808"/>
            <a:ext cx="4263325" cy="4032448"/>
          </a:xfrm>
        </p:spPr>
      </p:pic>
    </p:spTree>
    <p:extLst>
      <p:ext uri="{BB962C8B-B14F-4D97-AF65-F5344CB8AC3E}">
        <p14:creationId xmlns:p14="http://schemas.microsoft.com/office/powerpoint/2010/main" val="34503883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1440159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иллюстрации</a:t>
            </a:r>
            <a:endParaRPr lang="ru-RU" dirty="0"/>
          </a:p>
        </p:txBody>
      </p:sp>
      <p:pic>
        <p:nvPicPr>
          <p:cNvPr id="5" name="Содержимое 4" descr="1796810_657440127647465_620743034_o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1" b="9251"/>
          <a:stretch>
            <a:fillRect/>
          </a:stretch>
        </p:blipFill>
        <p:spPr/>
      </p:pic>
      <p:pic>
        <p:nvPicPr>
          <p:cNvPr id="6" name="Содержимое 5" descr="10013385_657440070980804_633137162_o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1" b="9251"/>
          <a:stretch>
            <a:fillRect/>
          </a:stretch>
        </p:blipFill>
        <p:spPr>
          <a:xfrm>
            <a:off x="4644008" y="1719071"/>
            <a:ext cx="4042792" cy="4407408"/>
          </a:xfrm>
        </p:spPr>
      </p:pic>
    </p:spTree>
    <p:extLst>
      <p:ext uri="{BB962C8B-B14F-4D97-AF65-F5344CB8AC3E}">
        <p14:creationId xmlns:p14="http://schemas.microsoft.com/office/powerpoint/2010/main" val="41245138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59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иллюстрации</a:t>
            </a:r>
            <a:endParaRPr lang="ru-RU" dirty="0"/>
          </a:p>
        </p:txBody>
      </p:sp>
      <p:pic>
        <p:nvPicPr>
          <p:cNvPr id="5" name="Содержимое 4" descr="IMG_150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9" b="9249"/>
          <a:stretch>
            <a:fillRect/>
          </a:stretch>
        </p:blipFill>
        <p:spPr/>
      </p:pic>
      <p:pic>
        <p:nvPicPr>
          <p:cNvPr id="6" name="Содержимое 5" descr="IMG_1510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9" b="92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90041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68151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рисунки</a:t>
            </a:r>
            <a:endParaRPr lang="ru-RU" dirty="0"/>
          </a:p>
        </p:txBody>
      </p:sp>
      <p:pic>
        <p:nvPicPr>
          <p:cNvPr id="5" name="Содержимое 4" descr="47330_112535855471231_5888222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" r="-166"/>
          <a:stretch/>
        </p:blipFill>
        <p:spPr>
          <a:xfrm>
            <a:off x="323528" y="1772816"/>
            <a:ext cx="4323224" cy="3223800"/>
          </a:xfrm>
        </p:spPr>
      </p:pic>
      <p:pic>
        <p:nvPicPr>
          <p:cNvPr id="6" name="Содержимое 5" descr="47330_112535852137898_6606372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t="-712" r="716" b="712"/>
          <a:stretch/>
        </p:blipFill>
        <p:spPr>
          <a:xfrm>
            <a:off x="4788024" y="1772816"/>
            <a:ext cx="4181244" cy="3168352"/>
          </a:xfrm>
        </p:spPr>
      </p:pic>
    </p:spTree>
    <p:extLst>
      <p:ext uri="{BB962C8B-B14F-4D97-AF65-F5344CB8AC3E}">
        <p14:creationId xmlns:p14="http://schemas.microsoft.com/office/powerpoint/2010/main" val="7408326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68151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рисунки</a:t>
            </a:r>
            <a:endParaRPr lang="ru-RU" dirty="0"/>
          </a:p>
        </p:txBody>
      </p:sp>
      <p:pic>
        <p:nvPicPr>
          <p:cNvPr id="5" name="Содержимое 4" descr="59171_112535905471226_310682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r="101"/>
          <a:stretch/>
        </p:blipFill>
        <p:spPr>
          <a:xfrm>
            <a:off x="4643840" y="1772816"/>
            <a:ext cx="4406649" cy="3312368"/>
          </a:xfrm>
        </p:spPr>
      </p:pic>
      <p:pic>
        <p:nvPicPr>
          <p:cNvPr id="6" name="Содержимое 5" descr="558245_393920000666147_1326237610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0" r="8069"/>
          <a:stretch/>
        </p:blipFill>
        <p:spPr>
          <a:xfrm>
            <a:off x="251520" y="1700808"/>
            <a:ext cx="4248472" cy="3862112"/>
          </a:xfrm>
        </p:spPr>
      </p:pic>
    </p:spTree>
    <p:extLst>
      <p:ext uri="{BB962C8B-B14F-4D97-AF65-F5344CB8AC3E}">
        <p14:creationId xmlns:p14="http://schemas.microsoft.com/office/powerpoint/2010/main" val="6318405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68151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рисунки</a:t>
            </a:r>
            <a:endParaRPr lang="ru-RU" dirty="0"/>
          </a:p>
        </p:txBody>
      </p:sp>
      <p:pic>
        <p:nvPicPr>
          <p:cNvPr id="5" name="Содержимое 4" descr="1013648_824649797593163_2813305154909384734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6" t="807" r="-3878" b="-552"/>
          <a:stretch/>
        </p:blipFill>
        <p:spPr>
          <a:xfrm>
            <a:off x="251520" y="1484784"/>
            <a:ext cx="4234469" cy="5256583"/>
          </a:xfrm>
        </p:spPr>
      </p:pic>
      <p:pic>
        <p:nvPicPr>
          <p:cNvPr id="6" name="Содержимое 5" descr="11846696_906295446095264_5850559736121617000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" t="5466" r="3312" b="6304"/>
          <a:stretch/>
        </p:blipFill>
        <p:spPr>
          <a:xfrm>
            <a:off x="4572000" y="2204864"/>
            <a:ext cx="4418230" cy="3140050"/>
          </a:xfrm>
        </p:spPr>
      </p:pic>
    </p:spTree>
    <p:extLst>
      <p:ext uri="{BB962C8B-B14F-4D97-AF65-F5344CB8AC3E}">
        <p14:creationId xmlns:p14="http://schemas.microsoft.com/office/powerpoint/2010/main" val="40007401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акварели</a:t>
            </a:r>
            <a:endParaRPr lang="ru-RU" dirty="0"/>
          </a:p>
        </p:txBody>
      </p:sp>
      <p:pic>
        <p:nvPicPr>
          <p:cNvPr id="5" name="Содержимое 4" descr="1911749_759222420802568_44412682738902733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24" t="-7235" r="5120" b="12782"/>
          <a:stretch/>
        </p:blipFill>
        <p:spPr>
          <a:xfrm>
            <a:off x="-8981" y="1484784"/>
            <a:ext cx="4430213" cy="3128603"/>
          </a:xfrm>
        </p:spPr>
      </p:pic>
      <p:pic>
        <p:nvPicPr>
          <p:cNvPr id="6" name="Содержимое 5" descr="10320362_759222680802542_2705622799973018701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6" t="1608" r="2059" b="7954"/>
          <a:stretch/>
        </p:blipFill>
        <p:spPr>
          <a:xfrm>
            <a:off x="4630658" y="1772816"/>
            <a:ext cx="4135418" cy="2880320"/>
          </a:xfrm>
        </p:spPr>
      </p:pic>
    </p:spTree>
    <p:extLst>
      <p:ext uri="{BB962C8B-B14F-4D97-AF65-F5344CB8AC3E}">
        <p14:creationId xmlns:p14="http://schemas.microsoft.com/office/powerpoint/2010/main" val="18315551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акварели</a:t>
            </a:r>
            <a:endParaRPr lang="ru-RU" dirty="0"/>
          </a:p>
        </p:txBody>
      </p:sp>
      <p:pic>
        <p:nvPicPr>
          <p:cNvPr id="5" name="Содержимое 4" descr="10385561_748877411837069_8959332506705895649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4" r="43"/>
          <a:stretch/>
        </p:blipFill>
        <p:spPr>
          <a:xfrm>
            <a:off x="23467" y="1700808"/>
            <a:ext cx="4174328" cy="3096344"/>
          </a:xfrm>
        </p:spPr>
      </p:pic>
      <p:pic>
        <p:nvPicPr>
          <p:cNvPr id="10" name="Содержимое 9" descr="10624809_759223084135835_9102379373116712436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t="4754" r="-407" b="3103"/>
          <a:stretch/>
        </p:blipFill>
        <p:spPr>
          <a:xfrm>
            <a:off x="4355976" y="1628800"/>
            <a:ext cx="4594021" cy="3156555"/>
          </a:xfrm>
        </p:spPr>
      </p:pic>
    </p:spTree>
    <p:extLst>
      <p:ext uri="{BB962C8B-B14F-4D97-AF65-F5344CB8AC3E}">
        <p14:creationId xmlns:p14="http://schemas.microsoft.com/office/powerpoint/2010/main" val="17057205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акварель</a:t>
            </a:r>
            <a:endParaRPr lang="ru-RU" dirty="0"/>
          </a:p>
        </p:txBody>
      </p:sp>
      <p:pic>
        <p:nvPicPr>
          <p:cNvPr id="5" name="Содержимое 4" descr="10686783_759222347469242_5160020592848049122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" t="4334" r="310" b="5605"/>
          <a:stretch/>
        </p:blipFill>
        <p:spPr>
          <a:xfrm>
            <a:off x="179512" y="1772816"/>
            <a:ext cx="4320480" cy="2969311"/>
          </a:xfrm>
        </p:spPr>
      </p:pic>
      <p:pic>
        <p:nvPicPr>
          <p:cNvPr id="6" name="Содержимое 5" descr="10703704_759221954135948_4141984620263938050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t="1908" r="1984" b="6661"/>
          <a:stretch/>
        </p:blipFill>
        <p:spPr>
          <a:xfrm>
            <a:off x="4746376" y="1772816"/>
            <a:ext cx="4226854" cy="2952328"/>
          </a:xfrm>
        </p:spPr>
      </p:pic>
    </p:spTree>
    <p:extLst>
      <p:ext uri="{BB962C8B-B14F-4D97-AF65-F5344CB8AC3E}">
        <p14:creationId xmlns:p14="http://schemas.microsoft.com/office/powerpoint/2010/main" val="15832180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акварели</a:t>
            </a:r>
            <a:endParaRPr lang="ru-RU" dirty="0"/>
          </a:p>
        </p:txBody>
      </p:sp>
      <p:pic>
        <p:nvPicPr>
          <p:cNvPr id="5" name="Содержимое 4" descr="295455_393919217332892_1998229233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712" r="45" b="-712"/>
          <a:stretch/>
        </p:blipFill>
        <p:spPr>
          <a:xfrm>
            <a:off x="323528" y="1700808"/>
            <a:ext cx="4086452" cy="3104892"/>
          </a:xfrm>
        </p:spPr>
      </p:pic>
      <p:pic>
        <p:nvPicPr>
          <p:cNvPr id="6" name="Содержимое 5" descr="539766_393921160666031_630638149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" r="460"/>
          <a:stretch/>
        </p:blipFill>
        <p:spPr>
          <a:xfrm>
            <a:off x="4692484" y="1700808"/>
            <a:ext cx="4108244" cy="3096344"/>
          </a:xfrm>
        </p:spPr>
      </p:pic>
    </p:spTree>
    <p:extLst>
      <p:ext uri="{BB962C8B-B14F-4D97-AF65-F5344CB8AC3E}">
        <p14:creationId xmlns:p14="http://schemas.microsoft.com/office/powerpoint/2010/main" val="1082680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47864" y="260648"/>
            <a:ext cx="5544616" cy="6408712"/>
          </a:xfrm>
          <a:solidFill>
            <a:srgbClr val="D9D9D9"/>
          </a:solidFill>
        </p:spPr>
        <p:txBody>
          <a:bodyPr>
            <a:normAutofit fontScale="92500" lnSpcReduction="10000"/>
          </a:bodyPr>
          <a:lstStyle/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endParaRPr lang="ru-RU" sz="1400" dirty="0"/>
          </a:p>
          <a:p>
            <a:pPr marL="114300" indent="0" algn="r">
              <a:buNone/>
            </a:pPr>
            <a:r>
              <a:rPr lang="ru-RU" sz="1400" dirty="0" smtClean="0"/>
              <a:t>СЕРИЯ</a:t>
            </a:r>
            <a:endParaRPr lang="ru-RU" sz="1400" dirty="0"/>
          </a:p>
          <a:p>
            <a:pPr marL="114300" indent="0" algn="r">
              <a:buNone/>
            </a:pPr>
            <a:r>
              <a:rPr lang="ru-RU" sz="1400" dirty="0"/>
              <a:t> </a:t>
            </a:r>
            <a:endParaRPr lang="ru-RU" sz="1400" dirty="0" smtClean="0"/>
          </a:p>
          <a:p>
            <a:pPr marL="114300" indent="0" algn="r">
              <a:buNone/>
            </a:pPr>
            <a:r>
              <a:rPr lang="ru-RU" sz="1400" dirty="0" smtClean="0"/>
              <a:t>«ВЯТСКИЕ ЧАСТУШКИ</a:t>
            </a:r>
            <a:r>
              <a:rPr lang="ru-RU" sz="1400" dirty="0"/>
              <a:t>»</a:t>
            </a:r>
          </a:p>
          <a:p>
            <a:pPr marL="114300" indent="0" algn="r">
              <a:buNone/>
            </a:pPr>
            <a:r>
              <a:rPr lang="ru-RU" sz="1400" dirty="0"/>
              <a:t>Лист </a:t>
            </a:r>
            <a:r>
              <a:rPr lang="ru-RU" sz="1400" dirty="0" smtClean="0"/>
              <a:t> </a:t>
            </a:r>
            <a:r>
              <a:rPr lang="en-US" sz="1400" dirty="0"/>
              <a:t>V </a:t>
            </a:r>
            <a:r>
              <a:rPr lang="ru-RU" sz="1400" dirty="0" smtClean="0"/>
              <a:t>«Полетели»</a:t>
            </a:r>
            <a:endParaRPr lang="ru-RU" sz="1400" dirty="0"/>
          </a:p>
          <a:p>
            <a:pPr marL="114300" indent="0" algn="r">
              <a:buNone/>
            </a:pPr>
            <a:endParaRPr lang="ru-RU" sz="1400" dirty="0" smtClean="0"/>
          </a:p>
          <a:p>
            <a:pPr marL="114300" indent="0" algn="r">
              <a:buNone/>
            </a:pPr>
            <a:r>
              <a:rPr lang="ru-RU" sz="1400" dirty="0" smtClean="0"/>
              <a:t>60х80травленый </a:t>
            </a:r>
            <a:r>
              <a:rPr lang="ru-RU" sz="1400" dirty="0"/>
              <a:t>штрих, акватинта</a:t>
            </a:r>
          </a:p>
        </p:txBody>
      </p:sp>
      <p:pic>
        <p:nvPicPr>
          <p:cNvPr id="5" name="Содержимое 4" descr="Ветер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-1804" r="1101" b="-1131"/>
          <a:stretch/>
        </p:blipFill>
        <p:spPr>
          <a:xfrm>
            <a:off x="179512" y="188640"/>
            <a:ext cx="7292431" cy="5470106"/>
          </a:xfrm>
        </p:spPr>
      </p:pic>
    </p:spTree>
    <p:extLst>
      <p:ext uri="{BB962C8B-B14F-4D97-AF65-F5344CB8AC3E}">
        <p14:creationId xmlns:p14="http://schemas.microsoft.com/office/powerpoint/2010/main" val="17000705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акварели</a:t>
            </a:r>
            <a:endParaRPr lang="ru-RU" dirty="0"/>
          </a:p>
        </p:txBody>
      </p:sp>
      <p:pic>
        <p:nvPicPr>
          <p:cNvPr id="5" name="Содержимое 4" descr="487872_393919443999536_2025188488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" b="252"/>
          <a:stretch/>
        </p:blipFill>
        <p:spPr>
          <a:xfrm>
            <a:off x="611560" y="1628800"/>
            <a:ext cx="3752711" cy="4982919"/>
          </a:xfrm>
        </p:spPr>
      </p:pic>
      <p:pic>
        <p:nvPicPr>
          <p:cNvPr id="6" name="Содержимое 5" descr="539716_393920290666118_1804027556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" t="948" r="1199" b="761"/>
          <a:stretch/>
        </p:blipFill>
        <p:spPr>
          <a:xfrm>
            <a:off x="5004048" y="1700808"/>
            <a:ext cx="3612455" cy="4879670"/>
          </a:xfrm>
        </p:spPr>
      </p:pic>
    </p:spTree>
    <p:extLst>
      <p:ext uri="{BB962C8B-B14F-4D97-AF65-F5344CB8AC3E}">
        <p14:creationId xmlns:p14="http://schemas.microsoft.com/office/powerpoint/2010/main" val="26951588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err="1" smtClean="0"/>
              <a:t>акаварели</a:t>
            </a:r>
            <a:endParaRPr lang="ru-RU" dirty="0"/>
          </a:p>
        </p:txBody>
      </p:sp>
      <p:pic>
        <p:nvPicPr>
          <p:cNvPr id="5" name="Содержимое 4" descr="10712841_748877125170431_1413015037401207689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" t="3331" r="643" b="3103"/>
          <a:stretch/>
        </p:blipFill>
        <p:spPr>
          <a:xfrm>
            <a:off x="251521" y="1700809"/>
            <a:ext cx="4277156" cy="3024336"/>
          </a:xfrm>
        </p:spPr>
      </p:pic>
      <p:pic>
        <p:nvPicPr>
          <p:cNvPr id="6" name="Содержимое 5" descr="10659418_759222084135935_7222777921414806807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100" r="2515" b="10218"/>
          <a:stretch/>
        </p:blipFill>
        <p:spPr>
          <a:xfrm>
            <a:off x="4572000" y="1700808"/>
            <a:ext cx="4444561" cy="3096344"/>
          </a:xfrm>
        </p:spPr>
      </p:pic>
    </p:spTree>
    <p:extLst>
      <p:ext uri="{BB962C8B-B14F-4D97-AF65-F5344CB8AC3E}">
        <p14:creationId xmlns:p14="http://schemas.microsoft.com/office/powerpoint/2010/main" val="6536145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316288" cy="6597351"/>
          </a:xfrm>
          <a:solidFill>
            <a:srgbClr val="D9D9D9"/>
          </a:solidFill>
        </p:spPr>
        <p:txBody>
          <a:bodyPr>
            <a:normAutofit/>
          </a:bodyPr>
          <a:lstStyle/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endParaRPr lang="ru-RU" sz="1600" dirty="0"/>
          </a:p>
          <a:p>
            <a:pPr algn="r"/>
            <a:endParaRPr lang="ru-RU" sz="1600" dirty="0" smtClean="0"/>
          </a:p>
          <a:p>
            <a:pPr algn="r"/>
            <a:r>
              <a:rPr lang="ru-RU" sz="1600" dirty="0" smtClean="0"/>
              <a:t>ЖИВОПИСЬ.</a:t>
            </a:r>
          </a:p>
          <a:p>
            <a:pPr algn="r"/>
            <a:endParaRPr lang="ru-RU" sz="1600" dirty="0"/>
          </a:p>
          <a:p>
            <a:pPr algn="r"/>
            <a:r>
              <a:rPr lang="ru-RU" sz="1600" dirty="0" smtClean="0"/>
              <a:t>«Кафе на Корфу»</a:t>
            </a:r>
          </a:p>
          <a:p>
            <a:pPr marL="114300" indent="0" algn="r">
              <a:buNone/>
            </a:pPr>
            <a:r>
              <a:rPr lang="ru-RU" sz="1600" dirty="0" smtClean="0"/>
              <a:t>Холст .масло 70х70</a:t>
            </a:r>
            <a:endParaRPr lang="ru-RU" sz="1600" dirty="0"/>
          </a:p>
        </p:txBody>
      </p:sp>
      <p:pic>
        <p:nvPicPr>
          <p:cNvPr id="5" name="Содержимое 4" descr="IMG_0100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0" t="15734" r="21391" b="12428"/>
          <a:stretch/>
        </p:blipFill>
        <p:spPr>
          <a:xfrm>
            <a:off x="179512" y="260648"/>
            <a:ext cx="6755452" cy="5611657"/>
          </a:xfrm>
        </p:spPr>
      </p:pic>
    </p:spTree>
    <p:extLst>
      <p:ext uri="{BB962C8B-B14F-4D97-AF65-F5344CB8AC3E}">
        <p14:creationId xmlns:p14="http://schemas.microsoft.com/office/powerpoint/2010/main" val="24749879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316288" cy="6480719"/>
          </a:xfrm>
          <a:solidFill>
            <a:srgbClr val="D9D9D9"/>
          </a:solidFill>
        </p:spPr>
        <p:txBody>
          <a:bodyPr>
            <a:normAutofit fontScale="92500" lnSpcReduction="20000"/>
          </a:bodyPr>
          <a:lstStyle/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8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«Два друга»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Холст, масло50х60 </a:t>
            </a:r>
            <a:endParaRPr lang="ru-RU" sz="1600" dirty="0">
              <a:solidFill>
                <a:srgbClr val="786C71"/>
              </a:solidFill>
            </a:endParaRPr>
          </a:p>
        </p:txBody>
      </p:sp>
      <p:pic>
        <p:nvPicPr>
          <p:cNvPr id="5" name="Содержимое 4" descr="два друга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r="4904"/>
          <a:stretch/>
        </p:blipFill>
        <p:spPr>
          <a:xfrm>
            <a:off x="251520" y="260648"/>
            <a:ext cx="7056784" cy="5834850"/>
          </a:xfrm>
        </p:spPr>
      </p:pic>
    </p:spTree>
    <p:extLst>
      <p:ext uri="{BB962C8B-B14F-4D97-AF65-F5344CB8AC3E}">
        <p14:creationId xmlns:p14="http://schemas.microsoft.com/office/powerpoint/2010/main" val="34966461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96136" y="260648"/>
            <a:ext cx="3168352" cy="6480719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«Белка и ее дети»</a:t>
            </a:r>
          </a:p>
          <a:p>
            <a:pPr marL="114300" indent="0" algn="r">
              <a:buNone/>
            </a:pPr>
            <a:r>
              <a:rPr lang="ru-RU" sz="1600" dirty="0" smtClean="0"/>
              <a:t>Холст, масло</a:t>
            </a:r>
          </a:p>
          <a:p>
            <a:pPr marL="114300" indent="0" algn="r">
              <a:buNone/>
            </a:pPr>
            <a:r>
              <a:rPr lang="ru-RU" sz="1600" dirty="0" smtClean="0"/>
              <a:t>50х60</a:t>
            </a:r>
            <a:endParaRPr lang="ru-RU" sz="1600" dirty="0"/>
          </a:p>
        </p:txBody>
      </p:sp>
      <p:pic>
        <p:nvPicPr>
          <p:cNvPr id="5" name="Содержимое 4" descr="Белка и ее дети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 t="12226" r="4903" b="5316"/>
          <a:stretch/>
        </p:blipFill>
        <p:spPr>
          <a:xfrm>
            <a:off x="251520" y="260648"/>
            <a:ext cx="7704856" cy="5495646"/>
          </a:xfrm>
        </p:spPr>
      </p:pic>
    </p:spTree>
    <p:extLst>
      <p:ext uri="{BB962C8B-B14F-4D97-AF65-F5344CB8AC3E}">
        <p14:creationId xmlns:p14="http://schemas.microsoft.com/office/powerpoint/2010/main" val="344169954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10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t="10158" r="12170" b="9772"/>
          <a:stretch/>
        </p:blipFill>
        <p:spPr>
          <a:xfrm rot="16200000">
            <a:off x="-865731" y="1377898"/>
            <a:ext cx="6338957" cy="410445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260648"/>
            <a:ext cx="4536504" cy="6336704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endParaRPr lang="ru-RU" sz="16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«В мастерской»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Холст, масло</a:t>
            </a:r>
          </a:p>
          <a:p>
            <a:pPr marL="114300" indent="0" algn="r">
              <a:buNone/>
            </a:pPr>
            <a:r>
              <a:rPr lang="ru-RU" sz="1600" dirty="0" smtClean="0">
                <a:solidFill>
                  <a:srgbClr val="786C71"/>
                </a:solidFill>
              </a:rPr>
              <a:t>70х40</a:t>
            </a:r>
            <a:endParaRPr lang="ru-RU" sz="1600" dirty="0">
              <a:solidFill>
                <a:srgbClr val="786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198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мозаика</a:t>
            </a:r>
            <a:endParaRPr lang="ru-RU" dirty="0"/>
          </a:p>
        </p:txBody>
      </p:sp>
      <p:pic>
        <p:nvPicPr>
          <p:cNvPr id="5" name="Содержимое 4" descr="IMG_0121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t="2263" r="16792" b="6660"/>
          <a:stretch/>
        </p:blipFill>
        <p:spPr>
          <a:xfrm>
            <a:off x="1187624" y="1772816"/>
            <a:ext cx="6048672" cy="4932106"/>
          </a:xfrm>
        </p:spPr>
      </p:pic>
    </p:spTree>
    <p:extLst>
      <p:ext uri="{BB962C8B-B14F-4D97-AF65-F5344CB8AC3E}">
        <p14:creationId xmlns:p14="http://schemas.microsoft.com/office/powerpoint/2010/main" val="20161560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мозаика</a:t>
            </a:r>
            <a:endParaRPr lang="ru-RU" dirty="0"/>
          </a:p>
        </p:txBody>
      </p:sp>
      <p:pic>
        <p:nvPicPr>
          <p:cNvPr id="5" name="Содержимое 4" descr="IMG_0124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6" t="8313" r="8964" b="1679"/>
          <a:stretch/>
        </p:blipFill>
        <p:spPr>
          <a:xfrm>
            <a:off x="1187624" y="1772816"/>
            <a:ext cx="6624736" cy="4887169"/>
          </a:xfrm>
        </p:spPr>
      </p:pic>
    </p:spTree>
    <p:extLst>
      <p:ext uri="{BB962C8B-B14F-4D97-AF65-F5344CB8AC3E}">
        <p14:creationId xmlns:p14="http://schemas.microsoft.com/office/powerpoint/2010/main" val="32054624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51520" y="188641"/>
            <a:ext cx="8640960" cy="1584176"/>
          </a:xfrm>
          <a:solidFill>
            <a:srgbClr val="D9D9D9"/>
          </a:solidFill>
        </p:spPr>
        <p:txBody>
          <a:bodyPr/>
          <a:lstStyle/>
          <a:p>
            <a:pPr marL="114300" indent="0">
              <a:buNone/>
            </a:pPr>
            <a:endParaRPr lang="ru-RU" dirty="0"/>
          </a:p>
        </p:txBody>
      </p:sp>
      <p:pic>
        <p:nvPicPr>
          <p:cNvPr id="8" name="Содержимое 4" descr="IMG_0117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1" t="6610" r="9633" b="3395"/>
          <a:stretch/>
        </p:blipFill>
        <p:spPr>
          <a:xfrm rot="16200000">
            <a:off x="-348910" y="1139377"/>
            <a:ext cx="6457445" cy="4680520"/>
          </a:xfrm>
        </p:spPr>
      </p:pic>
    </p:spTree>
    <p:extLst>
      <p:ext uri="{BB962C8B-B14F-4D97-AF65-F5344CB8AC3E}">
        <p14:creationId xmlns:p14="http://schemas.microsoft.com/office/powerpoint/2010/main" val="18585840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712968" cy="1440159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Новогодние открытки</a:t>
            </a:r>
            <a:endParaRPr lang="ru-RU" dirty="0"/>
          </a:p>
        </p:txBody>
      </p:sp>
      <p:pic>
        <p:nvPicPr>
          <p:cNvPr id="5" name="Содержимое 4" descr="10444725_799340183457458_3083485193628938861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" t="5110" r="2295" b="4525"/>
          <a:stretch/>
        </p:blipFill>
        <p:spPr>
          <a:xfrm>
            <a:off x="971600" y="1556792"/>
            <a:ext cx="6552728" cy="4853151"/>
          </a:xfrm>
        </p:spPr>
      </p:pic>
    </p:spTree>
    <p:extLst>
      <p:ext uri="{BB962C8B-B14F-4D97-AF65-F5344CB8AC3E}">
        <p14:creationId xmlns:p14="http://schemas.microsoft.com/office/powerpoint/2010/main" val="4170217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91880" y="260648"/>
            <a:ext cx="5472608" cy="6597352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«Наваждение. Лист 1</a:t>
            </a:r>
            <a:r>
              <a:rPr lang="ru-RU" sz="1600" dirty="0" smtClean="0"/>
              <a:t>»  60х80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Цветной картон, цинкография</a:t>
            </a:r>
          </a:p>
          <a:p>
            <a:pPr marL="114300" indent="0" algn="r">
              <a:buNone/>
            </a:pPr>
            <a:r>
              <a:rPr lang="ru-RU" sz="1600" dirty="0" smtClean="0"/>
              <a:t>ипостаси  </a:t>
            </a:r>
            <a:r>
              <a:rPr lang="ru-RU" sz="1600" dirty="0" smtClean="0"/>
              <a:t>отношений</a:t>
            </a:r>
            <a:endParaRPr lang="ru-RU" sz="1600" dirty="0"/>
          </a:p>
        </p:txBody>
      </p:sp>
      <p:pic>
        <p:nvPicPr>
          <p:cNvPr id="5" name="Содержимое 4" descr="11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7" t="2995" r="13204" b="3908"/>
          <a:stretch/>
        </p:blipFill>
        <p:spPr>
          <a:xfrm>
            <a:off x="251520" y="188640"/>
            <a:ext cx="7416824" cy="5713514"/>
          </a:xfrm>
        </p:spPr>
      </p:pic>
    </p:spTree>
    <p:extLst>
      <p:ext uri="{BB962C8B-B14F-4D97-AF65-F5344CB8AC3E}">
        <p14:creationId xmlns:p14="http://schemas.microsoft.com/office/powerpoint/2010/main" val="1666081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712968" cy="1368152"/>
          </a:xfrm>
          <a:solidFill>
            <a:srgbClr val="D9D9D9"/>
          </a:solidFill>
        </p:spPr>
        <p:txBody>
          <a:bodyPr/>
          <a:lstStyle/>
          <a:p>
            <a:r>
              <a:rPr lang="ru-RU" dirty="0" smtClean="0"/>
              <a:t>Новогодние открытки</a:t>
            </a:r>
            <a:endParaRPr lang="ru-RU" dirty="0"/>
          </a:p>
        </p:txBody>
      </p:sp>
      <p:pic>
        <p:nvPicPr>
          <p:cNvPr id="5" name="Содержимое 4" descr="75345_459788420745971_113312145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0" t="2119" r="-682" b="994"/>
          <a:stretch/>
        </p:blipFill>
        <p:spPr>
          <a:xfrm>
            <a:off x="899592" y="1662070"/>
            <a:ext cx="6768752" cy="4813732"/>
          </a:xfrm>
        </p:spPr>
      </p:pic>
    </p:spTree>
    <p:extLst>
      <p:ext uri="{BB962C8B-B14F-4D97-AF65-F5344CB8AC3E}">
        <p14:creationId xmlns:p14="http://schemas.microsoft.com/office/powerpoint/2010/main" val="38900456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368151"/>
          </a:xfrm>
          <a:solidFill>
            <a:srgbClr val="D9D9D9"/>
          </a:solidFill>
        </p:spPr>
        <p:txBody>
          <a:bodyPr>
            <a:normAutofit/>
          </a:bodyPr>
          <a:lstStyle/>
          <a:p>
            <a:r>
              <a:rPr lang="ru-RU" dirty="0" smtClean="0"/>
              <a:t>Новогодние открытки</a:t>
            </a:r>
            <a:endParaRPr lang="ru-RU" dirty="0"/>
          </a:p>
        </p:txBody>
      </p:sp>
      <p:pic>
        <p:nvPicPr>
          <p:cNvPr id="5" name="Содержимое 4" descr="IMG_0084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2" t="15533" r="11950" b="11485"/>
          <a:stretch/>
        </p:blipFill>
        <p:spPr>
          <a:xfrm>
            <a:off x="467544" y="1484784"/>
            <a:ext cx="3456384" cy="4999176"/>
          </a:xfrm>
        </p:spPr>
      </p:pic>
      <p:pic>
        <p:nvPicPr>
          <p:cNvPr id="6" name="Содержимое 5" descr="385461_273249502733198_57650603_n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3" t="11967" r="8575" b="1342"/>
          <a:stretch/>
        </p:blipFill>
        <p:spPr>
          <a:xfrm>
            <a:off x="4734656" y="1412776"/>
            <a:ext cx="3458340" cy="4968552"/>
          </a:xfrm>
        </p:spPr>
      </p:pic>
    </p:spTree>
    <p:extLst>
      <p:ext uri="{BB962C8B-B14F-4D97-AF65-F5344CB8AC3E}">
        <p14:creationId xmlns:p14="http://schemas.microsoft.com/office/powerpoint/2010/main" val="807221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188640"/>
            <a:ext cx="3528392" cy="6669360"/>
          </a:xfrm>
          <a:solidFill>
            <a:srgbClr val="D9D9D9"/>
          </a:solidFill>
        </p:spPr>
        <p:txBody>
          <a:bodyPr>
            <a:normAutofit lnSpcReduction="10000"/>
          </a:bodyPr>
          <a:lstStyle/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Серия 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/>
              <a:t>«</a:t>
            </a:r>
            <a:r>
              <a:rPr lang="ru-RU" sz="1600" dirty="0" smtClean="0"/>
              <a:t>Наваждение.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Лист 2» 60х80</a:t>
            </a:r>
          </a:p>
          <a:p>
            <a:pPr marL="114300" indent="0" algn="r">
              <a:buNone/>
            </a:pPr>
            <a:r>
              <a:rPr lang="ru-RU" sz="1600" dirty="0" smtClean="0"/>
              <a:t>Цветной </a:t>
            </a:r>
            <a:r>
              <a:rPr lang="ru-RU" sz="1600" dirty="0"/>
              <a:t>картон, </a:t>
            </a:r>
            <a:endParaRPr lang="ru-RU" sz="1600" dirty="0" smtClean="0"/>
          </a:p>
          <a:p>
            <a:pPr marL="114300" indent="0" algn="r">
              <a:buNone/>
            </a:pPr>
            <a:r>
              <a:rPr lang="ru-RU" sz="1600" dirty="0" smtClean="0"/>
              <a:t>цинкография</a:t>
            </a:r>
            <a:endParaRPr lang="ru-RU" sz="1600" dirty="0"/>
          </a:p>
          <a:p>
            <a:pPr marL="114300" indent="0" algn="r">
              <a:buNone/>
            </a:pPr>
            <a:r>
              <a:rPr lang="ru-RU" sz="1600" dirty="0" smtClean="0"/>
              <a:t>ипостаси  </a:t>
            </a:r>
          </a:p>
          <a:p>
            <a:pPr marL="114300" indent="0" algn="r">
              <a:buNone/>
            </a:pPr>
            <a:r>
              <a:rPr lang="ru-RU" sz="1600" dirty="0" smtClean="0"/>
              <a:t>отношений</a:t>
            </a:r>
            <a:endParaRPr lang="ru-RU" sz="1600" dirty="0"/>
          </a:p>
        </p:txBody>
      </p:sp>
      <p:pic>
        <p:nvPicPr>
          <p:cNvPr id="7" name="Содержимое 6" descr="10984968_824193040972172_555783288_n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" t="12063" r="4132" b="7918"/>
          <a:stretch/>
        </p:blipFill>
        <p:spPr>
          <a:xfrm>
            <a:off x="251520" y="188640"/>
            <a:ext cx="5121997" cy="6442474"/>
          </a:xfrm>
        </p:spPr>
      </p:pic>
    </p:spTree>
    <p:extLst>
      <p:ext uri="{BB962C8B-B14F-4D97-AF65-F5344CB8AC3E}">
        <p14:creationId xmlns:p14="http://schemas.microsoft.com/office/powerpoint/2010/main" val="177616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3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" t="10206" r="7707" b="20566"/>
          <a:stretch/>
        </p:blipFill>
        <p:spPr>
          <a:xfrm>
            <a:off x="95891" y="260648"/>
            <a:ext cx="5382577" cy="648072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260648"/>
            <a:ext cx="3456384" cy="6480720"/>
          </a:xfrm>
          <a:solidFill>
            <a:srgbClr val="D9D9D9"/>
          </a:solidFill>
        </p:spPr>
        <p:txBody>
          <a:bodyPr>
            <a:normAutofit/>
          </a:bodyPr>
          <a:lstStyle/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endParaRPr lang="ru-RU" sz="1700" dirty="0"/>
          </a:p>
          <a:p>
            <a:pPr marL="114300" indent="0" algn="r">
              <a:buNone/>
            </a:pPr>
            <a:endParaRPr lang="ru-RU" sz="1700" dirty="0" smtClean="0"/>
          </a:p>
          <a:p>
            <a:pPr marL="114300" indent="0" algn="r">
              <a:buNone/>
            </a:pPr>
            <a:r>
              <a:rPr lang="ru-RU" sz="1700" dirty="0" smtClean="0">
                <a:solidFill>
                  <a:srgbClr val="786C71"/>
                </a:solidFill>
              </a:rPr>
              <a:t>Серия </a:t>
            </a:r>
            <a:endParaRPr lang="ru-RU" sz="17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700" dirty="0">
                <a:solidFill>
                  <a:srgbClr val="786C71"/>
                </a:solidFill>
              </a:rPr>
              <a:t>«</a:t>
            </a:r>
            <a:r>
              <a:rPr lang="ru-RU" sz="1700" dirty="0" smtClean="0">
                <a:solidFill>
                  <a:srgbClr val="786C71"/>
                </a:solidFill>
              </a:rPr>
              <a:t>Наваждение. </a:t>
            </a:r>
            <a:endParaRPr lang="ru-RU" sz="1700" dirty="0" smtClean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700" dirty="0" smtClean="0">
                <a:solidFill>
                  <a:srgbClr val="786C71"/>
                </a:solidFill>
              </a:rPr>
              <a:t>Лист </a:t>
            </a:r>
            <a:r>
              <a:rPr lang="ru-RU" sz="1700" dirty="0" smtClean="0">
                <a:solidFill>
                  <a:srgbClr val="786C71"/>
                </a:solidFill>
              </a:rPr>
              <a:t>3»</a:t>
            </a:r>
            <a:endParaRPr lang="ru-RU" sz="17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700" dirty="0">
                <a:solidFill>
                  <a:srgbClr val="786C71"/>
                </a:solidFill>
              </a:rPr>
              <a:t>60х80</a:t>
            </a:r>
          </a:p>
          <a:p>
            <a:pPr marL="114300" indent="0" algn="r">
              <a:buNone/>
            </a:pPr>
            <a:r>
              <a:rPr lang="ru-RU" sz="1700" dirty="0">
                <a:solidFill>
                  <a:srgbClr val="786C71"/>
                </a:solidFill>
              </a:rPr>
              <a:t>Цветной картон, цинкография</a:t>
            </a:r>
          </a:p>
          <a:p>
            <a:pPr marL="114300" indent="0" algn="r">
              <a:buNone/>
            </a:pPr>
            <a:endParaRPr lang="ru-RU" sz="1700" dirty="0">
              <a:solidFill>
                <a:srgbClr val="786C71"/>
              </a:solidFill>
            </a:endParaRPr>
          </a:p>
          <a:p>
            <a:pPr marL="114300" indent="0" algn="r">
              <a:buNone/>
            </a:pPr>
            <a:r>
              <a:rPr lang="ru-RU" sz="1800" dirty="0">
                <a:solidFill>
                  <a:srgbClr val="786C71"/>
                </a:solidFill>
              </a:rPr>
              <a:t>ипостаси  отношений</a:t>
            </a:r>
          </a:p>
          <a:p>
            <a:pPr marL="11430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5601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Аптека.thmx</Template>
  <TotalTime>522</TotalTime>
  <Words>554</Words>
  <Application>Microsoft Macintosh PowerPoint</Application>
  <PresentationFormat>Экран (4:3)</PresentationFormat>
  <Paragraphs>1091</Paragraphs>
  <Slides>71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Аптека</vt:lpstr>
      <vt:lpstr>АЛЁНА ВЕРШИГОРОВА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иллюстрации</vt:lpstr>
      <vt:lpstr>иллюстрации</vt:lpstr>
      <vt:lpstr>иллюстрации</vt:lpstr>
      <vt:lpstr>иллюстрации</vt:lpstr>
      <vt:lpstr>рисунки</vt:lpstr>
      <vt:lpstr>рисунки</vt:lpstr>
      <vt:lpstr>рисунки</vt:lpstr>
      <vt:lpstr>акварели</vt:lpstr>
      <vt:lpstr>акварели</vt:lpstr>
      <vt:lpstr>акварель</vt:lpstr>
      <vt:lpstr>акварели</vt:lpstr>
      <vt:lpstr>акварели</vt:lpstr>
      <vt:lpstr>акаварели</vt:lpstr>
      <vt:lpstr>Презентация PowerPoint</vt:lpstr>
      <vt:lpstr>Презентация PowerPoint</vt:lpstr>
      <vt:lpstr>Презентация PowerPoint</vt:lpstr>
      <vt:lpstr>Презентация PowerPoint</vt:lpstr>
      <vt:lpstr>мозаика</vt:lpstr>
      <vt:lpstr>мозаика</vt:lpstr>
      <vt:lpstr>Презентация PowerPoint</vt:lpstr>
      <vt:lpstr>Новогодние открытки</vt:lpstr>
      <vt:lpstr>Новогодние открытки</vt:lpstr>
      <vt:lpstr>Новогодние открытки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Алёна</cp:lastModifiedBy>
  <cp:revision>25</cp:revision>
  <dcterms:created xsi:type="dcterms:W3CDTF">2012-05-30T10:17:08Z</dcterms:created>
  <dcterms:modified xsi:type="dcterms:W3CDTF">2015-10-14T10:37:07Z</dcterms:modified>
</cp:coreProperties>
</file>