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404" r:id="rId2"/>
    <p:sldId id="375" r:id="rId3"/>
    <p:sldId id="379" r:id="rId4"/>
    <p:sldId id="380" r:id="rId5"/>
    <p:sldId id="381" r:id="rId6"/>
    <p:sldId id="383" r:id="rId7"/>
    <p:sldId id="382" r:id="rId8"/>
    <p:sldId id="395" r:id="rId9"/>
    <p:sldId id="396" r:id="rId10"/>
    <p:sldId id="397" r:id="rId11"/>
    <p:sldId id="398" r:id="rId12"/>
    <p:sldId id="399" r:id="rId13"/>
    <p:sldId id="400" r:id="rId14"/>
    <p:sldId id="335" r:id="rId15"/>
    <p:sldId id="401" r:id="rId16"/>
    <p:sldId id="402" r:id="rId17"/>
    <p:sldId id="403" r:id="rId18"/>
    <p:sldId id="330" r:id="rId19"/>
    <p:sldId id="392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B8EB"/>
    <a:srgbClr val="0099CC"/>
    <a:srgbClr val="B2B2B2"/>
    <a:srgbClr val="C0C0C0"/>
    <a:srgbClr val="DDDDDD"/>
    <a:srgbClr val="000000"/>
    <a:srgbClr val="FFFFFF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476" autoAdjust="0"/>
    <p:restoredTop sz="87838" autoAdjust="0"/>
  </p:normalViewPr>
  <p:slideViewPr>
    <p:cSldViewPr>
      <p:cViewPr>
        <p:scale>
          <a:sx n="75" d="100"/>
          <a:sy n="75" d="100"/>
        </p:scale>
        <p:origin x="-744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AC1E71-8A9C-4761-90E2-0E4C7490C3E8}" type="doc">
      <dgm:prSet loTypeId="urn:microsoft.com/office/officeart/2005/8/layout/target3" loCatId="list" qsTypeId="urn:microsoft.com/office/officeart/2005/8/quickstyle/simple1#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F0A8EEE-A509-4D3E-9AA8-652E3587EB3B}">
      <dgm:prSet phldrT="[Текст]"/>
      <dgm:spPr/>
      <dgm:t>
        <a:bodyPr/>
        <a:lstStyle/>
        <a:p>
          <a:pPr algn="l"/>
          <a:r>
            <a:rPr lang="ru-RU" dirty="0" smtClean="0"/>
            <a:t>Обогащение словарного запаса</a:t>
          </a:r>
          <a:endParaRPr lang="ru-RU" dirty="0"/>
        </a:p>
      </dgm:t>
    </dgm:pt>
    <dgm:pt modelId="{433A03C4-DB77-4694-8509-E87C8D2953CB}" type="parTrans" cxnId="{47A28EEE-C605-44F0-8856-B3BAB9496F9F}">
      <dgm:prSet/>
      <dgm:spPr/>
      <dgm:t>
        <a:bodyPr/>
        <a:lstStyle/>
        <a:p>
          <a:endParaRPr lang="ru-RU"/>
        </a:p>
      </dgm:t>
    </dgm:pt>
    <dgm:pt modelId="{5FB83761-6DF5-4FD7-A464-5F7EAF68444A}" type="sibTrans" cxnId="{47A28EEE-C605-44F0-8856-B3BAB9496F9F}">
      <dgm:prSet/>
      <dgm:spPr/>
      <dgm:t>
        <a:bodyPr/>
        <a:lstStyle/>
        <a:p>
          <a:endParaRPr lang="ru-RU"/>
        </a:p>
      </dgm:t>
    </dgm:pt>
    <dgm:pt modelId="{7A01A288-FD57-49DC-AEA9-E43BE04FD5CD}">
      <dgm:prSet phldrT="[Текст]"/>
      <dgm:spPr/>
      <dgm:t>
        <a:bodyPr/>
        <a:lstStyle/>
        <a:p>
          <a:pPr algn="l"/>
          <a:r>
            <a:rPr lang="ru-RU" dirty="0" smtClean="0"/>
            <a:t>Обучение составлению рассказов</a:t>
          </a:r>
          <a:endParaRPr lang="ru-RU" dirty="0"/>
        </a:p>
      </dgm:t>
    </dgm:pt>
    <dgm:pt modelId="{8B3F400C-F03B-42D6-AABE-C832EB9AB4B0}" type="parTrans" cxnId="{3506BEBA-666F-4E37-BAC1-E1B6E77B796B}">
      <dgm:prSet/>
      <dgm:spPr/>
      <dgm:t>
        <a:bodyPr/>
        <a:lstStyle/>
        <a:p>
          <a:endParaRPr lang="ru-RU"/>
        </a:p>
      </dgm:t>
    </dgm:pt>
    <dgm:pt modelId="{84ACCABA-F341-44DE-8374-DB580ED0896E}" type="sibTrans" cxnId="{3506BEBA-666F-4E37-BAC1-E1B6E77B796B}">
      <dgm:prSet/>
      <dgm:spPr/>
      <dgm:t>
        <a:bodyPr/>
        <a:lstStyle/>
        <a:p>
          <a:endParaRPr lang="ru-RU"/>
        </a:p>
      </dgm:t>
    </dgm:pt>
    <dgm:pt modelId="{A43FB063-BDB3-4455-94E0-611888D701D4}">
      <dgm:prSet phldrT="[Текст]"/>
      <dgm:spPr/>
      <dgm:t>
        <a:bodyPr/>
        <a:lstStyle/>
        <a:p>
          <a:r>
            <a:rPr lang="ru-RU" dirty="0" smtClean="0"/>
            <a:t>Пересказ художественной литературы</a:t>
          </a:r>
          <a:endParaRPr lang="ru-RU" dirty="0"/>
        </a:p>
      </dgm:t>
    </dgm:pt>
    <dgm:pt modelId="{15522AFA-4ED9-48FA-9E6F-CBF972EAB9C1}" type="parTrans" cxnId="{F5BED60F-323F-4CF2-8A8D-996E258E5A76}">
      <dgm:prSet/>
      <dgm:spPr/>
      <dgm:t>
        <a:bodyPr/>
        <a:lstStyle/>
        <a:p>
          <a:endParaRPr lang="ru-RU"/>
        </a:p>
      </dgm:t>
    </dgm:pt>
    <dgm:pt modelId="{AD56E099-4D52-4878-84F6-E680A84AF56D}" type="sibTrans" cxnId="{F5BED60F-323F-4CF2-8A8D-996E258E5A76}">
      <dgm:prSet/>
      <dgm:spPr/>
      <dgm:t>
        <a:bodyPr/>
        <a:lstStyle/>
        <a:p>
          <a:endParaRPr lang="ru-RU"/>
        </a:p>
      </dgm:t>
    </dgm:pt>
    <dgm:pt modelId="{40BAD84A-0CD3-423A-BBF5-48C874E20905}">
      <dgm:prSet phldrT="[Текст]"/>
      <dgm:spPr/>
      <dgm:t>
        <a:bodyPr/>
        <a:lstStyle/>
        <a:p>
          <a:pPr algn="l"/>
          <a:r>
            <a:rPr lang="ru-RU" dirty="0" smtClean="0"/>
            <a:t>Отгадывание и загадывание загадок</a:t>
          </a:r>
          <a:endParaRPr lang="ru-RU" dirty="0"/>
        </a:p>
      </dgm:t>
    </dgm:pt>
    <dgm:pt modelId="{3C2D8888-677B-4727-AAF5-D8F1ACC448D5}" type="parTrans" cxnId="{52D1BCBD-56D6-4C71-B9DC-0EE923D39F76}">
      <dgm:prSet/>
      <dgm:spPr/>
      <dgm:t>
        <a:bodyPr/>
        <a:lstStyle/>
        <a:p>
          <a:endParaRPr lang="ru-RU"/>
        </a:p>
      </dgm:t>
    </dgm:pt>
    <dgm:pt modelId="{1521F7CD-C03E-4A6E-B53B-175BBFA66FD4}" type="sibTrans" cxnId="{52D1BCBD-56D6-4C71-B9DC-0EE923D39F76}">
      <dgm:prSet/>
      <dgm:spPr/>
      <dgm:t>
        <a:bodyPr/>
        <a:lstStyle/>
        <a:p>
          <a:endParaRPr lang="ru-RU"/>
        </a:p>
      </dgm:t>
    </dgm:pt>
    <dgm:pt modelId="{B1BC6B7D-D402-4750-974A-71FECB2F894D}" type="pres">
      <dgm:prSet presAssocID="{13AC1E71-8A9C-4761-90E2-0E4C7490C3E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48068F-D532-4837-ACA6-22196432E490}" type="pres">
      <dgm:prSet presAssocID="{1F0A8EEE-A509-4D3E-9AA8-652E3587EB3B}" presName="circle1" presStyleLbl="node1" presStyleIdx="0" presStyleCnt="4"/>
      <dgm:spPr/>
    </dgm:pt>
    <dgm:pt modelId="{AA9FEC68-F520-461B-A222-8DB66522CE02}" type="pres">
      <dgm:prSet presAssocID="{1F0A8EEE-A509-4D3E-9AA8-652E3587EB3B}" presName="space" presStyleCnt="0"/>
      <dgm:spPr/>
    </dgm:pt>
    <dgm:pt modelId="{818AA842-B0B6-4639-B8E5-2E907275D83C}" type="pres">
      <dgm:prSet presAssocID="{1F0A8EEE-A509-4D3E-9AA8-652E3587EB3B}" presName="rect1" presStyleLbl="alignAcc1" presStyleIdx="0" presStyleCnt="4"/>
      <dgm:spPr/>
      <dgm:t>
        <a:bodyPr/>
        <a:lstStyle/>
        <a:p>
          <a:endParaRPr lang="ru-RU"/>
        </a:p>
      </dgm:t>
    </dgm:pt>
    <dgm:pt modelId="{1AB27513-9851-44FE-8BD6-7C222C7BA0EB}" type="pres">
      <dgm:prSet presAssocID="{7A01A288-FD57-49DC-AEA9-E43BE04FD5CD}" presName="vertSpace2" presStyleLbl="node1" presStyleIdx="0" presStyleCnt="4"/>
      <dgm:spPr/>
    </dgm:pt>
    <dgm:pt modelId="{D2394170-2B9E-473B-A073-199E40C78004}" type="pres">
      <dgm:prSet presAssocID="{7A01A288-FD57-49DC-AEA9-E43BE04FD5CD}" presName="circle2" presStyleLbl="node1" presStyleIdx="1" presStyleCnt="4"/>
      <dgm:spPr/>
    </dgm:pt>
    <dgm:pt modelId="{175F4413-7D1A-4AAD-9EFB-095952E4B033}" type="pres">
      <dgm:prSet presAssocID="{7A01A288-FD57-49DC-AEA9-E43BE04FD5CD}" presName="rect2" presStyleLbl="alignAcc1" presStyleIdx="1" presStyleCnt="4"/>
      <dgm:spPr/>
      <dgm:t>
        <a:bodyPr/>
        <a:lstStyle/>
        <a:p>
          <a:endParaRPr lang="ru-RU"/>
        </a:p>
      </dgm:t>
    </dgm:pt>
    <dgm:pt modelId="{6F4212A8-ADFD-47EE-9A6F-4C03AC1D804A}" type="pres">
      <dgm:prSet presAssocID="{A43FB063-BDB3-4455-94E0-611888D701D4}" presName="vertSpace3" presStyleLbl="node1" presStyleIdx="1" presStyleCnt="4"/>
      <dgm:spPr/>
    </dgm:pt>
    <dgm:pt modelId="{09801D35-4175-4B8A-BFFC-E55C476417A1}" type="pres">
      <dgm:prSet presAssocID="{A43FB063-BDB3-4455-94E0-611888D701D4}" presName="circle3" presStyleLbl="node1" presStyleIdx="2" presStyleCnt="4"/>
      <dgm:spPr/>
    </dgm:pt>
    <dgm:pt modelId="{55058D2B-D335-494D-A1DB-FB723DADD4DA}" type="pres">
      <dgm:prSet presAssocID="{A43FB063-BDB3-4455-94E0-611888D701D4}" presName="rect3" presStyleLbl="alignAcc1" presStyleIdx="2" presStyleCnt="4"/>
      <dgm:spPr/>
      <dgm:t>
        <a:bodyPr/>
        <a:lstStyle/>
        <a:p>
          <a:endParaRPr lang="ru-RU"/>
        </a:p>
      </dgm:t>
    </dgm:pt>
    <dgm:pt modelId="{C980AE9B-A391-402A-AD61-D3F48E031FFB}" type="pres">
      <dgm:prSet presAssocID="{40BAD84A-0CD3-423A-BBF5-48C874E20905}" presName="vertSpace4" presStyleLbl="node1" presStyleIdx="2" presStyleCnt="4"/>
      <dgm:spPr/>
    </dgm:pt>
    <dgm:pt modelId="{F8AE1E17-CC3D-40DC-AB5B-C5806E4255EA}" type="pres">
      <dgm:prSet presAssocID="{40BAD84A-0CD3-423A-BBF5-48C874E20905}" presName="circle4" presStyleLbl="node1" presStyleIdx="3" presStyleCnt="4"/>
      <dgm:spPr/>
    </dgm:pt>
    <dgm:pt modelId="{079D0E32-F787-46C3-979E-C5B428E61671}" type="pres">
      <dgm:prSet presAssocID="{40BAD84A-0CD3-423A-BBF5-48C874E20905}" presName="rect4" presStyleLbl="alignAcc1" presStyleIdx="3" presStyleCnt="4"/>
      <dgm:spPr/>
      <dgm:t>
        <a:bodyPr/>
        <a:lstStyle/>
        <a:p>
          <a:endParaRPr lang="ru-RU"/>
        </a:p>
      </dgm:t>
    </dgm:pt>
    <dgm:pt modelId="{31B92937-2226-44B2-9A0E-4203C360583F}" type="pres">
      <dgm:prSet presAssocID="{1F0A8EEE-A509-4D3E-9AA8-652E3587EB3B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E329E0-2219-4852-9842-FB60F74D5539}" type="pres">
      <dgm:prSet presAssocID="{7A01A288-FD57-49DC-AEA9-E43BE04FD5CD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95AC9F-B813-4178-B6F3-CD0AE0BC31AB}" type="pres">
      <dgm:prSet presAssocID="{A43FB063-BDB3-4455-94E0-611888D701D4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D39DC5-06E6-4600-9941-22ED4D6A5971}" type="pres">
      <dgm:prSet presAssocID="{40BAD84A-0CD3-423A-BBF5-48C874E20905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2F6E59-AEE5-495A-87A0-F1C702BABD4F}" type="presOf" srcId="{7A01A288-FD57-49DC-AEA9-E43BE04FD5CD}" destId="{76E329E0-2219-4852-9842-FB60F74D5539}" srcOrd="1" destOrd="0" presId="urn:microsoft.com/office/officeart/2005/8/layout/target3"/>
    <dgm:cxn modelId="{3506BEBA-666F-4E37-BAC1-E1B6E77B796B}" srcId="{13AC1E71-8A9C-4761-90E2-0E4C7490C3E8}" destId="{7A01A288-FD57-49DC-AEA9-E43BE04FD5CD}" srcOrd="1" destOrd="0" parTransId="{8B3F400C-F03B-42D6-AABE-C832EB9AB4B0}" sibTransId="{84ACCABA-F341-44DE-8374-DB580ED0896E}"/>
    <dgm:cxn modelId="{52D1BCBD-56D6-4C71-B9DC-0EE923D39F76}" srcId="{13AC1E71-8A9C-4761-90E2-0E4C7490C3E8}" destId="{40BAD84A-0CD3-423A-BBF5-48C874E20905}" srcOrd="3" destOrd="0" parTransId="{3C2D8888-677B-4727-AAF5-D8F1ACC448D5}" sibTransId="{1521F7CD-C03E-4A6E-B53B-175BBFA66FD4}"/>
    <dgm:cxn modelId="{38604EAD-6C6C-45FE-8CCA-C21E74A2729E}" type="presOf" srcId="{1F0A8EEE-A509-4D3E-9AA8-652E3587EB3B}" destId="{818AA842-B0B6-4639-B8E5-2E907275D83C}" srcOrd="0" destOrd="0" presId="urn:microsoft.com/office/officeart/2005/8/layout/target3"/>
    <dgm:cxn modelId="{47A28EEE-C605-44F0-8856-B3BAB9496F9F}" srcId="{13AC1E71-8A9C-4761-90E2-0E4C7490C3E8}" destId="{1F0A8EEE-A509-4D3E-9AA8-652E3587EB3B}" srcOrd="0" destOrd="0" parTransId="{433A03C4-DB77-4694-8509-E87C8D2953CB}" sibTransId="{5FB83761-6DF5-4FD7-A464-5F7EAF68444A}"/>
    <dgm:cxn modelId="{EF8DEDB4-CFD6-435B-9814-A2A18DE617FB}" type="presOf" srcId="{A43FB063-BDB3-4455-94E0-611888D701D4}" destId="{55058D2B-D335-494D-A1DB-FB723DADD4DA}" srcOrd="0" destOrd="0" presId="urn:microsoft.com/office/officeart/2005/8/layout/target3"/>
    <dgm:cxn modelId="{D3D640B9-43FD-4224-9885-9CDD688121A7}" type="presOf" srcId="{40BAD84A-0CD3-423A-BBF5-48C874E20905}" destId="{079D0E32-F787-46C3-979E-C5B428E61671}" srcOrd="0" destOrd="0" presId="urn:microsoft.com/office/officeart/2005/8/layout/target3"/>
    <dgm:cxn modelId="{15CF74FC-EB89-409E-B86C-FA90936C2B5A}" type="presOf" srcId="{A43FB063-BDB3-4455-94E0-611888D701D4}" destId="{DD95AC9F-B813-4178-B6F3-CD0AE0BC31AB}" srcOrd="1" destOrd="0" presId="urn:microsoft.com/office/officeart/2005/8/layout/target3"/>
    <dgm:cxn modelId="{9885B262-1455-47C8-ACB9-F96943BC7ECA}" type="presOf" srcId="{40BAD84A-0CD3-423A-BBF5-48C874E20905}" destId="{31D39DC5-06E6-4600-9941-22ED4D6A5971}" srcOrd="1" destOrd="0" presId="urn:microsoft.com/office/officeart/2005/8/layout/target3"/>
    <dgm:cxn modelId="{F5BED60F-323F-4CF2-8A8D-996E258E5A76}" srcId="{13AC1E71-8A9C-4761-90E2-0E4C7490C3E8}" destId="{A43FB063-BDB3-4455-94E0-611888D701D4}" srcOrd="2" destOrd="0" parTransId="{15522AFA-4ED9-48FA-9E6F-CBF972EAB9C1}" sibTransId="{AD56E099-4D52-4878-84F6-E680A84AF56D}"/>
    <dgm:cxn modelId="{EF6198EE-772B-49DB-A008-1A4C01DC9A0B}" type="presOf" srcId="{7A01A288-FD57-49DC-AEA9-E43BE04FD5CD}" destId="{175F4413-7D1A-4AAD-9EFB-095952E4B033}" srcOrd="0" destOrd="0" presId="urn:microsoft.com/office/officeart/2005/8/layout/target3"/>
    <dgm:cxn modelId="{65A78427-BC72-4411-90CB-4146427A3055}" type="presOf" srcId="{13AC1E71-8A9C-4761-90E2-0E4C7490C3E8}" destId="{B1BC6B7D-D402-4750-974A-71FECB2F894D}" srcOrd="0" destOrd="0" presId="urn:microsoft.com/office/officeart/2005/8/layout/target3"/>
    <dgm:cxn modelId="{C7232EC2-9FE2-4C08-8EF9-D3D347352F9E}" type="presOf" srcId="{1F0A8EEE-A509-4D3E-9AA8-652E3587EB3B}" destId="{31B92937-2226-44B2-9A0E-4203C360583F}" srcOrd="1" destOrd="0" presId="urn:microsoft.com/office/officeart/2005/8/layout/target3"/>
    <dgm:cxn modelId="{F3E60E40-9018-4AE1-A151-EB54AFB0B26A}" type="presParOf" srcId="{B1BC6B7D-D402-4750-974A-71FECB2F894D}" destId="{3D48068F-D532-4837-ACA6-22196432E490}" srcOrd="0" destOrd="0" presId="urn:microsoft.com/office/officeart/2005/8/layout/target3"/>
    <dgm:cxn modelId="{7E5D4599-B7EF-4990-AC5E-5DD2C77FFE89}" type="presParOf" srcId="{B1BC6B7D-D402-4750-974A-71FECB2F894D}" destId="{AA9FEC68-F520-461B-A222-8DB66522CE02}" srcOrd="1" destOrd="0" presId="urn:microsoft.com/office/officeart/2005/8/layout/target3"/>
    <dgm:cxn modelId="{100A801E-B62E-403C-9C4D-15CBE875EC01}" type="presParOf" srcId="{B1BC6B7D-D402-4750-974A-71FECB2F894D}" destId="{818AA842-B0B6-4639-B8E5-2E907275D83C}" srcOrd="2" destOrd="0" presId="urn:microsoft.com/office/officeart/2005/8/layout/target3"/>
    <dgm:cxn modelId="{3943924F-6771-4661-ACD8-6745C2770887}" type="presParOf" srcId="{B1BC6B7D-D402-4750-974A-71FECB2F894D}" destId="{1AB27513-9851-44FE-8BD6-7C222C7BA0EB}" srcOrd="3" destOrd="0" presId="urn:microsoft.com/office/officeart/2005/8/layout/target3"/>
    <dgm:cxn modelId="{3EFBA35A-4BF5-4823-8AA4-760DAC9FF84F}" type="presParOf" srcId="{B1BC6B7D-D402-4750-974A-71FECB2F894D}" destId="{D2394170-2B9E-473B-A073-199E40C78004}" srcOrd="4" destOrd="0" presId="urn:microsoft.com/office/officeart/2005/8/layout/target3"/>
    <dgm:cxn modelId="{961A56BA-B8B0-4334-A695-A543C801A745}" type="presParOf" srcId="{B1BC6B7D-D402-4750-974A-71FECB2F894D}" destId="{175F4413-7D1A-4AAD-9EFB-095952E4B033}" srcOrd="5" destOrd="0" presId="urn:microsoft.com/office/officeart/2005/8/layout/target3"/>
    <dgm:cxn modelId="{ACD7786C-86F5-4116-989E-4786BA31B749}" type="presParOf" srcId="{B1BC6B7D-D402-4750-974A-71FECB2F894D}" destId="{6F4212A8-ADFD-47EE-9A6F-4C03AC1D804A}" srcOrd="6" destOrd="0" presId="urn:microsoft.com/office/officeart/2005/8/layout/target3"/>
    <dgm:cxn modelId="{CEE354BF-90DF-4B9E-9024-103213CD2A35}" type="presParOf" srcId="{B1BC6B7D-D402-4750-974A-71FECB2F894D}" destId="{09801D35-4175-4B8A-BFFC-E55C476417A1}" srcOrd="7" destOrd="0" presId="urn:microsoft.com/office/officeart/2005/8/layout/target3"/>
    <dgm:cxn modelId="{BE80B5F6-C0E0-46EC-911F-FB30684AF1DF}" type="presParOf" srcId="{B1BC6B7D-D402-4750-974A-71FECB2F894D}" destId="{55058D2B-D335-494D-A1DB-FB723DADD4DA}" srcOrd="8" destOrd="0" presId="urn:microsoft.com/office/officeart/2005/8/layout/target3"/>
    <dgm:cxn modelId="{532F01CB-593E-4561-A84D-60476F42E42E}" type="presParOf" srcId="{B1BC6B7D-D402-4750-974A-71FECB2F894D}" destId="{C980AE9B-A391-402A-AD61-D3F48E031FFB}" srcOrd="9" destOrd="0" presId="urn:microsoft.com/office/officeart/2005/8/layout/target3"/>
    <dgm:cxn modelId="{E6C69958-770E-4FF2-AD09-82A06F389E94}" type="presParOf" srcId="{B1BC6B7D-D402-4750-974A-71FECB2F894D}" destId="{F8AE1E17-CC3D-40DC-AB5B-C5806E4255EA}" srcOrd="10" destOrd="0" presId="urn:microsoft.com/office/officeart/2005/8/layout/target3"/>
    <dgm:cxn modelId="{0C0F761D-552C-4535-8294-D0976D93E79B}" type="presParOf" srcId="{B1BC6B7D-D402-4750-974A-71FECB2F894D}" destId="{079D0E32-F787-46C3-979E-C5B428E61671}" srcOrd="11" destOrd="0" presId="urn:microsoft.com/office/officeart/2005/8/layout/target3"/>
    <dgm:cxn modelId="{4F973448-239C-43B8-ABEE-E808B2979A2E}" type="presParOf" srcId="{B1BC6B7D-D402-4750-974A-71FECB2F894D}" destId="{31B92937-2226-44B2-9A0E-4203C360583F}" srcOrd="12" destOrd="0" presId="urn:microsoft.com/office/officeart/2005/8/layout/target3"/>
    <dgm:cxn modelId="{11B126F8-4F26-4B83-9A13-FE469288A25A}" type="presParOf" srcId="{B1BC6B7D-D402-4750-974A-71FECB2F894D}" destId="{76E329E0-2219-4852-9842-FB60F74D5539}" srcOrd="13" destOrd="0" presId="urn:microsoft.com/office/officeart/2005/8/layout/target3"/>
    <dgm:cxn modelId="{DF754743-518B-4423-B367-05751DCC0751}" type="presParOf" srcId="{B1BC6B7D-D402-4750-974A-71FECB2F894D}" destId="{DD95AC9F-B813-4178-B6F3-CD0AE0BC31AB}" srcOrd="14" destOrd="0" presId="urn:microsoft.com/office/officeart/2005/8/layout/target3"/>
    <dgm:cxn modelId="{7115E95C-F701-495F-8469-7FFDCA36574B}" type="presParOf" srcId="{B1BC6B7D-D402-4750-974A-71FECB2F894D}" destId="{31D39DC5-06E6-4600-9941-22ED4D6A5971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48068F-D532-4837-ACA6-22196432E490}">
      <dsp:nvSpPr>
        <dsp:cNvPr id="0" name=""/>
        <dsp:cNvSpPr/>
      </dsp:nvSpPr>
      <dsp:spPr>
        <a:xfrm>
          <a:off x="0" y="0"/>
          <a:ext cx="4064000" cy="406400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8AA842-B0B6-4639-B8E5-2E907275D83C}">
      <dsp:nvSpPr>
        <dsp:cNvPr id="0" name=""/>
        <dsp:cNvSpPr/>
      </dsp:nvSpPr>
      <dsp:spPr>
        <a:xfrm>
          <a:off x="2032000" y="0"/>
          <a:ext cx="6254808" cy="406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Обогащение словарного запаса</a:t>
          </a:r>
          <a:endParaRPr lang="ru-RU" sz="2600" kern="1200" dirty="0"/>
        </a:p>
      </dsp:txBody>
      <dsp:txXfrm>
        <a:off x="2032000" y="0"/>
        <a:ext cx="6254808" cy="863599"/>
      </dsp:txXfrm>
    </dsp:sp>
    <dsp:sp modelId="{D2394170-2B9E-473B-A073-199E40C78004}">
      <dsp:nvSpPr>
        <dsp:cNvPr id="0" name=""/>
        <dsp:cNvSpPr/>
      </dsp:nvSpPr>
      <dsp:spPr>
        <a:xfrm>
          <a:off x="533399" y="863599"/>
          <a:ext cx="2997200" cy="299720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1351932"/>
            <a:satOff val="10511"/>
            <a:lumOff val="-869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5F4413-7D1A-4AAD-9EFB-095952E4B033}">
      <dsp:nvSpPr>
        <dsp:cNvPr id="0" name=""/>
        <dsp:cNvSpPr/>
      </dsp:nvSpPr>
      <dsp:spPr>
        <a:xfrm>
          <a:off x="2032000" y="863599"/>
          <a:ext cx="6254808" cy="299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351932"/>
              <a:satOff val="10511"/>
              <a:lumOff val="-86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Обучение составлению рассказов</a:t>
          </a:r>
          <a:endParaRPr lang="ru-RU" sz="2600" kern="1200" dirty="0"/>
        </a:p>
      </dsp:txBody>
      <dsp:txXfrm>
        <a:off x="2032000" y="863599"/>
        <a:ext cx="6254808" cy="863600"/>
      </dsp:txXfrm>
    </dsp:sp>
    <dsp:sp modelId="{09801D35-4175-4B8A-BFFC-E55C476417A1}">
      <dsp:nvSpPr>
        <dsp:cNvPr id="0" name=""/>
        <dsp:cNvSpPr/>
      </dsp:nvSpPr>
      <dsp:spPr>
        <a:xfrm>
          <a:off x="1066800" y="1727200"/>
          <a:ext cx="1930400" cy="193040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2703864"/>
            <a:satOff val="21022"/>
            <a:lumOff val="-173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058D2B-D335-494D-A1DB-FB723DADD4DA}">
      <dsp:nvSpPr>
        <dsp:cNvPr id="0" name=""/>
        <dsp:cNvSpPr/>
      </dsp:nvSpPr>
      <dsp:spPr>
        <a:xfrm>
          <a:off x="2032000" y="1727200"/>
          <a:ext cx="6254808" cy="193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703864"/>
              <a:satOff val="21022"/>
              <a:lumOff val="-173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Пересказ художественной литературы</a:t>
          </a:r>
          <a:endParaRPr lang="ru-RU" sz="2600" kern="1200" dirty="0"/>
        </a:p>
      </dsp:txBody>
      <dsp:txXfrm>
        <a:off x="2032000" y="1727200"/>
        <a:ext cx="6254808" cy="863600"/>
      </dsp:txXfrm>
    </dsp:sp>
    <dsp:sp modelId="{F8AE1E17-CC3D-40DC-AB5B-C5806E4255EA}">
      <dsp:nvSpPr>
        <dsp:cNvPr id="0" name=""/>
        <dsp:cNvSpPr/>
      </dsp:nvSpPr>
      <dsp:spPr>
        <a:xfrm>
          <a:off x="1600200" y="2590800"/>
          <a:ext cx="863600" cy="86360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055795"/>
            <a:satOff val="31533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9D0E32-F787-46C3-979E-C5B428E61671}">
      <dsp:nvSpPr>
        <dsp:cNvPr id="0" name=""/>
        <dsp:cNvSpPr/>
      </dsp:nvSpPr>
      <dsp:spPr>
        <a:xfrm>
          <a:off x="2032000" y="2590800"/>
          <a:ext cx="6254808" cy="86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055795"/>
              <a:satOff val="31533"/>
              <a:lumOff val="-26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Отгадывание и загадывание загадок</a:t>
          </a:r>
          <a:endParaRPr lang="ru-RU" sz="2600" kern="1200" dirty="0"/>
        </a:p>
      </dsp:txBody>
      <dsp:txXfrm>
        <a:off x="2032000" y="2590800"/>
        <a:ext cx="6254808" cy="863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9B992BC-28B0-496E-BA4F-DFA8B8D55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ru-RU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 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z="9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FC6E4-E5EC-4221-9C87-A2B2D1813B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A2FB0-F932-43E1-9E58-D0FECC4B02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81AC4-63A1-4516-AF7D-ADFFE5E703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B6E12-ECF9-43CA-8117-BF80AF9A03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3FB29-3BC0-4A30-98BB-CD41A917E3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D6A04-4BB2-4D43-9049-DC315860A9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C5F3E-25BB-46B7-B069-B1FD9DBC9C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5359E-DDFD-4F99-84D6-655A2013E2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2FFF8-73D4-49BE-BD24-19D7FE3CE4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55F19-6236-4D98-9CC3-D451B9AAC3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0D5AE-A3BD-484F-A607-6CD47F8F5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B9F61-E11E-4B44-9921-814BC88AD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0"/>
          <p:cNvGrpSpPr>
            <a:grpSpLocks/>
          </p:cNvGrpSpPr>
          <p:nvPr/>
        </p:nvGrpSpPr>
        <p:grpSpPr bwMode="auto">
          <a:xfrm>
            <a:off x="0" y="0"/>
            <a:ext cx="9144000" cy="1447800"/>
            <a:chOff x="0" y="0"/>
            <a:chExt cx="5760" cy="912"/>
          </a:xfrm>
        </p:grpSpPr>
        <p:sp>
          <p:nvSpPr>
            <p:cNvPr id="1031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240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28627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" name="Rectangle 8"/>
            <p:cNvSpPr>
              <a:spLocks noChangeArrowheads="1"/>
            </p:cNvSpPr>
            <p:nvPr userDrawn="1"/>
          </p:nvSpPr>
          <p:spPr bwMode="gray">
            <a:xfrm>
              <a:off x="1248" y="240"/>
              <a:ext cx="4512" cy="480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" name="Rectangle 9"/>
            <p:cNvSpPr>
              <a:spLocks noChangeArrowheads="1"/>
            </p:cNvSpPr>
            <p:nvPr userDrawn="1"/>
          </p:nvSpPr>
          <p:spPr bwMode="gray">
            <a:xfrm>
              <a:off x="0" y="720"/>
              <a:ext cx="5760" cy="19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1027" name="Picture 26" descr="0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715250" y="77788"/>
            <a:ext cx="10668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33525"/>
            <a:ext cx="82296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A7DB761A-3483-48CC-8AB1-6546B7A084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3" name="Picture 2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424863" y="95250"/>
            <a:ext cx="6731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2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1000" y="311150"/>
            <a:ext cx="914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1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1143000"/>
            <a:ext cx="84582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4%D0%B5%D0%B5%D0%BF%D1%80%D0%B8%D1%87%D0%B0%D1%81%D1%82%D0%B8%D0%B5" TargetMode="External"/><Relationship Id="rId3" Type="http://schemas.openxmlformats.org/officeDocument/2006/relationships/hyperlink" Target="http://ru.wikipedia.org/wiki/%D0%98%D0%BC%D1%8F_%D1%81%D1%83%D1%89%D0%B5%D1%81%D1%82%D0%B2%D0%B8%D1%82%D0%B5%D0%BB%D1%8C%D0%BD%D0%BE%D0%B5" TargetMode="External"/><Relationship Id="rId7" Type="http://schemas.openxmlformats.org/officeDocument/2006/relationships/hyperlink" Target="http://ru.wikipedia.org/wiki/%D0%93%D0%BB%D0%B0%D0%B3%D0%BE%D0%BB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u.wikipedia.org/wiki/%D0%9F%D1%80%D0%B8%D1%87%D0%B0%D1%81%D1%82%D0%B8%D0%B5_(%D0%BB%D0%B8%D0%BD%D0%B3%D0%B2%D0%B8%D1%81%D1%82%D0%B8%D0%BA%D0%B0)" TargetMode="External"/><Relationship Id="rId5" Type="http://schemas.openxmlformats.org/officeDocument/2006/relationships/hyperlink" Target="http://ru.wikipedia.org/wiki/%D0%98%D0%BC%D1%8F_%D0%BF%D1%80%D0%B8%D0%BB%D0%B0%D0%B3%D0%B0%D1%82%D0%B5%D0%BB%D1%8C%D0%BD%D0%BE%D0%B5" TargetMode="External"/><Relationship Id="rId4" Type="http://schemas.openxmlformats.org/officeDocument/2006/relationships/hyperlink" Target="http://ru.wikipedia.org/wiki/%D0%9C%D0%B5%D1%81%D1%82%D0%BE%D0%B8%D0%BC%D0%B5%D0%BD%D0%B8%D0%B5" TargetMode="External"/><Relationship Id="rId9" Type="http://schemas.openxmlformats.org/officeDocument/2006/relationships/hyperlink" Target="http://ru.wikipedia.org/wiki/%D0%A0%D0%B5%D0%B7%D1%8E%D0%BC%D0%B5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Современные технологии, методы и приёмы в речевом развитии детей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(из опыта работы)</a:t>
            </a:r>
          </a:p>
          <a:p>
            <a:pPr algn="ctr">
              <a:buNone/>
            </a:pP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МДОУ «Детский сад </a:t>
            </a:r>
          </a:p>
          <a:p>
            <a:pPr algn="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компенсирующего вида №223» г.Саратова</a:t>
            </a:r>
          </a:p>
          <a:p>
            <a:pPr algn="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Воспитатель Аносова А.Р.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Предметно-схематические моделирование</a:t>
            </a:r>
          </a:p>
        </p:txBody>
      </p:sp>
      <p:sp>
        <p:nvSpPr>
          <p:cNvPr id="99330" name="Нижний колонтитул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6929438" y="1143000"/>
            <a:ext cx="2214562" cy="285750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9332" name="Рисунок 3" descr="Схема № 2"/>
          <p:cNvPicPr>
            <a:picLocks noChangeAspect="1" noChangeArrowheads="1"/>
          </p:cNvPicPr>
          <p:nvPr/>
        </p:nvPicPr>
        <p:blipFill>
          <a:blip r:embed="rId3" cstate="print"/>
          <a:srcRect t="4404"/>
          <a:stretch>
            <a:fillRect/>
          </a:stretch>
        </p:blipFill>
        <p:spPr bwMode="auto">
          <a:xfrm>
            <a:off x="684213" y="1989138"/>
            <a:ext cx="7323137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Text Box 7"/>
          <p:cNvSpPr txBox="1">
            <a:spLocks noChangeArrowheads="1"/>
          </p:cNvSpPr>
          <p:nvPr/>
        </p:nvSpPr>
        <p:spPr bwMode="auto">
          <a:xfrm>
            <a:off x="2484438" y="1484313"/>
            <a:ext cx="4152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Схема описания и сравнения посуды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38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mtClean="0"/>
              <a:t>МНЕМОТАБЛИЦЫ</a:t>
            </a:r>
          </a:p>
        </p:txBody>
      </p:sp>
      <p:pic>
        <p:nvPicPr>
          <p:cNvPr id="94210" name="Picture 4" descr="вес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557338"/>
            <a:ext cx="33845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8514" name="Group 146"/>
          <p:cNvGraphicFramePr>
            <a:graphicFrameLocks noGrp="1"/>
          </p:cNvGraphicFramePr>
          <p:nvPr>
            <p:ph sz="half" idx="4294967295"/>
          </p:nvPr>
        </p:nvGraphicFramePr>
        <p:xfrm>
          <a:off x="3924300" y="1989138"/>
          <a:ext cx="5040313" cy="4513899"/>
        </p:xfrm>
        <a:graphic>
          <a:graphicData uri="http://schemas.openxmlformats.org/drawingml/2006/table">
            <a:tbl>
              <a:tblPr/>
              <a:tblGrid>
                <a:gridCol w="1681163"/>
                <a:gridCol w="1677987"/>
                <a:gridCol w="1681163"/>
              </a:tblGrid>
              <a:tr h="6143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На дворе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звенит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капель,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по полям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бежит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ручей,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на дорогах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лужи.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Скоро выйдут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муравьи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после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зимней стужи.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Пробирается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медведь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сквозь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лесной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валежник.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Стали птицы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песни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петь,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и зацвёл подснежник.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4245" name="Rectangle 143"/>
          <p:cNvSpPr>
            <a:spLocks noChangeArrowheads="1"/>
          </p:cNvSpPr>
          <p:nvPr/>
        </p:nvSpPr>
        <p:spPr bwMode="auto">
          <a:xfrm>
            <a:off x="5076825" y="1484313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ru-RU" sz="2400" b="1">
                <a:solidFill>
                  <a:schemeClr val="tx2"/>
                </a:solidFill>
              </a:rPr>
              <a:t>«Весна»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mtClean="0"/>
              <a:t>«Новый Год»</a:t>
            </a:r>
          </a:p>
        </p:txBody>
      </p:sp>
      <p:pic>
        <p:nvPicPr>
          <p:cNvPr id="60422" name="Picture 6" descr="новый год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700213"/>
            <a:ext cx="3671888" cy="4824412"/>
          </a:xfrm>
        </p:spPr>
      </p:pic>
      <p:graphicFrame>
        <p:nvGraphicFramePr>
          <p:cNvPr id="60517" name="Group 101"/>
          <p:cNvGraphicFramePr>
            <a:graphicFrameLocks noGrp="1"/>
          </p:cNvGraphicFramePr>
          <p:nvPr>
            <p:ph idx="4294967295"/>
          </p:nvPr>
        </p:nvGraphicFramePr>
        <p:xfrm>
          <a:off x="4211638" y="1773238"/>
          <a:ext cx="4475162" cy="4779963"/>
        </p:xfrm>
        <a:graphic>
          <a:graphicData uri="http://schemas.openxmlformats.org/drawingml/2006/table">
            <a:tbl>
              <a:tblPr/>
              <a:tblGrid>
                <a:gridCol w="1492250"/>
                <a:gridCol w="1490662"/>
                <a:gridCol w="1492250"/>
              </a:tblGrid>
              <a:tr h="955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Встали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девочки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 кружок,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встали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и примолкли.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Дед Мороз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огни зажёг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на высокой ёлке.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Наверху -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звезда,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бусы в два ряда.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Пусть не гаснет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ёлка,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пусть горит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Times New Roman" pitchFamily="18" charset="0"/>
                        </a:rPr>
                        <a:t>всегда!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Коллаж</a:t>
            </a:r>
            <a:endParaRPr lang="ru-RU" dirty="0" smtClean="0"/>
          </a:p>
        </p:txBody>
      </p:sp>
      <p:sp>
        <p:nvSpPr>
          <p:cNvPr id="101378" name="Нижний колонтитул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7000875" y="1214438"/>
            <a:ext cx="2143125" cy="214312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313" y="1571625"/>
            <a:ext cx="642937" cy="3571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5214938" y="1643063"/>
            <a:ext cx="642937" cy="357187"/>
          </a:xfrm>
          <a:prstGeom prst="flowChartProcess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1382" name="Picture 10" descr="Клипарт по мотивам сказки  &quot;Репка&quot;"/>
          <p:cNvPicPr>
            <a:picLocks noChangeAspect="1" noChangeArrowheads="1"/>
          </p:cNvPicPr>
          <p:nvPr/>
        </p:nvPicPr>
        <p:blipFill>
          <a:blip r:embed="rId2" cstate="print"/>
          <a:srcRect t="1378" r="3929" b="2786"/>
          <a:stretch>
            <a:fillRect/>
          </a:stretch>
        </p:blipFill>
        <p:spPr bwMode="auto">
          <a:xfrm>
            <a:off x="1547813" y="1557338"/>
            <a:ext cx="59769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Мнемотехника</a:t>
            </a:r>
          </a:p>
        </p:txBody>
      </p:sp>
      <p:sp>
        <p:nvSpPr>
          <p:cNvPr id="921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ru-RU" sz="2000" smtClean="0">
                <a:solidFill>
                  <a:srgbClr val="003300"/>
                </a:solidFill>
              </a:rPr>
              <a:t>(греч.) – «искусство запоминания» - это система методов и приемов, обеспечивающих успешное запоминание, сохранение и воспроизведение информации.</a:t>
            </a:r>
          </a:p>
          <a:p>
            <a:pPr algn="just">
              <a:buFontTx/>
              <a:buNone/>
            </a:pPr>
            <a:endParaRPr lang="ru-RU" sz="2000" smtClean="0">
              <a:solidFill>
                <a:srgbClr val="003300"/>
              </a:solidFill>
            </a:endParaRPr>
          </a:p>
          <a:p>
            <a:pPr algn="ctr">
              <a:buFontTx/>
              <a:buNone/>
            </a:pPr>
            <a:r>
              <a:rPr lang="ru-RU" sz="2000" b="1" smtClean="0">
                <a:solidFill>
                  <a:srgbClr val="003300"/>
                </a:solidFill>
              </a:rPr>
              <a:t>Использование мнемотехники в обучении дошкольников позволяет решить такие задачи как:</a:t>
            </a:r>
          </a:p>
          <a:p>
            <a:pPr algn="ctr">
              <a:buFontTx/>
              <a:buNone/>
            </a:pPr>
            <a:endParaRPr lang="ru-RU" sz="2000" b="1" smtClean="0">
              <a:solidFill>
                <a:srgbClr val="003300"/>
              </a:solidFill>
            </a:endParaRPr>
          </a:p>
          <a:p>
            <a:pPr>
              <a:buFontTx/>
              <a:buNone/>
            </a:pPr>
            <a:r>
              <a:rPr lang="ru-RU" sz="2000" smtClean="0">
                <a:solidFill>
                  <a:srgbClr val="003300"/>
                </a:solidFill>
              </a:rPr>
              <a:t>1. Развитие связной речи;</a:t>
            </a:r>
          </a:p>
          <a:p>
            <a:pPr>
              <a:buFontTx/>
              <a:buNone/>
            </a:pPr>
            <a:r>
              <a:rPr lang="ru-RU" sz="2000" smtClean="0">
                <a:solidFill>
                  <a:srgbClr val="003300"/>
                </a:solidFill>
              </a:rPr>
              <a:t>2.  Преобразование абстрактных символов в образы (перекодирование информации);</a:t>
            </a:r>
          </a:p>
          <a:p>
            <a:pPr>
              <a:buFontTx/>
              <a:buNone/>
            </a:pPr>
            <a:r>
              <a:rPr lang="ru-RU" sz="2000" smtClean="0">
                <a:solidFill>
                  <a:srgbClr val="003300"/>
                </a:solidFill>
              </a:rPr>
              <a:t>3. Развитие мелкой моторики рук;</a:t>
            </a:r>
          </a:p>
          <a:p>
            <a:pPr>
              <a:buFontTx/>
              <a:buNone/>
            </a:pPr>
            <a:r>
              <a:rPr lang="ru-RU" sz="2000" smtClean="0">
                <a:solidFill>
                  <a:srgbClr val="003300"/>
                </a:solidFill>
              </a:rPr>
              <a:t>4. Развитие основных психических процессов – памяти, внимания, образного мышления; помогает овладение приёмами работы с мнемотаблицами и сокращает время обучения. </a:t>
            </a:r>
          </a:p>
          <a:p>
            <a:pPr>
              <a:buFontTx/>
              <a:buNone/>
            </a:pPr>
            <a:endParaRPr lang="ru-RU" sz="200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Содержимое 2"/>
          <p:cNvSpPr>
            <a:spLocks noGrp="1"/>
          </p:cNvSpPr>
          <p:nvPr>
            <p:ph idx="1"/>
          </p:nvPr>
        </p:nvSpPr>
        <p:spPr>
          <a:xfrm>
            <a:off x="468313" y="1557338"/>
            <a:ext cx="8229600" cy="5019675"/>
          </a:xfrm>
        </p:spPr>
        <p:txBody>
          <a:bodyPr/>
          <a:lstStyle/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endParaRPr lang="ru-RU" dirty="0" smtClean="0"/>
          </a:p>
        </p:txBody>
      </p:sp>
      <p:sp>
        <p:nvSpPr>
          <p:cNvPr id="1024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Мнемотехника</a:t>
            </a:r>
          </a:p>
        </p:txBody>
      </p:sp>
      <p:sp>
        <p:nvSpPr>
          <p:cNvPr id="102403" name="Нижний колонтитул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415896" y="1644642"/>
          <a:ext cx="828680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Блок-схема: процесс 5"/>
          <p:cNvSpPr/>
          <p:nvPr/>
        </p:nvSpPr>
        <p:spPr>
          <a:xfrm>
            <a:off x="6929438" y="1214438"/>
            <a:ext cx="2000250" cy="214312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6" name="Picture 4" descr="C:\Users\Алексей\Desktop\100CANON\IMG_43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00174"/>
            <a:ext cx="3746574" cy="2810188"/>
          </a:xfrm>
          <a:prstGeom prst="rect">
            <a:avLst/>
          </a:prstGeom>
          <a:noFill/>
        </p:spPr>
      </p:pic>
      <p:pic>
        <p:nvPicPr>
          <p:cNvPr id="110594" name="Picture 2" descr="C:\Users\Алексей\Desktop\100CANON\IMG_43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571612"/>
            <a:ext cx="3619193" cy="2714644"/>
          </a:xfrm>
          <a:prstGeom prst="rect">
            <a:avLst/>
          </a:prstGeom>
          <a:noFill/>
        </p:spPr>
      </p:pic>
      <p:pic>
        <p:nvPicPr>
          <p:cNvPr id="110595" name="Picture 3" descr="C:\Users\Алексей\Desktop\100CANON\IMG_43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857373"/>
            <a:ext cx="3714776" cy="2786337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pPr algn="ctr"/>
            <a:r>
              <a:rPr lang="ru-RU" dirty="0" err="1" smtClean="0"/>
              <a:t>Эмпатия</a:t>
            </a:r>
            <a:r>
              <a:rPr lang="ru-RU" dirty="0" smtClean="0"/>
              <a:t> (вживание)</a:t>
            </a:r>
            <a:endParaRPr lang="ru-RU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C:\Users\Алексей\Desktop\100CANON\IMG_43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0059" y="4243463"/>
            <a:ext cx="3295279" cy="2471685"/>
          </a:xfrm>
          <a:prstGeom prst="rect">
            <a:avLst/>
          </a:prstGeom>
          <a:noFill/>
        </p:spPr>
      </p:pic>
      <p:pic>
        <p:nvPicPr>
          <p:cNvPr id="111619" name="Picture 3" descr="C:\Users\Алексей\Desktop\100CANON\IMG_4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14818"/>
            <a:ext cx="3286148" cy="2464836"/>
          </a:xfrm>
          <a:prstGeom prst="rect">
            <a:avLst/>
          </a:prstGeom>
          <a:noFill/>
        </p:spPr>
      </p:pic>
      <p:pic>
        <p:nvPicPr>
          <p:cNvPr id="111620" name="Picture 4" descr="C:\Users\Алексей\Desktop\100CANON\IMG_43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500174"/>
            <a:ext cx="3286148" cy="2464837"/>
          </a:xfrm>
          <a:prstGeom prst="rect">
            <a:avLst/>
          </a:prstGeom>
          <a:noFill/>
        </p:spPr>
      </p:pic>
      <p:pic>
        <p:nvPicPr>
          <p:cNvPr id="111621" name="Picture 5" descr="C:\Users\Алексей\Desktop\100CANON\IMG_43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500174"/>
            <a:ext cx="3286148" cy="2464837"/>
          </a:xfrm>
          <a:prstGeom prst="rect">
            <a:avLst/>
          </a:prstGeom>
          <a:noFill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pPr algn="ctr"/>
            <a:r>
              <a:rPr lang="ru-RU" dirty="0" smtClean="0"/>
              <a:t>Образное видение</a:t>
            </a:r>
            <a:endParaRPr lang="ru-RU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Игра -  соревнование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«Поиск изученных букв»</a:t>
            </a:r>
            <a:endParaRPr lang="ru-RU" sz="2800" dirty="0" smtClean="0"/>
          </a:p>
        </p:txBody>
      </p:sp>
      <p:sp>
        <p:nvSpPr>
          <p:cNvPr id="96259" name="Нижний колонтитул 3"/>
          <p:cNvSpPr>
            <a:spLocks noGrp="1"/>
          </p:cNvSpPr>
          <p:nvPr>
            <p:ph type="ftr" sz="quarter" idx="13"/>
          </p:nvPr>
        </p:nvSpPr>
        <p:spPr>
          <a:noFill/>
        </p:spPr>
        <p:txBody>
          <a:bodyPr/>
          <a:lstStyle/>
          <a:p>
            <a:r>
              <a:rPr lang="en-US" smtClean="0"/>
              <a:t>www.themegallery.com</a:t>
            </a: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7000875" y="1214438"/>
            <a:ext cx="2143125" cy="214312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2642" name="Picture 2" descr="E:\Аносов\Папка Аллы\ФОТО видео\фото зима 2015\IMG_42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6500" y="1500174"/>
            <a:ext cx="6914524" cy="5186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284538"/>
            <a:ext cx="8229600" cy="746125"/>
          </a:xfrm>
        </p:spPr>
        <p:txBody>
          <a:bodyPr/>
          <a:lstStyle/>
          <a:p>
            <a:pPr algn="ctr"/>
            <a:r>
              <a:rPr lang="ru-RU" sz="4000" b="0" smtClean="0">
                <a:solidFill>
                  <a:srgbClr val="0033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1" descr="C:\Users\Алексей\Desktop\100CANON\IMG_4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14488"/>
            <a:ext cx="6500858" cy="4875643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381000"/>
            <a:ext cx="8291512" cy="1031875"/>
          </a:xfrm>
        </p:spPr>
        <p:txBody>
          <a:bodyPr/>
          <a:lstStyle/>
          <a:p>
            <a:pPr algn="ctr"/>
            <a:r>
              <a:rPr lang="ru-RU" dirty="0" smtClean="0"/>
              <a:t>Игры по развитию речи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381000"/>
            <a:ext cx="8291512" cy="1031875"/>
          </a:xfrm>
        </p:spPr>
        <p:txBody>
          <a:bodyPr/>
          <a:lstStyle/>
          <a:p>
            <a:pPr algn="ctr"/>
            <a:r>
              <a:rPr lang="ru-RU" dirty="0" smtClean="0"/>
              <a:t>Логопедический уголок</a:t>
            </a:r>
            <a:endParaRPr lang="ru-RU" dirty="0" smtClean="0"/>
          </a:p>
        </p:txBody>
      </p:sp>
      <p:pic>
        <p:nvPicPr>
          <p:cNvPr id="94209" name="Picture 1" descr="E:\Аносов\Папка Аллы\ФОТО видео\фото зима 2015\IMG_4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6786610" cy="5090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88913"/>
            <a:ext cx="8291512" cy="1031875"/>
          </a:xfrm>
        </p:spPr>
        <p:txBody>
          <a:bodyPr/>
          <a:lstStyle/>
          <a:p>
            <a:pPr algn="ctr"/>
            <a:r>
              <a:rPr lang="ru-RU" dirty="0" smtClean="0"/>
              <a:t>Книжный уголок</a:t>
            </a:r>
            <a:endParaRPr lang="ru-RU" dirty="0" smtClean="0"/>
          </a:p>
        </p:txBody>
      </p:sp>
      <p:pic>
        <p:nvPicPr>
          <p:cNvPr id="93185" name="Picture 1" descr="E:\Аносов\Папка Аллы\ФОТО видео\фото зима 2015\IMG_42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71636"/>
            <a:ext cx="6857388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3200" b="0" dirty="0" smtClean="0"/>
              <a:t>Встреча с сотрудником библиотеки</a:t>
            </a:r>
            <a:endParaRPr lang="ru-RU" sz="3200" dirty="0" smtClean="0"/>
          </a:p>
        </p:txBody>
      </p:sp>
      <p:pic>
        <p:nvPicPr>
          <p:cNvPr id="91137" name="Picture 1" descr="E:\Аносов\Папка Аллы\ФОТО видео\Фоот с телефона январь 2015\Фото-00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00174"/>
            <a:ext cx="6858016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0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88913"/>
            <a:ext cx="8435975" cy="1103312"/>
          </a:xfrm>
        </p:spPr>
        <p:txBody>
          <a:bodyPr/>
          <a:lstStyle/>
          <a:p>
            <a:pPr algn="ctr"/>
            <a:r>
              <a:rPr lang="ru-RU" sz="3200" dirty="0" smtClean="0"/>
              <a:t>Сценка из сказки «Свинопас»</a:t>
            </a:r>
            <a:endParaRPr lang="ru-RU" sz="3200" dirty="0" smtClean="0"/>
          </a:p>
        </p:txBody>
      </p:sp>
      <p:pic>
        <p:nvPicPr>
          <p:cNvPr id="2" name="Picture 16" descr="E:\Аносов\Папка Аллы\ФОТО видео\Фоот с телефона январь 2015\Фото-00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5" y="1571612"/>
            <a:ext cx="6667547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8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Пальчиковые игры</a:t>
            </a:r>
            <a:endParaRPr lang="ru-RU" sz="3200" dirty="0" smtClean="0"/>
          </a:p>
        </p:txBody>
      </p:sp>
      <p:pic>
        <p:nvPicPr>
          <p:cNvPr id="2" name="Picture 20" descr="E:\Аносов\Папка Аллы\ФОТО видео\фото зима 2015\IMG_42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643050"/>
            <a:ext cx="4270365" cy="3203067"/>
          </a:xfrm>
          <a:prstGeom prst="rect">
            <a:avLst/>
          </a:prstGeom>
          <a:noFill/>
        </p:spPr>
      </p:pic>
      <p:pic>
        <p:nvPicPr>
          <p:cNvPr id="83989" name="Picture 21" descr="E:\Аносов\Папка Аллы\ФОТО видео\фото зима 2015\IMG_42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500438"/>
            <a:ext cx="4056051" cy="30423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4000" smtClean="0"/>
              <a:t>Синквейн </a:t>
            </a:r>
            <a:endParaRPr lang="ru-RU" smtClean="0"/>
          </a:p>
        </p:txBody>
      </p:sp>
      <p:sp>
        <p:nvSpPr>
          <p:cNvPr id="113666" name="Содержимое 2"/>
          <p:cNvSpPr>
            <a:spLocks noGrp="1"/>
          </p:cNvSpPr>
          <p:nvPr>
            <p:ph idx="4294967295"/>
          </p:nvPr>
        </p:nvSpPr>
        <p:spPr>
          <a:xfrm>
            <a:off x="0" y="1628775"/>
            <a:ext cx="8964613" cy="5019675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dirty="0" smtClean="0">
                <a:solidFill>
                  <a:srgbClr val="003300"/>
                </a:solidFill>
              </a:rPr>
              <a:t>Первая строка — </a:t>
            </a:r>
            <a:r>
              <a:rPr lang="ru-RU" sz="2000" i="1" dirty="0" smtClean="0">
                <a:solidFill>
                  <a:srgbClr val="003300"/>
                </a:solidFill>
              </a:rPr>
              <a:t>тема </a:t>
            </a:r>
            <a:r>
              <a:rPr lang="ru-RU" sz="2000" i="1" dirty="0" err="1" smtClean="0">
                <a:solidFill>
                  <a:srgbClr val="003300"/>
                </a:solidFill>
              </a:rPr>
              <a:t>синквейна</a:t>
            </a:r>
            <a:r>
              <a:rPr lang="ru-RU" sz="2000" dirty="0" smtClean="0">
                <a:solidFill>
                  <a:srgbClr val="003300"/>
                </a:solidFill>
              </a:rPr>
              <a:t>, заключает в себе одно слово (обычно </a:t>
            </a:r>
            <a:r>
              <a:rPr lang="ru-RU" sz="2000" dirty="0" smtClean="0">
                <a:solidFill>
                  <a:srgbClr val="003300"/>
                </a:solidFill>
                <a:hlinkClick r:id="rId3" tooltip="Имя существительное"/>
              </a:rPr>
              <a:t>существительное</a:t>
            </a:r>
            <a:r>
              <a:rPr lang="ru-RU" sz="2000" dirty="0" smtClean="0">
                <a:solidFill>
                  <a:srgbClr val="003300"/>
                </a:solidFill>
              </a:rPr>
              <a:t> или </a:t>
            </a:r>
            <a:r>
              <a:rPr lang="ru-RU" sz="2000" dirty="0" smtClean="0">
                <a:solidFill>
                  <a:srgbClr val="003300"/>
                </a:solidFill>
                <a:hlinkClick r:id="rId4" tooltip="Местоимение"/>
              </a:rPr>
              <a:t>местоимение</a:t>
            </a:r>
            <a:r>
              <a:rPr lang="ru-RU" sz="2000" dirty="0" smtClean="0">
                <a:solidFill>
                  <a:srgbClr val="003300"/>
                </a:solidFill>
              </a:rPr>
              <a:t>), которое обозначает объект или предмет, о котором пойдет речь.</a:t>
            </a:r>
          </a:p>
          <a:p>
            <a:pPr>
              <a:buFontTx/>
              <a:buNone/>
            </a:pPr>
            <a:r>
              <a:rPr lang="ru-RU" sz="2000" dirty="0" smtClean="0">
                <a:solidFill>
                  <a:srgbClr val="003300"/>
                </a:solidFill>
              </a:rPr>
              <a:t>Вторая строка — два слова (чаще всего </a:t>
            </a:r>
            <a:r>
              <a:rPr lang="ru-RU" sz="2000" dirty="0" smtClean="0">
                <a:solidFill>
                  <a:srgbClr val="003300"/>
                </a:solidFill>
                <a:hlinkClick r:id="rId5" tooltip="Имя прилагательное"/>
              </a:rPr>
              <a:t>прилагательные</a:t>
            </a:r>
            <a:r>
              <a:rPr lang="ru-RU" sz="2000" dirty="0" smtClean="0">
                <a:solidFill>
                  <a:srgbClr val="003300"/>
                </a:solidFill>
              </a:rPr>
              <a:t> или </a:t>
            </a:r>
            <a:r>
              <a:rPr lang="ru-RU" sz="2000" dirty="0" smtClean="0">
                <a:solidFill>
                  <a:srgbClr val="003300"/>
                </a:solidFill>
                <a:hlinkClick r:id="rId6" tooltip="Причастие (лингвистика)"/>
              </a:rPr>
              <a:t>причастия</a:t>
            </a:r>
            <a:r>
              <a:rPr lang="ru-RU" sz="2000" dirty="0" smtClean="0">
                <a:solidFill>
                  <a:srgbClr val="003300"/>
                </a:solidFill>
              </a:rPr>
              <a:t>), они дают </a:t>
            </a:r>
            <a:r>
              <a:rPr lang="ru-RU" sz="2000" i="1" dirty="0" smtClean="0">
                <a:solidFill>
                  <a:srgbClr val="003300"/>
                </a:solidFill>
              </a:rPr>
              <a:t>описание признаков и свойств</a:t>
            </a:r>
            <a:r>
              <a:rPr lang="ru-RU" sz="2000" dirty="0" smtClean="0">
                <a:solidFill>
                  <a:srgbClr val="003300"/>
                </a:solidFill>
              </a:rPr>
              <a:t> выбранного в </a:t>
            </a:r>
            <a:r>
              <a:rPr lang="ru-RU" sz="2000" dirty="0" err="1" smtClean="0">
                <a:solidFill>
                  <a:srgbClr val="003300"/>
                </a:solidFill>
              </a:rPr>
              <a:t>синквейне</a:t>
            </a:r>
            <a:r>
              <a:rPr lang="ru-RU" sz="2000" dirty="0" smtClean="0">
                <a:solidFill>
                  <a:srgbClr val="003300"/>
                </a:solidFill>
              </a:rPr>
              <a:t> предмета или объекта.</a:t>
            </a:r>
          </a:p>
          <a:p>
            <a:pPr>
              <a:buFontTx/>
              <a:buNone/>
            </a:pPr>
            <a:r>
              <a:rPr lang="ru-RU" sz="2000" dirty="0" smtClean="0">
                <a:solidFill>
                  <a:srgbClr val="003300"/>
                </a:solidFill>
              </a:rPr>
              <a:t>Третья строка — образована тремя </a:t>
            </a:r>
            <a:r>
              <a:rPr lang="ru-RU" sz="2000" dirty="0" smtClean="0">
                <a:solidFill>
                  <a:srgbClr val="003300"/>
                </a:solidFill>
                <a:hlinkClick r:id="rId7" tooltip="Глагол"/>
              </a:rPr>
              <a:t>глаголами</a:t>
            </a:r>
            <a:r>
              <a:rPr lang="ru-RU" sz="2000" dirty="0" smtClean="0">
                <a:solidFill>
                  <a:srgbClr val="003300"/>
                </a:solidFill>
              </a:rPr>
              <a:t> или </a:t>
            </a:r>
            <a:r>
              <a:rPr lang="ru-RU" sz="2000" dirty="0" smtClean="0">
                <a:solidFill>
                  <a:srgbClr val="003300"/>
                </a:solidFill>
                <a:hlinkClick r:id="rId8" tooltip="Деепричастие"/>
              </a:rPr>
              <a:t>деепричастиями</a:t>
            </a:r>
            <a:r>
              <a:rPr lang="ru-RU" sz="2000" dirty="0" smtClean="0">
                <a:solidFill>
                  <a:srgbClr val="003300"/>
                </a:solidFill>
              </a:rPr>
              <a:t>, описывающими </a:t>
            </a:r>
            <a:r>
              <a:rPr lang="ru-RU" sz="2000" i="1" dirty="0" smtClean="0">
                <a:solidFill>
                  <a:srgbClr val="003300"/>
                </a:solidFill>
              </a:rPr>
              <a:t>характерные действия</a:t>
            </a:r>
            <a:r>
              <a:rPr lang="ru-RU" sz="2000" dirty="0" smtClean="0">
                <a:solidFill>
                  <a:srgbClr val="003300"/>
                </a:solidFill>
              </a:rPr>
              <a:t> объекта.</a:t>
            </a:r>
          </a:p>
          <a:p>
            <a:pPr>
              <a:buFontTx/>
              <a:buNone/>
            </a:pPr>
            <a:r>
              <a:rPr lang="ru-RU" sz="2000" dirty="0" smtClean="0">
                <a:solidFill>
                  <a:srgbClr val="003300"/>
                </a:solidFill>
              </a:rPr>
              <a:t>Четвертая строка — фраза из четырёх слов, выражающая </a:t>
            </a:r>
            <a:r>
              <a:rPr lang="ru-RU" sz="2000" i="1" dirty="0" smtClean="0">
                <a:solidFill>
                  <a:srgbClr val="003300"/>
                </a:solidFill>
              </a:rPr>
              <a:t>личное отношение</a:t>
            </a:r>
            <a:r>
              <a:rPr lang="ru-RU" sz="2000" dirty="0" smtClean="0">
                <a:solidFill>
                  <a:srgbClr val="003300"/>
                </a:solidFill>
              </a:rPr>
              <a:t> автора </a:t>
            </a:r>
            <a:r>
              <a:rPr lang="ru-RU" sz="2000" dirty="0" err="1" smtClean="0">
                <a:solidFill>
                  <a:srgbClr val="003300"/>
                </a:solidFill>
              </a:rPr>
              <a:t>синквейна</a:t>
            </a:r>
            <a:r>
              <a:rPr lang="ru-RU" sz="2000" dirty="0" smtClean="0">
                <a:solidFill>
                  <a:srgbClr val="003300"/>
                </a:solidFill>
              </a:rPr>
              <a:t> к описываемому предмету или объекту.</a:t>
            </a:r>
          </a:p>
          <a:p>
            <a:pPr>
              <a:buFontTx/>
              <a:buNone/>
            </a:pPr>
            <a:r>
              <a:rPr lang="ru-RU" sz="2000" dirty="0" smtClean="0">
                <a:solidFill>
                  <a:srgbClr val="003300"/>
                </a:solidFill>
              </a:rPr>
              <a:t>Пятая строка — одно </a:t>
            </a:r>
            <a:r>
              <a:rPr lang="ru-RU" sz="2000" i="1" dirty="0" smtClean="0">
                <a:solidFill>
                  <a:srgbClr val="003300"/>
                </a:solidFill>
              </a:rPr>
              <a:t>слово-</a:t>
            </a:r>
            <a:r>
              <a:rPr lang="ru-RU" sz="2000" i="1" dirty="0" smtClean="0">
                <a:solidFill>
                  <a:srgbClr val="003300"/>
                </a:solidFill>
                <a:hlinkClick r:id="rId9" tooltip="Резюме"/>
              </a:rPr>
              <a:t>резюме</a:t>
            </a:r>
            <a:r>
              <a:rPr lang="ru-RU" sz="2000" dirty="0" smtClean="0">
                <a:solidFill>
                  <a:srgbClr val="003300"/>
                </a:solidFill>
              </a:rPr>
              <a:t>, характеризующее </a:t>
            </a:r>
            <a:r>
              <a:rPr lang="ru-RU" sz="2000" i="1" dirty="0" smtClean="0">
                <a:solidFill>
                  <a:srgbClr val="003300"/>
                </a:solidFill>
              </a:rPr>
              <a:t>суть</a:t>
            </a:r>
            <a:r>
              <a:rPr lang="ru-RU" sz="2000" dirty="0" smtClean="0">
                <a:solidFill>
                  <a:srgbClr val="003300"/>
                </a:solidFill>
              </a:rPr>
              <a:t> предмета или объекта.</a:t>
            </a:r>
          </a:p>
          <a:p>
            <a:pPr>
              <a:buFontTx/>
              <a:buNone/>
            </a:pPr>
            <a:r>
              <a:rPr lang="ru-RU" sz="2000" dirty="0" smtClean="0">
                <a:solidFill>
                  <a:srgbClr val="003300"/>
                </a:solidFill>
              </a:rPr>
              <a:t>Чёткое соблюдение правил написания </a:t>
            </a:r>
            <a:r>
              <a:rPr lang="ru-RU" sz="2000" dirty="0" err="1" smtClean="0">
                <a:solidFill>
                  <a:srgbClr val="003300"/>
                </a:solidFill>
              </a:rPr>
              <a:t>синквейна</a:t>
            </a:r>
            <a:r>
              <a:rPr lang="ru-RU" sz="2000" dirty="0" smtClean="0">
                <a:solidFill>
                  <a:srgbClr val="003300"/>
                </a:solidFill>
              </a:rPr>
              <a:t> не обязательно. Например, для улучшения текста в четвёртой строке можно использовать три или пять слов, а в пятой строке — два слова. Возможны варианты использования и других частей речи.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Пример </a:t>
            </a:r>
            <a:r>
              <a:rPr lang="ru-RU" dirty="0" err="1" smtClean="0"/>
              <a:t>синквейна</a:t>
            </a:r>
            <a:endParaRPr lang="ru-RU" dirty="0" smtClean="0"/>
          </a:p>
        </p:txBody>
      </p:sp>
      <p:sp>
        <p:nvSpPr>
          <p:cNvPr id="11571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003300"/>
                </a:solidFill>
              </a:rPr>
              <a:t>На </a:t>
            </a:r>
            <a:r>
              <a:rPr lang="ru-RU" sz="2400" b="1" dirty="0" smtClean="0">
                <a:solidFill>
                  <a:srgbClr val="003300"/>
                </a:solidFill>
              </a:rPr>
              <a:t>тему: «Россия»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003300"/>
                </a:solidFill>
              </a:rPr>
              <a:t>Россия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003300"/>
                </a:solidFill>
              </a:rPr>
              <a:t>Великая, прекрасная, единственная, любимая, могучая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003300"/>
                </a:solidFill>
              </a:rPr>
              <a:t>Гордиться, заботиться, надеяться, придает силы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003300"/>
                </a:solidFill>
              </a:rPr>
              <a:t>Лучше нет родного края!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rgbClr val="003300"/>
                </a:solidFill>
              </a:rPr>
              <a:t>Страна, отчизна, отечество. Россия – родина моя!</a:t>
            </a:r>
            <a:endParaRPr lang="ru-RU" sz="2400" b="1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97TGp_Child_light">
  <a:themeElements>
    <a:clrScheme name="Default Design 2">
      <a:dk1>
        <a:srgbClr val="000000"/>
      </a:dk1>
      <a:lt1>
        <a:srgbClr val="F6EDA8"/>
      </a:lt1>
      <a:dk2>
        <a:srgbClr val="006600"/>
      </a:dk2>
      <a:lt2>
        <a:srgbClr val="FFFFFF"/>
      </a:lt2>
      <a:accent1>
        <a:srgbClr val="73C95B"/>
      </a:accent1>
      <a:accent2>
        <a:srgbClr val="F7C037"/>
      </a:accent2>
      <a:accent3>
        <a:srgbClr val="FAF4D1"/>
      </a:accent3>
      <a:accent4>
        <a:srgbClr val="000000"/>
      </a:accent4>
      <a:accent5>
        <a:srgbClr val="BCE1B5"/>
      </a:accent5>
      <a:accent6>
        <a:srgbClr val="E0AE31"/>
      </a:accent6>
      <a:hlink>
        <a:srgbClr val="2393CB"/>
      </a:hlink>
      <a:folHlink>
        <a:srgbClr val="CB05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BBEAA8"/>
        </a:lt1>
        <a:dk2>
          <a:srgbClr val="063C60"/>
        </a:dk2>
        <a:lt2>
          <a:srgbClr val="FFFFFF"/>
        </a:lt2>
        <a:accent1>
          <a:srgbClr val="5598CF"/>
        </a:accent1>
        <a:accent2>
          <a:srgbClr val="AAD955"/>
        </a:accent2>
        <a:accent3>
          <a:srgbClr val="DAF3D1"/>
        </a:accent3>
        <a:accent4>
          <a:srgbClr val="000000"/>
        </a:accent4>
        <a:accent5>
          <a:srgbClr val="B4CAE4"/>
        </a:accent5>
        <a:accent6>
          <a:srgbClr val="9AC44C"/>
        </a:accent6>
        <a:hlink>
          <a:srgbClr val="C7AA6F"/>
        </a:hlink>
        <a:folHlink>
          <a:srgbClr val="9E65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6EDA8"/>
        </a:lt1>
        <a:dk2>
          <a:srgbClr val="006600"/>
        </a:dk2>
        <a:lt2>
          <a:srgbClr val="FFFFFF"/>
        </a:lt2>
        <a:accent1>
          <a:srgbClr val="73C95B"/>
        </a:accent1>
        <a:accent2>
          <a:srgbClr val="F7C037"/>
        </a:accent2>
        <a:accent3>
          <a:srgbClr val="FAF4D1"/>
        </a:accent3>
        <a:accent4>
          <a:srgbClr val="000000"/>
        </a:accent4>
        <a:accent5>
          <a:srgbClr val="BCE1B5"/>
        </a:accent5>
        <a:accent6>
          <a:srgbClr val="E0AE31"/>
        </a:accent6>
        <a:hlink>
          <a:srgbClr val="2393CB"/>
        </a:hlink>
        <a:folHlink>
          <a:srgbClr val="CB05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E6AE"/>
        </a:lt1>
        <a:dk2>
          <a:srgbClr val="800000"/>
        </a:dk2>
        <a:lt2>
          <a:srgbClr val="FFFFFF"/>
        </a:lt2>
        <a:accent1>
          <a:srgbClr val="F66C2E"/>
        </a:accent1>
        <a:accent2>
          <a:srgbClr val="F9DE3D"/>
        </a:accent2>
        <a:accent3>
          <a:srgbClr val="FDF0D3"/>
        </a:accent3>
        <a:accent4>
          <a:srgbClr val="000000"/>
        </a:accent4>
        <a:accent5>
          <a:srgbClr val="FABAAD"/>
        </a:accent5>
        <a:accent6>
          <a:srgbClr val="E2C936"/>
        </a:accent6>
        <a:hlink>
          <a:srgbClr val="6CCA85"/>
        </a:hlink>
        <a:folHlink>
          <a:srgbClr val="DCA44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2778</TotalTime>
  <Words>258</Words>
  <Application>Microsoft Office PowerPoint</Application>
  <PresentationFormat>Экран (4:3)</PresentationFormat>
  <Paragraphs>99</Paragraphs>
  <Slides>19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Verdana</vt:lpstr>
      <vt:lpstr>Times New Roman</vt:lpstr>
      <vt:lpstr>Wingdings 2</vt:lpstr>
      <vt:lpstr>Wingdings</vt:lpstr>
      <vt:lpstr>597TGp_Child_light</vt:lpstr>
      <vt:lpstr>Слайд 1</vt:lpstr>
      <vt:lpstr>Игры по развитию речи</vt:lpstr>
      <vt:lpstr>Логопедический уголок</vt:lpstr>
      <vt:lpstr>Книжный уголок</vt:lpstr>
      <vt:lpstr>Встреча с сотрудником библиотеки</vt:lpstr>
      <vt:lpstr>Сценка из сказки «Свинопас»</vt:lpstr>
      <vt:lpstr>Пальчиковые игры</vt:lpstr>
      <vt:lpstr>Синквейн </vt:lpstr>
      <vt:lpstr>Пример синквейна</vt:lpstr>
      <vt:lpstr>Предметно-схематические моделирование</vt:lpstr>
      <vt:lpstr>МНЕМОТАБЛИЦЫ</vt:lpstr>
      <vt:lpstr>«Новый Год»</vt:lpstr>
      <vt:lpstr>                         Коллаж</vt:lpstr>
      <vt:lpstr>Мнемотехника</vt:lpstr>
      <vt:lpstr>Мнемотехника</vt:lpstr>
      <vt:lpstr>Эмпатия (вживание)</vt:lpstr>
      <vt:lpstr>Образное видение</vt:lpstr>
      <vt:lpstr>Игра -  соревнование «Поиск изученных букв»</vt:lpstr>
      <vt:lpstr>Спасибо за внимание!</vt:lpstr>
    </vt:vector>
  </TitlesOfParts>
  <Company>HomeLab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предметно-развивающей среды, способствующей речевому развитию детей младшего дошкольного возраста</dc:title>
  <dc:creator>User</dc:creator>
  <cp:lastModifiedBy>Алексей</cp:lastModifiedBy>
  <cp:revision>224</cp:revision>
  <dcterms:created xsi:type="dcterms:W3CDTF">2011-02-05T18:02:26Z</dcterms:created>
  <dcterms:modified xsi:type="dcterms:W3CDTF">2015-03-22T14:13:50Z</dcterms:modified>
</cp:coreProperties>
</file>