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6" r:id="rId1"/>
  </p:sldMasterIdLst>
  <p:notesMasterIdLst>
    <p:notesMasterId r:id="rId34"/>
  </p:notesMasterIdLst>
  <p:handoutMasterIdLst>
    <p:handoutMasterId r:id="rId35"/>
  </p:handoutMasterIdLst>
  <p:sldIdLst>
    <p:sldId id="327" r:id="rId2"/>
    <p:sldId id="351" r:id="rId3"/>
    <p:sldId id="341" r:id="rId4"/>
    <p:sldId id="350" r:id="rId5"/>
    <p:sldId id="354" r:id="rId6"/>
    <p:sldId id="352" r:id="rId7"/>
    <p:sldId id="358" r:id="rId8"/>
    <p:sldId id="329" r:id="rId9"/>
    <p:sldId id="338" r:id="rId10"/>
    <p:sldId id="360" r:id="rId11"/>
    <p:sldId id="349" r:id="rId12"/>
    <p:sldId id="368" r:id="rId13"/>
    <p:sldId id="369" r:id="rId14"/>
    <p:sldId id="367" r:id="rId15"/>
    <p:sldId id="362" r:id="rId16"/>
    <p:sldId id="361" r:id="rId17"/>
    <p:sldId id="359" r:id="rId18"/>
    <p:sldId id="364" r:id="rId19"/>
    <p:sldId id="365" r:id="rId20"/>
    <p:sldId id="366" r:id="rId21"/>
    <p:sldId id="363" r:id="rId22"/>
    <p:sldId id="342" r:id="rId23"/>
    <p:sldId id="348" r:id="rId24"/>
    <p:sldId id="347" r:id="rId25"/>
    <p:sldId id="345" r:id="rId26"/>
    <p:sldId id="346" r:id="rId27"/>
    <p:sldId id="343" r:id="rId28"/>
    <p:sldId id="344" r:id="rId29"/>
    <p:sldId id="339" r:id="rId30"/>
    <p:sldId id="334" r:id="rId31"/>
    <p:sldId id="340" r:id="rId32"/>
    <p:sldId id="335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CC00"/>
    <a:srgbClr val="FF99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7" autoAdjust="0"/>
    <p:restoredTop sz="94691" autoAdjust="0"/>
  </p:normalViewPr>
  <p:slideViewPr>
    <p:cSldViewPr>
      <p:cViewPr varScale="1">
        <p:scale>
          <a:sx n="155" d="100"/>
          <a:sy n="155" d="100"/>
        </p:scale>
        <p:origin x="1968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0EE8192-0E7A-4410-9FA2-EDEA7B4B0E2C}" type="datetimeFigureOut">
              <a:rPr lang="ru-RU"/>
              <a:pPr>
                <a:defRPr/>
              </a:pPr>
              <a:t>29.01.2022</a:t>
            </a:fld>
            <a:endParaRPr lang="ru-RU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F80749-D995-41BD-A492-7A96DEFFC5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39653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0D5EA34-6BA8-4186-B5D7-0346F57D6548}" type="datetimeFigureOut">
              <a:rPr lang="ru-RU"/>
              <a:pPr>
                <a:defRPr/>
              </a:pPr>
              <a:t>29.01.2022</a:t>
            </a:fld>
            <a:endParaRPr lang="ru-RU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FD6D4C0-3301-4629-BD27-0F31A491280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02834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9C40E-FD1A-4088-BA2D-CF387708805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156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AC202-222F-4474-9BC6-C411B9F3890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2236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4C630-71FB-4667-8916-C6A33BF4058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620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00F6B-401B-49A1-ACE4-A8745F9C4DB5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92805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0235A-B274-42DB-8B71-A2373704BAE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5453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479B-3F53-4BDC-A243-47B2E64739B7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43084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0479B-3F53-4BDC-A243-47B2E64739B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562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6B8F3-4C0B-4732-90CA-1413C50F121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0301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2CC4B-05F1-4BB6-97DD-59C0E8E8982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7327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B9A64-5FC5-42C8-9D55-60760422905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1626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43BB-623B-48DE-8312-F6A67DB392A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6591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D82A5-3DC1-4E00-AB7B-7A4A2889EBC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5465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29A9-2C61-4BF9-BBC6-AD74EDFB7D2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3385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2DF30-0284-4012-A764-A18BFC7B21F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9786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D3A21-44BB-4F17-92AD-80CE10FC501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641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737E5-7256-4522-A231-2DFF94758B8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6238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8F185-C582-42D2-8CD8-4B0D302F85F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1587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9F0479B-3F53-4BDC-A243-47B2E64739B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75374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  <p:sldLayoutId id="2147483959" r:id="rId13"/>
    <p:sldLayoutId id="2147483960" r:id="rId14"/>
    <p:sldLayoutId id="2147483961" r:id="rId15"/>
    <p:sldLayoutId id="2147483962" r:id="rId16"/>
    <p:sldLayoutId id="2147483963" r:id="rId17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/>
              <a:t>                                     МОУ «СОШ №7»</a:t>
            </a:r>
          </a:p>
          <a:p>
            <a:endParaRPr lang="ru-RU" dirty="0"/>
          </a:p>
          <a:p>
            <a:r>
              <a:rPr lang="ru-RU" sz="2400" dirty="0"/>
              <a:t>                                Творческий проект</a:t>
            </a:r>
          </a:p>
          <a:p>
            <a:r>
              <a:rPr lang="ru-RU" sz="2400" dirty="0"/>
              <a:t> </a:t>
            </a:r>
            <a:r>
              <a:rPr lang="ru-RU" sz="2800" i="1" dirty="0"/>
              <a:t>                    </a:t>
            </a:r>
            <a:r>
              <a:rPr lang="ru-RU" sz="2800" i="1" u="sng" dirty="0"/>
              <a:t> Электрический светильник</a:t>
            </a:r>
          </a:p>
          <a:p>
            <a:endParaRPr lang="ru-RU" sz="2400" dirty="0"/>
          </a:p>
          <a:p>
            <a:r>
              <a:rPr lang="ru-RU" sz="2400" dirty="0"/>
              <a:t>  </a:t>
            </a:r>
          </a:p>
          <a:p>
            <a:r>
              <a:rPr lang="ru-RU" sz="1600" dirty="0"/>
              <a:t>Разработал:</a:t>
            </a:r>
          </a:p>
          <a:p>
            <a:r>
              <a:rPr lang="ru-RU" sz="1600" dirty="0"/>
              <a:t>ученик 10 «б» класса</a:t>
            </a:r>
          </a:p>
          <a:p>
            <a:r>
              <a:rPr lang="ru-RU" sz="1600" dirty="0"/>
              <a:t>Артеева   А.Н.</a:t>
            </a:r>
          </a:p>
          <a:p>
            <a:r>
              <a:rPr lang="ru-RU" sz="1600" dirty="0"/>
              <a:t>Руководитель:</a:t>
            </a:r>
          </a:p>
          <a:p>
            <a:r>
              <a:rPr lang="ru-RU" sz="1600" dirty="0"/>
              <a:t>учитель технологии</a:t>
            </a:r>
          </a:p>
          <a:p>
            <a:r>
              <a:rPr lang="ru-RU" sz="1600" dirty="0"/>
              <a:t>Мартыненко Леонид Степанович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            </a:t>
            </a:r>
            <a:r>
              <a:rPr lang="ru-RU" sz="1600" dirty="0"/>
              <a:t>г. Коряжма</a:t>
            </a:r>
          </a:p>
          <a:p>
            <a:r>
              <a:rPr lang="ru-RU" sz="1600" dirty="0"/>
              <a:t>                                                           2019</a:t>
            </a:r>
          </a:p>
        </p:txBody>
      </p:sp>
    </p:spTree>
    <p:extLst>
      <p:ext uri="{BB962C8B-B14F-4D97-AF65-F5344CB8AC3E}">
        <p14:creationId xmlns:p14="http://schemas.microsoft.com/office/powerpoint/2010/main" val="1008542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КРИТЕРИИ ВЫБОРА ЛУЧШЕЙ ИДЕИ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505277"/>
              </p:ext>
            </p:extLst>
          </p:nvPr>
        </p:nvGraphicFramePr>
        <p:xfrm>
          <a:off x="107504" y="692696"/>
          <a:ext cx="9036496" cy="6117234"/>
        </p:xfrm>
        <a:graphic>
          <a:graphicData uri="http://schemas.openxmlformats.org/drawingml/2006/table">
            <a:tbl>
              <a:tblPr/>
              <a:tblGrid>
                <a:gridCol w="1622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8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52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21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21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60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344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Варианты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Критерии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Наличие</a:t>
                      </a:r>
                      <a:endParaRPr lang="ru-RU" sz="12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заказа</a:t>
                      </a:r>
                      <a:endParaRPr lang="ru-RU" sz="12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2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спроса</a:t>
                      </a:r>
                      <a:endParaRPr lang="ru-RU" sz="12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Наличие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материалов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Наличие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инструментов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 оборудования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Достаточность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знаний и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умений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Возможность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украшения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интерьера</a:t>
                      </a:r>
                      <a:endParaRPr lang="ru-RU" sz="11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39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Вариант 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949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Вариант 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92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Вариант 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528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Вариант 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04" y="2276872"/>
            <a:ext cx="1549278" cy="772585"/>
          </a:xfrm>
          <a:prstGeom prst="rect">
            <a:avLst/>
          </a:prstGeom>
        </p:spPr>
      </p:pic>
      <p:pic>
        <p:nvPicPr>
          <p:cNvPr id="5" name="Рисунок 4" descr="Описание: https://i.pinimg.com/736x/5b/c9/85/5bc9855dbec25213724efa5819a6dde4--diy-lampe-lampe-design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03" y="3224350"/>
            <a:ext cx="1549278" cy="1075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03" y="4522288"/>
            <a:ext cx="1477269" cy="1032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403" y="5702552"/>
            <a:ext cx="1286239" cy="102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873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0" y="18274"/>
            <a:ext cx="5994360" cy="4058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478" y="2780928"/>
            <a:ext cx="4952521" cy="395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901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0552F65-C4F4-43BA-85A1-2E4CFC56F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23378"/>
            <a:ext cx="8856984" cy="621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33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8D4B863-93FC-44C6-9DBD-FE8B773D2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134" y="0"/>
            <a:ext cx="69577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44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531C215-D21F-4840-8A76-6F14B1551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0"/>
            <a:ext cx="69847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021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C8B9DAA-66E5-483B-AF6E-1A9C2CBDB63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37320" y="-1048680"/>
            <a:ext cx="6669359" cy="9143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2473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93D9285-42D9-4A8F-89EF-B1CFA88A1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0"/>
            <a:ext cx="91450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445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D8D109F-4063-438F-AD42-531D46D2D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403648" y="-929924"/>
            <a:ext cx="6336704" cy="871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455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8F200FF-65D0-4A8B-AE80-A29964D9D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0"/>
            <a:ext cx="74888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001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31DE4E2-74D8-4E78-80EB-6AFB2F91C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0"/>
            <a:ext cx="72728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998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4624"/>
            <a:ext cx="8229600" cy="1143000"/>
          </a:xfrm>
        </p:spPr>
        <p:txBody>
          <a:bodyPr/>
          <a:lstStyle/>
          <a:p>
            <a:pPr algn="ctr"/>
            <a:r>
              <a:rPr lang="ru-RU" dirty="0"/>
              <a:t>Содержание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836712"/>
            <a:ext cx="7572428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/>
              <a:t>1.Проблема, потребность</a:t>
            </a:r>
          </a:p>
          <a:p>
            <a:pPr>
              <a:buNone/>
            </a:pPr>
            <a:r>
              <a:rPr lang="ru-RU" sz="1600" dirty="0"/>
              <a:t>2.Задача</a:t>
            </a:r>
          </a:p>
          <a:p>
            <a:pPr>
              <a:buNone/>
            </a:pPr>
            <a:r>
              <a:rPr lang="ru-RU" sz="1600" dirty="0"/>
              <a:t>3.История</a:t>
            </a:r>
          </a:p>
          <a:p>
            <a:pPr>
              <a:buNone/>
            </a:pPr>
            <a:r>
              <a:rPr lang="ru-RU" sz="1600" dirty="0"/>
              <a:t>4.Исследование</a:t>
            </a:r>
          </a:p>
          <a:p>
            <a:pPr>
              <a:buNone/>
            </a:pPr>
            <a:r>
              <a:rPr lang="ru-RU" sz="1600" dirty="0"/>
              <a:t>5.Требования к изделию</a:t>
            </a:r>
          </a:p>
          <a:p>
            <a:pPr>
              <a:buNone/>
            </a:pPr>
            <a:r>
              <a:rPr lang="ru-RU" sz="1600" dirty="0"/>
              <a:t>6.Банк идей</a:t>
            </a:r>
          </a:p>
          <a:p>
            <a:pPr>
              <a:buNone/>
            </a:pPr>
            <a:r>
              <a:rPr lang="ru-RU" sz="1600" dirty="0"/>
              <a:t>7.Критерии выбора лучшей идеи</a:t>
            </a:r>
          </a:p>
          <a:p>
            <a:pPr>
              <a:buNone/>
            </a:pPr>
            <a:r>
              <a:rPr lang="ru-RU" sz="1600" dirty="0"/>
              <a:t>8.Лучшая идея</a:t>
            </a:r>
          </a:p>
          <a:p>
            <a:pPr>
              <a:buNone/>
            </a:pPr>
            <a:r>
              <a:rPr lang="ru-RU" sz="1600" dirty="0"/>
              <a:t>9.Экономическая и экологическая оценка будущего изделия</a:t>
            </a:r>
          </a:p>
          <a:p>
            <a:pPr>
              <a:buNone/>
            </a:pPr>
            <a:r>
              <a:rPr lang="ru-RU" sz="1600" dirty="0"/>
              <a:t>10.Последовательность изготовления</a:t>
            </a:r>
          </a:p>
          <a:p>
            <a:pPr>
              <a:buNone/>
            </a:pPr>
            <a:r>
              <a:rPr lang="ru-RU" sz="1600" dirty="0"/>
              <a:t>11.Выбор материала</a:t>
            </a:r>
          </a:p>
          <a:p>
            <a:pPr>
              <a:buNone/>
            </a:pPr>
            <a:r>
              <a:rPr lang="ru-RU" sz="1600" dirty="0"/>
              <a:t>12.Технологическая карта изготовления</a:t>
            </a:r>
          </a:p>
          <a:p>
            <a:pPr>
              <a:buNone/>
            </a:pPr>
            <a:r>
              <a:rPr lang="ru-RU" sz="1600" dirty="0"/>
              <a:t>13.Экономический расчет</a:t>
            </a:r>
          </a:p>
          <a:p>
            <a:pPr>
              <a:buNone/>
            </a:pPr>
            <a:r>
              <a:rPr lang="ru-RU" sz="1600" dirty="0"/>
              <a:t>14.Экологическое обоснование</a:t>
            </a:r>
          </a:p>
          <a:p>
            <a:pPr>
              <a:buNone/>
            </a:pPr>
            <a:r>
              <a:rPr lang="ru-RU" sz="1600" dirty="0"/>
              <a:t>15.Общий вид изделия</a:t>
            </a:r>
          </a:p>
          <a:p>
            <a:pPr>
              <a:buNone/>
            </a:pPr>
            <a:r>
              <a:rPr lang="ru-RU" sz="1600" dirty="0"/>
              <a:t>16.Самооценка</a:t>
            </a:r>
          </a:p>
          <a:p>
            <a:pPr>
              <a:buNone/>
            </a:pPr>
            <a:r>
              <a:rPr lang="ru-RU" sz="1600" dirty="0"/>
              <a:t>17.Вывод по проекту</a:t>
            </a:r>
          </a:p>
          <a:p>
            <a:pPr>
              <a:buNone/>
            </a:pPr>
            <a:endParaRPr lang="ru-RU" sz="1600" dirty="0"/>
          </a:p>
          <a:p>
            <a:pPr>
              <a:buNone/>
            </a:pPr>
            <a:endParaRPr lang="ru-RU" sz="1250" dirty="0"/>
          </a:p>
        </p:txBody>
      </p:sp>
    </p:spTree>
    <p:extLst>
      <p:ext uri="{BB962C8B-B14F-4D97-AF65-F5344CB8AC3E}">
        <p14:creationId xmlns:p14="http://schemas.microsoft.com/office/powerpoint/2010/main" val="18138389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BAC5346-433F-4077-B4D0-AB3627153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0"/>
            <a:ext cx="72728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3661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381000-F118-4C64-B57F-FB0DDF145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0"/>
            <a:ext cx="7848871" cy="746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1520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51180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/>
              <a:t> ЭКОЛОГИЧЕСКАЯ ОЦЕНКА ПРОЕКТА</a:t>
            </a:r>
            <a:r>
              <a:rPr lang="ru-RU" sz="2400" dirty="0"/>
              <a:t>.</a:t>
            </a:r>
          </a:p>
          <a:p>
            <a:endParaRPr lang="ru-RU" sz="2400" dirty="0"/>
          </a:p>
          <a:p>
            <a:r>
              <a:rPr lang="ru-RU" sz="2400" dirty="0">
                <a:cs typeface="Aharoni" panose="02010803020104030203" pitchFamily="2" charset="-79"/>
              </a:rPr>
              <a:t>Моё изделие, изготовлена из экологически чистых материалов.</a:t>
            </a:r>
          </a:p>
          <a:p>
            <a:r>
              <a:rPr lang="ru-RU" sz="2400" dirty="0">
                <a:cs typeface="Aharoni" panose="02010803020104030203" pitchFamily="2" charset="-79"/>
              </a:rPr>
              <a:t> При его изготовлении не применялись ядовитые и токсические вещества. </a:t>
            </a:r>
          </a:p>
          <a:p>
            <a:r>
              <a:rPr lang="ru-RU" sz="2400" dirty="0">
                <a:cs typeface="Aharoni" panose="02010803020104030203" pitchFamily="2" charset="-79"/>
              </a:rPr>
              <a:t>Применение клея ПВА, и лака с соблюдением правил техники безопасности исключает вредное воздействие материалов на организм человека в процессе выполнения проекта и дальнейшего использования изделия. Своевременно убирал отходы и мусор, выработанные при изготовлении светильника и складывал в специальный контейнер для мусора.</a:t>
            </a:r>
          </a:p>
          <a:p>
            <a:r>
              <a:rPr lang="ru-RU" sz="2400" dirty="0">
                <a:cs typeface="Aharoni" panose="02010803020104030203" pitchFamily="2" charset="-79"/>
              </a:rPr>
              <a:t>При использовании светильника по назначению, не наносит вред окружающей среде.</a:t>
            </a:r>
          </a:p>
        </p:txBody>
      </p:sp>
    </p:spTree>
    <p:extLst>
      <p:ext uri="{BB962C8B-B14F-4D97-AF65-F5344CB8AC3E}">
        <p14:creationId xmlns:p14="http://schemas.microsoft.com/office/powerpoint/2010/main" val="38318508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424936" cy="631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178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0658"/>
            <a:ext cx="8676456" cy="650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456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16632"/>
            <a:ext cx="8736971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185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096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3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3109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96100" cy="1081088"/>
          </a:xfrm>
        </p:spPr>
        <p:txBody>
          <a:bodyPr/>
          <a:lstStyle/>
          <a:p>
            <a:r>
              <a:rPr lang="ru-RU" dirty="0"/>
              <a:t>Расчет себестоимости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08720"/>
            <a:ext cx="7952465" cy="5190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Экономические расчеты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Стоимость пиломатериала – 1куб.м -7000 руб.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Стоимость лака – 1 кг- 120 руб.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Стоимость п/материала 0,002 х7000                                           -24 р.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Стоимость шнура, выключателя                                                 - 25р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Стоимость патрона                                                                       -40р.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Стоимость лампочки                                                                   - 70р.  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Стоимость наждачной бумаги разной зернистости                  - 44р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Стоимость лака 0,1 х 120р                                                          -12 р.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Затраченное рабочее время – 3 часа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 час работы столяра 1 разряда – 30 рублей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3 часа х 25 рублей =                                                                    -75 Потребление электрической энергии составило 1 кВт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  <a:tabLst>
                <a:tab pos="619125" algn="l"/>
              </a:tabLst>
            </a:pPr>
            <a:r>
              <a:rPr lang="ru-RU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Стоимость электроэнергии  4 рубля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  <a:tabLst>
                <a:tab pos="619125" algn="l"/>
              </a:tabLst>
            </a:pPr>
            <a:r>
              <a:rPr lang="ru-RU" b="1" u="sng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Итого себестоимость светильника составляет:                    294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024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836712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Прежде чем приступить к изготовлению электрического светильника мне потребовалась информации я о видах и особенностях электрических светильников. 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Поэтому я провел много времени в поисках информации в Интернете, на различных сайтах, где познакомился с нужной для меня информацией.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так же обратился за помощью к учителю технологии, который  мне посоветовала как с наименьшими затратами времени и денег изготовить качественный светильник.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20202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хочу, чтобы моя работа была достаточно большая, но несложная, чтобы я смог сделать ее быстро и аккуратно, так как у меня на нее не так много времени.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20202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Изделие должно ( вписаться в интерьер комнаты где будет стоять) 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современным, красивым и безопасным.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6928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223838"/>
            <a:ext cx="9753600" cy="730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7842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1628800"/>
            <a:ext cx="8892479" cy="4836766"/>
          </a:xfrm>
        </p:spPr>
        <p:txBody>
          <a:bodyPr>
            <a:normAutofit fontScale="90000"/>
          </a:bodyPr>
          <a:lstStyle/>
          <a:p>
            <a:r>
              <a:rPr lang="ru-RU" dirty="0"/>
              <a:t>ЗАКЛЮЧЕНИЕ</a:t>
            </a:r>
            <a:br>
              <a:rPr lang="ru-RU" dirty="0"/>
            </a:br>
            <a:r>
              <a:rPr lang="ru-RU" dirty="0"/>
              <a:t>Вот что получилось.</a:t>
            </a:r>
            <a:br>
              <a:rPr lang="ru-RU" dirty="0"/>
            </a:br>
            <a:r>
              <a:rPr lang="ru-RU" dirty="0"/>
              <a:t>Все было и не так и сложно. Главное терпение свободное время. Мое изделие соответствует тем требованиям, что я себе поставил. Не так дорого, красиво, компактно, практично сделано и качественно. Все прекрасно работает. В общем. я доволен своей работой.</a:t>
            </a:r>
          </a:p>
        </p:txBody>
      </p:sp>
    </p:spTree>
    <p:extLst>
      <p:ext uri="{BB962C8B-B14F-4D97-AF65-F5344CB8AC3E}">
        <p14:creationId xmlns:p14="http://schemas.microsoft.com/office/powerpoint/2010/main" val="34976024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ello_html_m4a88fdc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916" y="2348880"/>
            <a:ext cx="3223195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ello_html_m76fd9cd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105397" cy="2212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ello_html_m2d03281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933056"/>
            <a:ext cx="3312368" cy="247366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01493" y="5721531"/>
            <a:ext cx="4572000" cy="96648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b="1" i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Руки, ум и провода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b="1" i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Будет в доме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800" b="1" i="1" dirty="0">
                <a:solidFill>
                  <a:srgbClr val="C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Свет всегда !!</a:t>
            </a:r>
            <a:r>
              <a:rPr lang="ru-RU" sz="1800" b="1" i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!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39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7"/>
            <a:ext cx="8504894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0000"/>
                </a:solidFill>
                <a:latin typeface="Times New Roman, serif"/>
              </a:rPr>
              <a:t> Историческая справка</a:t>
            </a:r>
            <a:endParaRPr lang="ru-RU" sz="1600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Светильники появились в жизни людей, наверное, вместе с огнем. Уже первобытные люди не только жгли костры на стоянках и поддерживали очаги в своих пещерах, но и использовали горящую головню или лучину в качестве светильника.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В дальнейшем разнообразие осветительных приборов росло по мере развития общества. Жилища наших предков освещали напольные чаши с горящим маслом, факелы, закрепленные на стенах, и, конечно же, свечи.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Подсвечники и фонари со свечей внутри были главными типами светильников на протяжении многих веков. И люстры, достигавшие порой гигантских размеров, до конца девятнадцатого века тоже являлись своего рода подсвечниками. В их конструкции были предусмотрены гнезда для сотен и даже тысяч свечей и хитроумное устройство, позволяющее одновременно зажигать все свечи.</a:t>
            </a:r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С появлением электричества наступила новая эра. Первоначальные типы электрических светильников были унаследованы от свечной и факельной эпохи. В традиционных люстрах, например, сменились только источники света, а общее устройство осталось прежним. Да и лампы эволюционировали достаточно плавно. Так, абажурами в древности были широко распространены в Китае и Японии, а затем проникли и в Европу. Ими накрывали свечи и масляные светильники, а затем – керосиновые лампы. Так что в электрических настольных лампах и торшерах были использованы наработки прежних времен.</a:t>
            </a:r>
            <a:endParaRPr lang="ru-RU" b="0" i="0" dirty="0">
              <a:solidFill>
                <a:srgbClr val="000000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973762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779103">
            <a:off x="-88535" y="139119"/>
            <a:ext cx="3240360" cy="24302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800" y="933500"/>
            <a:ext cx="2952750" cy="2209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-134618"/>
            <a:ext cx="2952750" cy="2209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6299" y="2075182"/>
            <a:ext cx="2952750" cy="2209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597318">
            <a:off x="6016478" y="3758825"/>
            <a:ext cx="2952750" cy="2209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95979" y="3035410"/>
            <a:ext cx="2952750" cy="2209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560060">
            <a:off x="3295978" y="4500648"/>
            <a:ext cx="2952750" cy="22098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900772">
            <a:off x="450108" y="4783703"/>
            <a:ext cx="2952750" cy="2209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289256" y="1733610"/>
            <a:ext cx="3694496" cy="3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965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ed.runoauto.by/wp-content/uploads/2017/06/razvitie-osvetitelnyh-priborov-ot-ognya-do-vysoki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32181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856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5256584" cy="648072"/>
          </a:xfrm>
        </p:spPr>
        <p:txBody>
          <a:bodyPr>
            <a:normAutofit fontScale="90000"/>
          </a:bodyPr>
          <a:lstStyle/>
          <a:p>
            <a:r>
              <a:rPr lang="ru-RU" dirty="0"/>
              <a:t>4.Исследование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856984" cy="6696744"/>
          </a:xfrm>
        </p:spPr>
        <p:txBody>
          <a:bodyPr>
            <a:noAutofit/>
          </a:bodyPr>
          <a:lstStyle/>
          <a:p>
            <a:endParaRPr lang="ru-RU" sz="1400" dirty="0"/>
          </a:p>
          <a:p>
            <a:endParaRPr lang="ru-RU" sz="1400" dirty="0"/>
          </a:p>
          <a:p>
            <a:r>
              <a:rPr lang="ru-RU" sz="1600" dirty="0"/>
              <a:t>При выборе изделия, помимо собственного желания, необходимо также учитывать свои собственные возможности. Например, есть ли возможность достать необходимый материал, или хватит ли навыков и умений при изготовлении проекта. Решив сделать самостоятельно настольную лампу, я хотел попробовать себя и как конструктор, и как дизайнер. В моём сознании уже давно сложился процесс изготовления изделия, прояснились проблемы, с которыми мне придётся столкнуться. Но чем сложнее изделие, тем интереснее, тем глубже удовлетворение от победы над собой.</a:t>
            </a:r>
          </a:p>
          <a:p>
            <a:r>
              <a:rPr lang="ru-RU" sz="1600" dirty="0"/>
              <a:t>Прежде чем приступить к проектированию и изготовлению лампы, я исследовал потребительский рынок. Мне были интересны цены, качество и дизайн предлагаемых сегодня на рынке изделий. Современный светильник состоит из осветительной арматуры и одного или нескольких источников света. Осветительная арматура предназначена для перераспределения в пространстве светового потока и защиты глаз от слепящего действия источника тока. Поэтому форма настольной лампы может быть разнообразной. На современном рынке можно найти практически всё. Но иногда бывает такое, что невозможно подобрать что-то подходящее и по вкусу, и по стоимости. Поэтому я решил создать свою настольную лампу. Исследовав потребительский рынок, я окончательно пришел к выводу, что данное изделие буду делать сам. Оно должно отвечать следующим требованиям: с одной стороны, быть простым, с другой - отличаться оригинальностью. Следует учесть минимальные экономические затраты на изготовление, сборку и оформление проекта.</a:t>
            </a:r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08681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¢ÑÐµÐ±Ð¾Ð²Ð°Ð½Ð¸Ñ Ðº Ð¿ÑÐ¾ÐµÐºÑÐ¸ÑÑÐµÐ¼Ð¾Ð¼Ñ Ð¸Ð·Ð´ÐµÐ»Ð¸Ñ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8784976" cy="6580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493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6552728" cy="789030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6.Банк идей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2753995" cy="2021205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851" y="789030"/>
            <a:ext cx="2967771" cy="2842260"/>
          </a:xfrm>
          <a:prstGeom prst="rect">
            <a:avLst/>
          </a:prstGeom>
          <a:noFill/>
        </p:spPr>
      </p:pic>
      <p:pic>
        <p:nvPicPr>
          <p:cNvPr id="5" name="Рисунок 4" descr="Описание: https://i2.rozetka.ua/goods/8742085/61662235_images_874208523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82" y="764704"/>
            <a:ext cx="2891817" cy="3085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Описание: https://i.pinimg.com/736x/5b/c9/85/5bc9855dbec25213724efa5819a6dde4--diy-lampe-lampe-design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53" y="2785909"/>
            <a:ext cx="3061095" cy="2011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0" y="4517899"/>
            <a:ext cx="3132888" cy="2373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Описание: https://desvinter.ru/wp-content/uploads/2014/09/Woodspot-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641" y="3356489"/>
            <a:ext cx="3024336" cy="256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885" y="4437244"/>
            <a:ext cx="2942567" cy="22598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0898781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1549</TotalTime>
  <Words>693</Words>
  <Application>Microsoft Office PowerPoint</Application>
  <PresentationFormat>Экран (4:3)</PresentationFormat>
  <Paragraphs>152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0" baseType="lpstr">
      <vt:lpstr>Calibri</vt:lpstr>
      <vt:lpstr>Cambria</vt:lpstr>
      <vt:lpstr>Century Gothic</vt:lpstr>
      <vt:lpstr>Open Sans</vt:lpstr>
      <vt:lpstr>Times New Roman</vt:lpstr>
      <vt:lpstr>Times New Roman, serif</vt:lpstr>
      <vt:lpstr>Wingdings 3</vt:lpstr>
      <vt:lpstr>Сектор</vt:lpstr>
      <vt:lpstr>Презентация PowerPoint</vt:lpstr>
      <vt:lpstr>Содержание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4.Исследование </vt:lpstr>
      <vt:lpstr>Презентация PowerPoint</vt:lpstr>
      <vt:lpstr>6.Банк идей </vt:lpstr>
      <vt:lpstr>КРИТЕРИИ ВЫБОРА ЛУЧШЕЙ ИДЕИ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Расчет себестоимости</vt:lpstr>
      <vt:lpstr>Презентация PowerPoint</vt:lpstr>
      <vt:lpstr>ЗАКЛЮЧЕНИЕ Вот что получилось. Все было и не так и сложно. Главное терпение свободное время. Мое изделие соответствует тем требованиям, что я себе поставил. Не так дорого, красиво, компактно, практично сделано и качественно. Все прекрасно работает. В общем. я доволен своей работой.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новых материалов и технологий в проектной деятельности</dc:title>
  <dc:creator>ssdd</dc:creator>
  <cp:lastModifiedBy>Виктория Мартыненко</cp:lastModifiedBy>
  <cp:revision>234</cp:revision>
  <cp:lastPrinted>1601-01-01T00:00:00Z</cp:lastPrinted>
  <dcterms:created xsi:type="dcterms:W3CDTF">2012-01-19T16:00:56Z</dcterms:created>
  <dcterms:modified xsi:type="dcterms:W3CDTF">2022-01-29T16:35:12Z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