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5"/>
  </p:notesMasterIdLst>
  <p:sldIdLst>
    <p:sldId id="271" r:id="rId2"/>
    <p:sldId id="285" r:id="rId3"/>
    <p:sldId id="263" r:id="rId4"/>
    <p:sldId id="264" r:id="rId5"/>
    <p:sldId id="260" r:id="rId6"/>
    <p:sldId id="265" r:id="rId7"/>
    <p:sldId id="266" r:id="rId8"/>
    <p:sldId id="280" r:id="rId9"/>
    <p:sldId id="281" r:id="rId10"/>
    <p:sldId id="288" r:id="rId11"/>
    <p:sldId id="282" r:id="rId12"/>
    <p:sldId id="269" r:id="rId13"/>
    <p:sldId id="28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2263"/>
    <a:srgbClr val="800000"/>
    <a:srgbClr val="FA06A9"/>
    <a:srgbClr val="2F1444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67" autoAdjust="0"/>
    <p:restoredTop sz="88028" autoAdjust="0"/>
  </p:normalViewPr>
  <p:slideViewPr>
    <p:cSldViewPr>
      <p:cViewPr varScale="1">
        <p:scale>
          <a:sx n="80" d="100"/>
          <a:sy n="80" d="100"/>
        </p:scale>
        <p:origin x="-136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426125D-1E13-49A9-A922-8ECA9EBB8D92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C189D20-F6E7-4353-9A82-1D7D8C2F5C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3B41F90-3940-4296-B461-DEF373A4264F}" type="slidenum">
              <a:rPr lang="ru-RU" altLang="ru-RU" smtClean="0"/>
              <a:pPr/>
              <a:t>11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pic>
          <p:nvPicPr>
            <p:cNvPr id="6" name="Picture 56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981200"/>
            <a:ext cx="7772400" cy="11430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pPr>
              <a:defRPr/>
            </a:pPr>
            <a:fld id="{27C6773F-5ED1-4C8C-A76E-79FCDF9D37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0C7F4-2FF7-4BB8-8DF1-39B714446C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7900" y="457200"/>
            <a:ext cx="19431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56769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7AF42-2933-4627-902B-38416EC41F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C7BBA-A21F-4AEF-B3B2-AAC99852E5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C9B65-012D-4F6D-A61E-9F9EFB1742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910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4CD29-D55B-430C-A524-0FE9FFDB74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66012-E475-46A4-9134-E85D69506D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896A7-1C4F-43B1-A4D3-9AFD795810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78C21-B770-45C2-85FE-693A9D7D23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6E867-35DA-4AFB-9222-CEFE30F24E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90AB4-95FB-4D7F-952D-EE1AA8450B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7176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034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5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7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8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9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0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1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2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3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4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5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6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7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8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9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0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1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2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3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4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6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7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8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9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0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1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2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3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4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5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6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7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8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9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0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1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2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3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4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5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6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7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8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9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0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1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2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3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4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5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pic>
          <p:nvPicPr>
            <p:cNvPr id="7177" name="Picture 56"/>
            <p:cNvPicPr>
              <a:picLocks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71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172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1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3A5ECFB7-FEC2-47F6-99CB-B3DA027C8D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ransition spd="med"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214290"/>
            <a:ext cx="7858180" cy="193899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eaLnBrk="1" hangingPunct="1">
              <a:defRPr/>
            </a:pPr>
            <a:r>
              <a:rPr lang="ru-RU" sz="6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«Из истории решения систем уравнений»</a:t>
            </a:r>
            <a:endParaRPr lang="ru-RU" sz="60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2714620"/>
            <a:ext cx="5072098" cy="46166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/>
              <a:t>Урок алгебры в 9 классе</a:t>
            </a:r>
            <a:r>
              <a:rPr lang="en-US" b="1" dirty="0"/>
              <a:t>.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5572140"/>
            <a:ext cx="5000644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Автор: учитель первой категории Кочевых Р. П.</a:t>
            </a:r>
            <a:endParaRPr lang="ru-RU" sz="32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2819400" y="4572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2411413" y="404813"/>
            <a:ext cx="51133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12292" name="Text Box 8"/>
          <p:cNvSpPr txBox="1">
            <a:spLocks noChangeArrowheads="1"/>
          </p:cNvSpPr>
          <p:nvPr/>
        </p:nvSpPr>
        <p:spPr bwMode="auto">
          <a:xfrm>
            <a:off x="2843213" y="0"/>
            <a:ext cx="462438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800" b="1">
                <a:solidFill>
                  <a:srgbClr val="FF0000"/>
                </a:solidFill>
                <a:cs typeface="Times New Roman" pitchFamily="18" charset="0"/>
              </a:rPr>
              <a:t>Рене</a:t>
            </a:r>
            <a:r>
              <a:rPr lang="ru-RU" altLang="ru-RU" sz="2800" b="1">
                <a:solidFill>
                  <a:srgbClr val="FF0000"/>
                </a:solidFill>
              </a:rPr>
              <a:t> Декарт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solidFill>
                  <a:srgbClr val="FF0000"/>
                </a:solidFill>
                <a:cs typeface="Times New Roman" pitchFamily="18" charset="0"/>
              </a:rPr>
              <a:t>31.</a:t>
            </a:r>
            <a:r>
              <a:rPr lang="en-US" altLang="ru-RU" b="1">
                <a:solidFill>
                  <a:srgbClr val="FF0000"/>
                </a:solidFill>
                <a:cs typeface="Times New Roman" pitchFamily="18" charset="0"/>
              </a:rPr>
              <a:t>III</a:t>
            </a:r>
            <a:r>
              <a:rPr lang="ru-RU" altLang="ru-RU" b="1">
                <a:solidFill>
                  <a:srgbClr val="FF0000"/>
                </a:solidFill>
                <a:cs typeface="Times New Roman" pitchFamily="18" charset="0"/>
              </a:rPr>
              <a:t>. 1596 – 11.</a:t>
            </a:r>
            <a:r>
              <a:rPr lang="en-US" altLang="ru-RU" b="1">
                <a:solidFill>
                  <a:srgbClr val="FF0000"/>
                </a:solidFill>
                <a:cs typeface="Times New Roman" pitchFamily="18" charset="0"/>
              </a:rPr>
              <a:t>II</a:t>
            </a:r>
            <a:r>
              <a:rPr lang="ru-RU" altLang="ru-RU" b="1">
                <a:solidFill>
                  <a:srgbClr val="FF0000"/>
                </a:solidFill>
                <a:cs typeface="Times New Roman" pitchFamily="18" charset="0"/>
              </a:rPr>
              <a:t>. 1650</a:t>
            </a:r>
            <a:endParaRPr lang="ru-RU" altLang="ru-RU" b="1">
              <a:solidFill>
                <a:srgbClr val="FF0000"/>
              </a:solidFill>
            </a:endParaRPr>
          </a:p>
        </p:txBody>
      </p:sp>
      <p:sp>
        <p:nvSpPr>
          <p:cNvPr id="12293" name="Text Box 9"/>
          <p:cNvSpPr txBox="1">
            <a:spLocks noChangeArrowheads="1"/>
          </p:cNvSpPr>
          <p:nvPr/>
        </p:nvSpPr>
        <p:spPr bwMode="auto">
          <a:xfrm>
            <a:off x="1908175" y="981075"/>
            <a:ext cx="635793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b="1">
                <a:solidFill>
                  <a:srgbClr val="002060"/>
                </a:solidFill>
                <a:cs typeface="Times New Roman" pitchFamily="18" charset="0"/>
              </a:rPr>
              <a:t>Родился в 1596 г. в городе Лаэ </a:t>
            </a:r>
            <a:r>
              <a:rPr lang="ru-RU" altLang="ru-RU" b="1">
                <a:solidFill>
                  <a:srgbClr val="002060"/>
                </a:solidFill>
              </a:rPr>
              <a:t>во</a:t>
            </a:r>
            <a:r>
              <a:rPr lang="ru-RU" altLang="ru-RU" b="1">
                <a:solidFill>
                  <a:srgbClr val="002060"/>
                </a:solidFill>
                <a:cs typeface="Times New Roman" pitchFamily="18" charset="0"/>
              </a:rPr>
              <a:t> Франции в дворянской семье. Отец хотел из </a:t>
            </a:r>
            <a:r>
              <a:rPr lang="ru-RU" altLang="ru-RU" b="1">
                <a:solidFill>
                  <a:srgbClr val="002060"/>
                </a:solidFill>
              </a:rPr>
              <a:t>сына </a:t>
            </a:r>
            <a:r>
              <a:rPr lang="ru-RU" altLang="ru-RU" b="1">
                <a:solidFill>
                  <a:srgbClr val="002060"/>
                </a:solidFill>
                <a:cs typeface="Times New Roman" pitchFamily="18" charset="0"/>
              </a:rPr>
              <a:t>сделать офицера. Но Рене интересовала математика. Вскоре он познакомился с Мерсеном, а затем и с другими математиками Франции. </a:t>
            </a:r>
          </a:p>
        </p:txBody>
      </p:sp>
      <p:sp>
        <p:nvSpPr>
          <p:cNvPr id="12294" name="Text Box 10"/>
          <p:cNvSpPr txBox="1">
            <a:spLocks noChangeArrowheads="1"/>
          </p:cNvSpPr>
          <p:nvPr/>
        </p:nvSpPr>
        <p:spPr bwMode="auto">
          <a:xfrm>
            <a:off x="0" y="3141663"/>
            <a:ext cx="8286750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b="1">
                <a:solidFill>
                  <a:srgbClr val="002060"/>
                </a:solidFill>
                <a:cs typeface="Times New Roman" pitchFamily="18" charset="0"/>
              </a:rPr>
              <a:t>Будучи в армии, Декарт изучил алгебру немецких, математику французских и греческих ученых.</a:t>
            </a:r>
            <a:r>
              <a:rPr lang="ru-RU" altLang="ru-RU" b="1">
                <a:solidFill>
                  <a:srgbClr val="002060"/>
                </a:solidFill>
              </a:rPr>
              <a:t>  </a:t>
            </a:r>
            <a:r>
              <a:rPr lang="ru-RU" altLang="ru-RU" b="1">
                <a:solidFill>
                  <a:srgbClr val="002060"/>
                </a:solidFill>
                <a:cs typeface="Times New Roman" pitchFamily="18" charset="0"/>
              </a:rPr>
              <a:t>Декарт был крупнейшим философом и математиком своего времени. Самым известным </a:t>
            </a:r>
            <a:r>
              <a:rPr lang="ru-RU" altLang="ru-RU" b="1">
                <a:solidFill>
                  <a:srgbClr val="002060"/>
                </a:solidFill>
              </a:rPr>
              <a:t>его </a:t>
            </a:r>
            <a:r>
              <a:rPr lang="ru-RU" altLang="ru-RU" b="1">
                <a:solidFill>
                  <a:srgbClr val="002060"/>
                </a:solidFill>
                <a:cs typeface="Times New Roman" pitchFamily="18" charset="0"/>
              </a:rPr>
              <a:t>трудом  является «Геометрия».  Декарт ввел </a:t>
            </a:r>
            <a:r>
              <a:rPr lang="ru-RU" altLang="ru-RU" b="1">
                <a:solidFill>
                  <a:srgbClr val="002060"/>
                </a:solidFill>
              </a:rPr>
              <a:t>прямоугольную </a:t>
            </a:r>
            <a:r>
              <a:rPr lang="ru-RU" altLang="ru-RU" b="1">
                <a:solidFill>
                  <a:srgbClr val="002060"/>
                </a:solidFill>
                <a:cs typeface="Times New Roman" pitchFamily="18" charset="0"/>
              </a:rPr>
              <a:t>систему координат, установил соответствие между числами и отрезками прямой и таким образом ввел алгебраический метод в геометрию. Это позволило решать системы уравнений графическим методом. Эти открытия Декарта дали огромный толчок развитию математики</a:t>
            </a:r>
            <a:r>
              <a:rPr lang="ru-RU" altLang="ru-RU" b="1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2295" name="AutoShape 1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05800" y="533400"/>
            <a:ext cx="457200" cy="457200"/>
          </a:xfrm>
          <a:prstGeom prst="actionButtonHome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pic>
        <p:nvPicPr>
          <p:cNvPr id="12296" name="Picture 13" descr="dek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0350"/>
            <a:ext cx="1908175" cy="2447925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76250"/>
            <a:ext cx="8604250" cy="2160588"/>
          </a:xfrm>
        </p:spPr>
        <p:txBody>
          <a:bodyPr/>
          <a:lstStyle/>
          <a:p>
            <a:pPr algn="l" eaLnBrk="1" hangingPunct="1"/>
            <a:r>
              <a:rPr lang="ru-RU" altLang="ru-RU" sz="2800" b="1" i="1" smtClean="0">
                <a:solidFill>
                  <a:srgbClr val="FF0000"/>
                </a:solidFill>
                <a:latin typeface="Garamond" pitchFamily="18" charset="0"/>
              </a:rPr>
              <a:t>Крамер Габриель (1704-1752)- </a:t>
            </a:r>
            <a:r>
              <a:rPr lang="ru-RU" altLang="ru-RU" sz="2800" b="1" i="1" smtClean="0">
                <a:solidFill>
                  <a:srgbClr val="002060"/>
                </a:solidFill>
                <a:latin typeface="Garamond" pitchFamily="18" charset="0"/>
              </a:rPr>
              <a:t>швейцарский математик. Учился и работал в Женеве. </a:t>
            </a:r>
            <a:br>
              <a:rPr lang="ru-RU" altLang="ru-RU" sz="2800" b="1" i="1" smtClean="0">
                <a:solidFill>
                  <a:srgbClr val="002060"/>
                </a:solidFill>
                <a:latin typeface="Garamond" pitchFamily="18" charset="0"/>
              </a:rPr>
            </a:br>
            <a:r>
              <a:rPr lang="ru-RU" altLang="ru-RU" sz="2800" b="1" i="1" smtClean="0">
                <a:solidFill>
                  <a:srgbClr val="002060"/>
                </a:solidFill>
                <a:latin typeface="Garamond" pitchFamily="18" charset="0"/>
              </a:rPr>
              <a:t> Основные труды по высшей алгебре и аналитической геометрии.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0" y="2636838"/>
            <a:ext cx="5148263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800" b="1" i="1">
                <a:solidFill>
                  <a:srgbClr val="002060"/>
                </a:solidFill>
                <a:latin typeface="Garamond" pitchFamily="18" charset="0"/>
              </a:rPr>
              <a:t>Установил и опубликовал (1750г.) правила решения систем n линейных уравнений с n неизвестными с буквенными коэффициентами (правило Крамера), заложил основы теории определителей</a:t>
            </a:r>
            <a:r>
              <a:rPr lang="ru-RU" altLang="ru-RU" sz="2800" b="1" i="1">
                <a:solidFill>
                  <a:srgbClr val="800000"/>
                </a:solidFill>
                <a:latin typeface="Garamond" pitchFamily="18" charset="0"/>
              </a:rPr>
              <a:t>.</a:t>
            </a:r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2492375"/>
            <a:ext cx="31686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3348038" y="0"/>
            <a:ext cx="5795962" cy="698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3200" b="1" i="1">
                <a:solidFill>
                  <a:srgbClr val="FF3300"/>
                </a:solidFill>
                <a:latin typeface="Garamond" pitchFamily="18" charset="0"/>
              </a:rPr>
              <a:t>Гаусс (Gauss) Карл</a:t>
            </a:r>
            <a:r>
              <a:rPr lang="ru-RU" altLang="ru-RU" sz="3200" b="1" i="1">
                <a:solidFill>
                  <a:srgbClr val="006600"/>
                </a:solidFill>
                <a:latin typeface="Garamond" pitchFamily="18" charset="0"/>
              </a:rPr>
              <a:t> </a:t>
            </a:r>
            <a:r>
              <a:rPr lang="ru-RU" altLang="ru-RU" sz="3200" b="1" i="1">
                <a:solidFill>
                  <a:srgbClr val="FF3300"/>
                </a:solidFill>
                <a:latin typeface="Garamond" pitchFamily="18" charset="0"/>
              </a:rPr>
              <a:t>Фридрих</a:t>
            </a:r>
            <a:r>
              <a:rPr lang="ru-RU" altLang="ru-RU" sz="3200" b="1" i="1">
                <a:solidFill>
                  <a:srgbClr val="006600"/>
                </a:solidFill>
                <a:latin typeface="Garamond" pitchFamily="18" charset="0"/>
              </a:rPr>
              <a:t> </a:t>
            </a:r>
            <a:r>
              <a:rPr lang="ru-RU" altLang="ru-RU" sz="3200" b="1" i="1">
                <a:solidFill>
                  <a:srgbClr val="002060"/>
                </a:solidFill>
                <a:latin typeface="Garamond" pitchFamily="18" charset="0"/>
              </a:rPr>
              <a:t>(30.04.1777, </a:t>
            </a:r>
          </a:p>
          <a:p>
            <a:pPr eaLnBrk="1" hangingPunct="1"/>
            <a:r>
              <a:rPr lang="ru-RU" altLang="ru-RU" sz="3200" b="1" i="1">
                <a:solidFill>
                  <a:srgbClr val="002060"/>
                </a:solidFill>
                <a:latin typeface="Garamond" pitchFamily="18" charset="0"/>
              </a:rPr>
              <a:t> – 23.02.1855) немецкий математик, внесший фундаментальный вклад также в астрономию и геодезию, почетный член Петербургской Академии Наук,</a:t>
            </a:r>
            <a:r>
              <a:rPr lang="ru-RU" altLang="ru-RU" sz="3200" b="1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ru-RU" altLang="ru-RU" sz="3200" b="1" i="1">
                <a:solidFill>
                  <a:srgbClr val="002060"/>
                </a:solidFill>
                <a:latin typeface="Garamond" pitchFamily="18" charset="0"/>
              </a:rPr>
              <a:t>именем которого </a:t>
            </a:r>
            <a:br>
              <a:rPr lang="ru-RU" altLang="ru-RU" sz="3200" b="1" i="1">
                <a:solidFill>
                  <a:srgbClr val="002060"/>
                </a:solidFill>
                <a:latin typeface="Garamond" pitchFamily="18" charset="0"/>
              </a:rPr>
            </a:br>
            <a:r>
              <a:rPr lang="ru-RU" altLang="ru-RU" sz="3200" b="1" i="1">
                <a:solidFill>
                  <a:srgbClr val="002060"/>
                </a:solidFill>
                <a:latin typeface="Garamond" pitchFamily="18" charset="0"/>
              </a:rPr>
              <a:t>назван метод решения </a:t>
            </a:r>
          </a:p>
          <a:p>
            <a:pPr eaLnBrk="1" hangingPunct="1"/>
            <a:r>
              <a:rPr lang="ru-RU" altLang="ru-RU" sz="3200" b="1" i="1">
                <a:solidFill>
                  <a:srgbClr val="002060"/>
                </a:solidFill>
                <a:latin typeface="Garamond" pitchFamily="18" charset="0"/>
              </a:rPr>
              <a:t>систем линейных </a:t>
            </a:r>
          </a:p>
          <a:p>
            <a:pPr eaLnBrk="1" hangingPunct="1"/>
            <a:r>
              <a:rPr lang="ru-RU" altLang="ru-RU" sz="3200" b="1" i="1">
                <a:solidFill>
                  <a:srgbClr val="002060"/>
                </a:solidFill>
                <a:latin typeface="Garamond" pitchFamily="18" charset="0"/>
              </a:rPr>
              <a:t>уравнений путем </a:t>
            </a:r>
          </a:p>
          <a:p>
            <a:pPr eaLnBrk="1" hangingPunct="1"/>
            <a:r>
              <a:rPr lang="ru-RU" altLang="ru-RU" sz="3200" b="1" i="1">
                <a:solidFill>
                  <a:srgbClr val="002060"/>
                </a:solidFill>
                <a:latin typeface="Garamond" pitchFamily="18" charset="0"/>
              </a:rPr>
              <a:t>исключения неизвестных.</a:t>
            </a:r>
          </a:p>
          <a:p>
            <a:pPr eaLnBrk="1" hangingPunct="1"/>
            <a:endParaRPr lang="ru-RU" altLang="ru-RU" sz="3200" b="1" i="1">
              <a:solidFill>
                <a:srgbClr val="800000"/>
              </a:solidFill>
              <a:latin typeface="Garamond" pitchFamily="18" charset="0"/>
            </a:endParaRPr>
          </a:p>
        </p:txBody>
      </p:sp>
      <p:pic>
        <p:nvPicPr>
          <p:cNvPr id="14339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60350"/>
            <a:ext cx="316865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1403350" y="333375"/>
            <a:ext cx="5040313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E2263"/>
                </a:solidFill>
                <a:latin typeface="Monotype Corsiva"/>
              </a:rPr>
              <a:t>Выводы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752600"/>
            <a:ext cx="7643813" cy="3657600"/>
          </a:xfrm>
        </p:spPr>
        <p:txBody>
          <a:bodyPr/>
          <a:lstStyle/>
          <a:p>
            <a:pPr algn="l"/>
            <a:r>
              <a:rPr lang="ru-RU" altLang="ru-RU" sz="2800" smtClean="0"/>
              <a:t>  </a:t>
            </a:r>
            <a:r>
              <a:rPr lang="ru-RU" altLang="ru-RU" sz="2800" smtClean="0">
                <a:solidFill>
                  <a:srgbClr val="002060"/>
                </a:solidFill>
              </a:rPr>
              <a:t> - </a:t>
            </a:r>
            <a:r>
              <a:rPr lang="ru-RU" altLang="ru-RU" sz="2800" b="1" i="1" smtClean="0">
                <a:solidFill>
                  <a:srgbClr val="002060"/>
                </a:solidFill>
              </a:rPr>
              <a:t>развитие методов  решения </a:t>
            </a:r>
            <a:br>
              <a:rPr lang="ru-RU" altLang="ru-RU" sz="2800" b="1" i="1" smtClean="0">
                <a:solidFill>
                  <a:srgbClr val="002060"/>
                </a:solidFill>
              </a:rPr>
            </a:br>
            <a:r>
              <a:rPr lang="ru-RU" altLang="ru-RU" sz="2800" b="1" i="1" smtClean="0">
                <a:solidFill>
                  <a:srgbClr val="002060"/>
                </a:solidFill>
              </a:rPr>
              <a:t>систем уравнений прошло длинный путь;</a:t>
            </a:r>
            <a:br>
              <a:rPr lang="ru-RU" altLang="ru-RU" sz="2800" b="1" i="1" smtClean="0">
                <a:solidFill>
                  <a:srgbClr val="002060"/>
                </a:solidFill>
              </a:rPr>
            </a:br>
            <a:r>
              <a:rPr lang="ru-RU" altLang="ru-RU" sz="2800" b="1" i="1" smtClean="0">
                <a:solidFill>
                  <a:srgbClr val="002060"/>
                </a:solidFill>
              </a:rPr>
              <a:t>    </a:t>
            </a:r>
            <a:br>
              <a:rPr lang="ru-RU" altLang="ru-RU" sz="2800" b="1" i="1" smtClean="0">
                <a:solidFill>
                  <a:srgbClr val="002060"/>
                </a:solidFill>
              </a:rPr>
            </a:br>
            <a:r>
              <a:rPr lang="ru-RU" altLang="ru-RU" sz="2800" b="1" i="1" smtClean="0">
                <a:solidFill>
                  <a:srgbClr val="002060"/>
                </a:solidFill>
              </a:rPr>
              <a:t>  - только благодаря трудам ученых решение систем уравнений приняло современный вид.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6"/>
          <p:cNvSpPr>
            <a:spLocks noChangeArrowheads="1" noChangeShapeType="1" noTextEdit="1"/>
          </p:cNvSpPr>
          <p:nvPr/>
        </p:nvSpPr>
        <p:spPr bwMode="auto">
          <a:xfrm>
            <a:off x="179388" y="609600"/>
            <a:ext cx="8064500" cy="487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ru-RU" sz="2800" b="1" i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E2263"/>
                </a:solidFill>
                <a:latin typeface="Arial Black"/>
              </a:rPr>
              <a:t>Кто хочет ограничиться </a:t>
            </a:r>
          </a:p>
          <a:p>
            <a:pPr algn="ctr" eaLnBrk="1" hangingPunct="1">
              <a:defRPr/>
            </a:pPr>
            <a:r>
              <a:rPr lang="ru-RU" sz="2800" b="1" i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E2263"/>
                </a:solidFill>
                <a:latin typeface="Arial Black"/>
              </a:rPr>
              <a:t> настоящим </a:t>
            </a:r>
            <a:r>
              <a:rPr lang="ru-RU" sz="2800" i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E2263"/>
                </a:solidFill>
                <a:latin typeface="Arial Black"/>
              </a:rPr>
              <a:t>без знания прошлого, </a:t>
            </a:r>
          </a:p>
          <a:p>
            <a:pPr algn="ctr" eaLnBrk="1" hangingPunct="1">
              <a:defRPr/>
            </a:pPr>
            <a:r>
              <a:rPr lang="ru-RU" sz="2800" i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E2263"/>
                </a:solidFill>
                <a:latin typeface="Arial Black"/>
              </a:rPr>
              <a:t>тот никогда его не поймет.</a:t>
            </a:r>
          </a:p>
          <a:p>
            <a:pPr algn="ctr" eaLnBrk="1" hangingPunct="1">
              <a:defRPr/>
            </a:pPr>
            <a:r>
              <a:rPr lang="ru-RU" sz="2800" i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E2263"/>
                </a:solidFill>
                <a:latin typeface="Arial Black"/>
              </a:rPr>
              <a:t>             Лейбниц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Заголовок 22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3259138"/>
          </a:xfrm>
        </p:spPr>
        <p:txBody>
          <a:bodyPr/>
          <a:lstStyle/>
          <a:p>
            <a:pPr algn="l" eaLnBrk="1" hangingPunct="1"/>
            <a:r>
              <a:rPr lang="ru-RU" altLang="ru-RU" sz="2800" smtClean="0">
                <a:solidFill>
                  <a:srgbClr val="002060"/>
                </a:solidFill>
              </a:rPr>
              <a:t>В древневавилонских текстах, написанных в III – II тысячелетиях до н.э., содержится немало задач, решаемых с помощью составления систем уравнений, в которые входят и уравнения второй степени. Вот одна из них. </a:t>
            </a:r>
            <a:br>
              <a:rPr lang="ru-RU" altLang="ru-RU" sz="2800" smtClean="0">
                <a:solidFill>
                  <a:srgbClr val="002060"/>
                </a:solidFill>
              </a:rPr>
            </a:br>
            <a:r>
              <a:rPr lang="ru-RU" altLang="ru-RU" sz="2800" smtClean="0">
                <a:solidFill>
                  <a:srgbClr val="002060"/>
                </a:solidFill>
              </a:rPr>
              <a:t>Площади двух своих квадратов я сложил:           . Сторона второго квадрата равна        стороны первого и еще 5.  Соответствующая система  уравнений в современной записи имеет вид:</a:t>
            </a:r>
          </a:p>
        </p:txBody>
      </p:sp>
      <p:pic>
        <p:nvPicPr>
          <p:cNvPr id="1031" name="Содержимое 24" descr="http://festival.1september.ru/articles/212568/img2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331913" y="7389813"/>
            <a:ext cx="3240087" cy="71437"/>
          </a:xfrm>
        </p:spPr>
      </p:pic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502150" y="3213100"/>
          <a:ext cx="139700" cy="431800"/>
        </p:xfrm>
        <a:graphic>
          <a:graphicData uri="http://schemas.openxmlformats.org/presentationml/2006/ole">
            <p:oleObj spid="_x0000_s1026" name="Формула" r:id="rId4" imgW="139639" imgH="431613" progId="Equation.3">
              <p:embed/>
            </p:oleObj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6875463" y="2060575"/>
          <a:ext cx="792162" cy="863600"/>
        </p:xfrm>
        <a:graphic>
          <a:graphicData uri="http://schemas.openxmlformats.org/presentationml/2006/ole">
            <p:oleObj spid="_x0000_s1027" name="Формула" r:id="rId5" imgW="380835" imgH="393529" progId="Equation.3">
              <p:embed/>
            </p:oleObj>
          </a:graphicData>
        </a:graphic>
      </p:graphicFrame>
      <p:graphicFrame>
        <p:nvGraphicFramePr>
          <p:cNvPr id="1028" name="Object 7"/>
          <p:cNvGraphicFramePr>
            <a:graphicFrameLocks noChangeAspect="1"/>
          </p:cNvGraphicFramePr>
          <p:nvPr/>
        </p:nvGraphicFramePr>
        <p:xfrm>
          <a:off x="5364163" y="2565400"/>
          <a:ext cx="647700" cy="792163"/>
        </p:xfrm>
        <a:graphic>
          <a:graphicData uri="http://schemas.openxmlformats.org/presentationml/2006/ole">
            <p:oleObj spid="_x0000_s1028" name="Формула" r:id="rId6" imgW="152334" imgH="393529" progId="Equation.3">
              <p:embed/>
            </p:oleObj>
          </a:graphicData>
        </a:graphic>
      </p:graphicFrame>
      <p:graphicFrame>
        <p:nvGraphicFramePr>
          <p:cNvPr id="1029" name="Object 10"/>
          <p:cNvGraphicFramePr>
            <a:graphicFrameLocks noChangeAspect="1"/>
          </p:cNvGraphicFramePr>
          <p:nvPr/>
        </p:nvGraphicFramePr>
        <p:xfrm>
          <a:off x="1835150" y="4076700"/>
          <a:ext cx="3324225" cy="2016125"/>
        </p:xfrm>
        <a:graphic>
          <a:graphicData uri="http://schemas.openxmlformats.org/presentationml/2006/ole">
            <p:oleObj spid="_x0000_s1029" name="Формула" r:id="rId7" imgW="1091726" imgH="837836" progId="Equation.3">
              <p:embed/>
            </p:oleObj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7772400" cy="6019800"/>
          </a:xfrm>
        </p:spPr>
        <p:txBody>
          <a:bodyPr/>
          <a:lstStyle/>
          <a:p>
            <a:r>
              <a:rPr lang="ru-RU" altLang="ru-RU" smtClean="0">
                <a:solidFill>
                  <a:srgbClr val="002060"/>
                </a:solidFill>
              </a:rPr>
              <a:t>Для решения этой системы вавилонский автор возводит во втором уравнении у в квадрат, получает                                   , </a:t>
            </a:r>
          </a:p>
          <a:p>
            <a:r>
              <a:rPr lang="ru-RU" altLang="ru-RU" smtClean="0">
                <a:solidFill>
                  <a:srgbClr val="002060"/>
                </a:solidFill>
              </a:rPr>
              <a:t>Подставив это значение в первое уравнение, получает                               .</a:t>
            </a:r>
          </a:p>
          <a:p>
            <a:r>
              <a:rPr lang="ru-RU" altLang="ru-RU" smtClean="0">
                <a:solidFill>
                  <a:srgbClr val="002060"/>
                </a:solidFill>
              </a:rPr>
              <a:t>Решая уравнение, находит х , затем у.</a:t>
            </a:r>
          </a:p>
          <a:p>
            <a:r>
              <a:rPr lang="ru-RU" altLang="ru-RU" smtClean="0">
                <a:solidFill>
                  <a:srgbClr val="002060"/>
                </a:solidFill>
              </a:rPr>
              <a:t>Так как вавилоняне не имели обозначений для многих неизвестных, то  они прилагали немало усилий для выбора неизвестного таким образом, чтобы свести решение системы к решению одного уравнения.</a:t>
            </a:r>
          </a:p>
          <a:p>
            <a:endParaRPr lang="ru-RU" altLang="ru-RU" smtClean="0">
              <a:solidFill>
                <a:srgbClr val="800000"/>
              </a:solidFill>
            </a:endParaRP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3708400" y="908050"/>
          <a:ext cx="3167063" cy="865188"/>
        </p:xfrm>
        <a:graphic>
          <a:graphicData uri="http://schemas.openxmlformats.org/presentationml/2006/ole">
            <p:oleObj spid="_x0000_s2050" name="Формула" r:id="rId3" imgW="1320227" imgH="393529" progId="Equation.3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4140200" y="1989138"/>
          <a:ext cx="2952750" cy="863600"/>
        </p:xfrm>
        <a:graphic>
          <a:graphicData uri="http://schemas.openxmlformats.org/presentationml/2006/ole">
            <p:oleObj spid="_x0000_s2051" name="Формула" r:id="rId4" imgW="1117115" imgH="393529" progId="Equation.3">
              <p:embed/>
            </p:oleObj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7629525" cy="614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solidFill>
                  <a:srgbClr val="FF0000"/>
                </a:solidFill>
                <a:cs typeface="Times New Roman" pitchFamily="18" charset="0"/>
              </a:rPr>
              <a:t>ДИОФАНТ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solidFill>
                  <a:srgbClr val="FF0000"/>
                </a:solidFill>
                <a:cs typeface="Times New Roman" pitchFamily="18" charset="0"/>
              </a:rPr>
              <a:t>(ок</a:t>
            </a:r>
            <a:r>
              <a:rPr lang="ru-RU" altLang="ru-RU" b="1">
                <a:solidFill>
                  <a:srgbClr val="FF0000"/>
                </a:solidFill>
              </a:rPr>
              <a:t>оло</a:t>
            </a:r>
            <a:r>
              <a:rPr lang="ru-RU" altLang="ru-RU" b="1">
                <a:solidFill>
                  <a:srgbClr val="FF0000"/>
                </a:solidFill>
                <a:cs typeface="Times New Roman" pitchFamily="18" charset="0"/>
              </a:rPr>
              <a:t> 250)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b="1">
                <a:solidFill>
                  <a:srgbClr val="2F1444"/>
                </a:solidFill>
              </a:rPr>
              <a:t>		</a:t>
            </a:r>
            <a:r>
              <a:rPr lang="ru-RU" altLang="ru-RU" sz="2200" b="1">
                <a:solidFill>
                  <a:srgbClr val="002060"/>
                </a:solidFill>
                <a:cs typeface="Times New Roman" pitchFamily="18" charset="0"/>
              </a:rPr>
              <a:t>Математик эпохи эллинизма, один из 			основоположников алгебры.</a:t>
            </a:r>
            <a:br>
              <a:rPr lang="ru-RU" altLang="ru-RU" sz="2200" b="1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altLang="ru-RU" sz="2200" b="1">
                <a:solidFill>
                  <a:srgbClr val="002060"/>
                </a:solidFill>
                <a:cs typeface="Times New Roman" pitchFamily="18" charset="0"/>
              </a:rPr>
              <a:t>       </a:t>
            </a:r>
            <a:r>
              <a:rPr lang="ru-RU" altLang="ru-RU" sz="2200" b="1">
                <a:solidFill>
                  <a:srgbClr val="002060"/>
                </a:solidFill>
              </a:rPr>
              <a:t>		</a:t>
            </a:r>
            <a:r>
              <a:rPr lang="ru-RU" altLang="ru-RU" sz="2200" b="1">
                <a:solidFill>
                  <a:srgbClr val="002060"/>
                </a:solidFill>
                <a:cs typeface="Times New Roman" pitchFamily="18" charset="0"/>
              </a:rPr>
              <a:t>Жил и работал в Александрии.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200" b="1">
                <a:solidFill>
                  <a:srgbClr val="002060"/>
                </a:solidFill>
                <a:cs typeface="Times New Roman" pitchFamily="18" charset="0"/>
              </a:rPr>
              <a:t> Ввел буквенную символику.  Работы  Диофанта     в области   теории   чисел   послужили основанием для дальнейших исследований</a:t>
            </a:r>
            <a:r>
              <a:rPr lang="ru-RU" altLang="ru-RU" sz="2200" b="1">
                <a:solidFill>
                  <a:srgbClr val="002060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200" b="1">
                <a:solidFill>
                  <a:srgbClr val="002060"/>
                </a:solidFill>
                <a:cs typeface="Times New Roman" pitchFamily="18" charset="0"/>
              </a:rPr>
              <a:t> Его именем   названы: диофантовы  уравнения - алгебраические   уравнения или системы алгебраических уравнений с рациональными коэффициентами,     решения     которых отыскиваются  в  целых   и   рациональных числах.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200" b="1">
                <a:solidFill>
                  <a:srgbClr val="002060"/>
                </a:solidFill>
              </a:rPr>
              <a:t>Диофант -п</a:t>
            </a:r>
            <a:r>
              <a:rPr lang="ru-RU" altLang="ru-RU" sz="2200" b="1">
                <a:solidFill>
                  <a:srgbClr val="002060"/>
                </a:solidFill>
                <a:cs typeface="Times New Roman" pitchFamily="18" charset="0"/>
              </a:rPr>
              <a:t>оследний  из  великих  математиков античности.</a:t>
            </a:r>
            <a:endParaRPr lang="ru-RU" altLang="ru-RU" sz="2200" b="1">
              <a:solidFill>
                <a:srgbClr val="002060"/>
              </a:solidFill>
            </a:endParaRPr>
          </a:p>
        </p:txBody>
      </p:sp>
      <p:pic>
        <p:nvPicPr>
          <p:cNvPr id="11267" name="Picture 3" descr="диофан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09775" cy="2349500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</p:spPr>
      </p:pic>
      <p:sp>
        <p:nvSpPr>
          <p:cNvPr id="112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05800" y="533400"/>
            <a:ext cx="457200" cy="457200"/>
          </a:xfrm>
          <a:prstGeom prst="actionButtonHome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Заголовок 4"/>
          <p:cNvSpPr>
            <a:spLocks noGrp="1"/>
          </p:cNvSpPr>
          <p:nvPr>
            <p:ph type="ctrTitle" sz="quarter"/>
          </p:nvPr>
        </p:nvSpPr>
        <p:spPr>
          <a:xfrm>
            <a:off x="228600" y="188913"/>
            <a:ext cx="7772400" cy="3744912"/>
          </a:xfrm>
        </p:spPr>
        <p:txBody>
          <a:bodyPr/>
          <a:lstStyle/>
          <a:p>
            <a:r>
              <a:rPr lang="ru-RU" altLang="ru-RU" b="1" i="1" smtClean="0">
                <a:solidFill>
                  <a:srgbClr val="9E2263"/>
                </a:solidFill>
              </a:rPr>
              <a:t>Задача</a:t>
            </a:r>
            <a:r>
              <a:rPr lang="ru-RU" altLang="ru-RU" sz="2800" smtClean="0"/>
              <a:t/>
            </a:r>
            <a:br>
              <a:rPr lang="ru-RU" altLang="ru-RU" sz="2800" smtClean="0"/>
            </a:br>
            <a:r>
              <a:rPr lang="ru-RU" altLang="ru-RU" sz="2800" smtClean="0">
                <a:solidFill>
                  <a:srgbClr val="002060"/>
                </a:solidFill>
              </a:rPr>
              <a:t>Найти два натуральных числа, зная, что их сумма равна 20, а сумма их квадратов 208.</a:t>
            </a:r>
            <a:br>
              <a:rPr lang="ru-RU" altLang="ru-RU" sz="2800" smtClean="0">
                <a:solidFill>
                  <a:srgbClr val="002060"/>
                </a:solidFill>
              </a:rPr>
            </a:br>
            <a:r>
              <a:rPr lang="ru-RU" altLang="ru-RU" sz="2800" smtClean="0">
                <a:solidFill>
                  <a:srgbClr val="002060"/>
                </a:solidFill>
              </a:rPr>
              <a:t>Мы бы решали эту задачу составлением системы уравнений: </a:t>
            </a:r>
            <a:br>
              <a:rPr lang="ru-RU" altLang="ru-RU" sz="2800" smtClean="0">
                <a:solidFill>
                  <a:srgbClr val="002060"/>
                </a:solidFill>
              </a:rPr>
            </a:br>
            <a:r>
              <a:rPr lang="ru-RU" altLang="ru-RU" sz="2800" smtClean="0"/>
              <a:t/>
            </a:r>
            <a:br>
              <a:rPr lang="ru-RU" altLang="ru-RU" sz="2800" smtClean="0"/>
            </a:br>
            <a:endParaRPr lang="ru-RU" altLang="ru-RU" sz="2800" smtClean="0"/>
          </a:p>
        </p:txBody>
      </p:sp>
      <p:graphicFrame>
        <p:nvGraphicFramePr>
          <p:cNvPr id="3074" name="Rectangle 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3074" name="Формула" r:id="rId3" imgW="0" imgH="0" progId="Equation.3">
              <p:embed/>
            </p:oleObj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2255838" y="3095625"/>
          <a:ext cx="3840162" cy="1747838"/>
        </p:xfrm>
        <a:graphic>
          <a:graphicData uri="http://schemas.openxmlformats.org/presentationml/2006/ole">
            <p:oleObj spid="_x0000_s3075" name="Формула" r:id="rId4" imgW="939392" imgH="482391" progId="Equation.3">
              <p:embed/>
            </p:oleObj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Заголовок 1"/>
          <p:cNvSpPr>
            <a:spLocks noGrp="1"/>
          </p:cNvSpPr>
          <p:nvPr>
            <p:ph type="ctrTitle" sz="quarter"/>
          </p:nvPr>
        </p:nvSpPr>
        <p:spPr>
          <a:xfrm>
            <a:off x="468313" y="0"/>
            <a:ext cx="7704137" cy="1125538"/>
          </a:xfrm>
        </p:spPr>
        <p:txBody>
          <a:bodyPr/>
          <a:lstStyle/>
          <a:p>
            <a:pPr algn="l"/>
            <a:r>
              <a:rPr lang="ru-RU" altLang="ru-RU" sz="2400" smtClean="0">
                <a:solidFill>
                  <a:srgbClr val="002060"/>
                </a:solidFill>
              </a:rPr>
              <a:t>Диофант же, выбирая в качестве неизвестного половину разности искомых чисел, получает ( в современных обозначениях):</a:t>
            </a:r>
          </a:p>
        </p:txBody>
      </p:sp>
      <p:sp>
        <p:nvSpPr>
          <p:cNvPr id="4101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0" y="3284538"/>
            <a:ext cx="7667625" cy="3384550"/>
          </a:xfrm>
        </p:spPr>
        <p:txBody>
          <a:bodyPr/>
          <a:lstStyle/>
          <a:p>
            <a:endParaRPr lang="ru-RU" altLang="ru-RU" sz="240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r>
              <a:rPr lang="ru-RU" altLang="ru-RU" sz="2400" smtClean="0">
                <a:solidFill>
                  <a:srgbClr val="002060"/>
                </a:solidFill>
                <a:latin typeface="Arial" charset="0"/>
                <a:cs typeface="Arial" charset="0"/>
              </a:rPr>
              <a:t>Далее </a:t>
            </a:r>
          </a:p>
          <a:p>
            <a:r>
              <a:rPr lang="ru-RU" altLang="ru-RU" sz="2400" smtClean="0">
                <a:solidFill>
                  <a:srgbClr val="002060"/>
                </a:solidFill>
                <a:latin typeface="Arial" charset="0"/>
                <a:cs typeface="Arial" charset="0"/>
              </a:rPr>
              <a:t>x</a:t>
            </a:r>
            <a:r>
              <a:rPr lang="ru-RU" altLang="ru-RU" sz="2400" baseline="30000" smtClean="0">
                <a:solidFill>
                  <a:srgbClr val="002060"/>
                </a:solidFill>
                <a:latin typeface="Arial" charset="0"/>
                <a:cs typeface="Arial" charset="0"/>
              </a:rPr>
              <a:t>2</a:t>
            </a:r>
            <a:r>
              <a:rPr lang="ru-RU" altLang="ru-RU" sz="2400" smtClean="0">
                <a:solidFill>
                  <a:srgbClr val="002060"/>
                </a:solidFill>
                <a:latin typeface="Arial" charset="0"/>
                <a:cs typeface="Arial" charset="0"/>
              </a:rPr>
              <a:t> + y</a:t>
            </a:r>
            <a:r>
              <a:rPr lang="ru-RU" altLang="ru-RU" sz="2400" baseline="30000" smtClean="0">
                <a:solidFill>
                  <a:srgbClr val="002060"/>
                </a:solidFill>
                <a:latin typeface="Arial" charset="0"/>
                <a:cs typeface="Arial" charset="0"/>
              </a:rPr>
              <a:t>2</a:t>
            </a:r>
            <a:r>
              <a:rPr lang="ru-RU" altLang="ru-RU" sz="2400" smtClean="0">
                <a:solidFill>
                  <a:srgbClr val="002060"/>
                </a:solidFill>
                <a:latin typeface="Arial" charset="0"/>
                <a:cs typeface="Arial" charset="0"/>
              </a:rPr>
              <a:t> = (z + 10)</a:t>
            </a:r>
            <a:r>
              <a:rPr lang="ru-RU" altLang="ru-RU" sz="2400" baseline="30000" smtClean="0">
                <a:solidFill>
                  <a:srgbClr val="002060"/>
                </a:solidFill>
                <a:latin typeface="Arial" charset="0"/>
                <a:cs typeface="Arial" charset="0"/>
              </a:rPr>
              <a:t>2</a:t>
            </a:r>
            <a:r>
              <a:rPr lang="ru-RU" altLang="ru-RU" sz="2400" smtClean="0">
                <a:solidFill>
                  <a:srgbClr val="002060"/>
                </a:solidFill>
                <a:latin typeface="Arial" charset="0"/>
                <a:cs typeface="Arial" charset="0"/>
              </a:rPr>
              <a:t> + (10 – z)</a:t>
            </a:r>
            <a:r>
              <a:rPr lang="ru-RU" altLang="ru-RU" sz="2400" baseline="30000" smtClean="0">
                <a:solidFill>
                  <a:srgbClr val="002060"/>
                </a:solidFill>
                <a:latin typeface="Arial" charset="0"/>
                <a:cs typeface="Arial" charset="0"/>
              </a:rPr>
              <a:t>2</a:t>
            </a:r>
            <a:r>
              <a:rPr lang="ru-RU" altLang="ru-RU" sz="2400" smtClean="0">
                <a:solidFill>
                  <a:srgbClr val="002060"/>
                </a:solidFill>
                <a:latin typeface="Arial" charset="0"/>
                <a:cs typeface="Arial" charset="0"/>
              </a:rPr>
              <a:t> = 2z</a:t>
            </a:r>
            <a:r>
              <a:rPr lang="ru-RU" altLang="ru-RU" sz="2400" baseline="30000" smtClean="0">
                <a:solidFill>
                  <a:srgbClr val="002060"/>
                </a:solidFill>
                <a:latin typeface="Arial" charset="0"/>
                <a:cs typeface="Arial" charset="0"/>
              </a:rPr>
              <a:t>2</a:t>
            </a:r>
            <a:r>
              <a:rPr lang="ru-RU" altLang="ru-RU" sz="2400" smtClean="0">
                <a:solidFill>
                  <a:srgbClr val="002060"/>
                </a:solidFill>
                <a:latin typeface="Arial" charset="0"/>
                <a:cs typeface="Arial" charset="0"/>
              </a:rPr>
              <a:t> + 200, а по условию это равно 208,</a:t>
            </a:r>
          </a:p>
          <a:p>
            <a:r>
              <a:rPr lang="ru-RU" altLang="ru-RU" sz="2400" smtClean="0">
                <a:solidFill>
                  <a:srgbClr val="002060"/>
                </a:solidFill>
                <a:latin typeface="Arial" charset="0"/>
                <a:cs typeface="Arial" charset="0"/>
              </a:rPr>
              <a:t>2z</a:t>
            </a:r>
            <a:r>
              <a:rPr lang="ru-RU" altLang="ru-RU" sz="2400" baseline="30000" smtClean="0">
                <a:solidFill>
                  <a:srgbClr val="002060"/>
                </a:solidFill>
                <a:latin typeface="Arial" charset="0"/>
                <a:cs typeface="Arial" charset="0"/>
              </a:rPr>
              <a:t>2</a:t>
            </a:r>
            <a:r>
              <a:rPr lang="ru-RU" altLang="ru-RU" sz="2400" smtClean="0">
                <a:solidFill>
                  <a:srgbClr val="002060"/>
                </a:solidFill>
                <a:latin typeface="Arial" charset="0"/>
                <a:cs typeface="Arial" charset="0"/>
              </a:rPr>
              <a:t> + 200 = 208</a:t>
            </a:r>
          </a:p>
          <a:p>
            <a:r>
              <a:rPr lang="ru-RU" altLang="ru-RU" sz="2400" smtClean="0">
                <a:solidFill>
                  <a:srgbClr val="002060"/>
                </a:solidFill>
                <a:latin typeface="Arial" charset="0"/>
                <a:cs typeface="Arial" charset="0"/>
              </a:rPr>
              <a:t>z = ± 2;  z = - 2- не удовлетворяет условию задачи, поэтому, если z = 2, то  </a:t>
            </a:r>
          </a:p>
          <a:p>
            <a:r>
              <a:rPr lang="ru-RU" altLang="ru-RU" sz="2400" smtClean="0">
                <a:solidFill>
                  <a:srgbClr val="002060"/>
                </a:solidFill>
                <a:latin typeface="Arial" charset="0"/>
                <a:cs typeface="Arial" charset="0"/>
              </a:rPr>
              <a:t>x = 12, а у = 8.</a:t>
            </a:r>
          </a:p>
          <a:p>
            <a:endParaRPr lang="ru-RU" altLang="ru-RU" smtClean="0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2195513" y="1052513"/>
          <a:ext cx="3290887" cy="1944687"/>
        </p:xfrm>
        <a:graphic>
          <a:graphicData uri="http://schemas.openxmlformats.org/presentationml/2006/ole">
            <p:oleObj spid="_x0000_s4098" name="Формула" r:id="rId3" imgW="927100" imgH="838200" progId="Equation.3">
              <p:embed/>
            </p:oleObj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1547813" y="2924175"/>
          <a:ext cx="4032250" cy="504825"/>
        </p:xfrm>
        <a:graphic>
          <a:graphicData uri="http://schemas.openxmlformats.org/presentationml/2006/ole">
            <p:oleObj spid="_x0000_s4099" name="Формула" r:id="rId4" imgW="1256755" imgH="203112" progId="Equation.3">
              <p:embed/>
            </p:oleObj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7772400" cy="3357563"/>
          </a:xfrm>
        </p:spPr>
        <p:txBody>
          <a:bodyPr/>
          <a:lstStyle/>
          <a:p>
            <a:pPr algn="l"/>
            <a:r>
              <a:rPr lang="ru-RU" altLang="ru-RU" sz="2800" smtClean="0">
                <a:solidFill>
                  <a:srgbClr val="002060"/>
                </a:solidFill>
              </a:rPr>
              <a:t>В XVII - XVIII в.в. приемы исключения при решении систем уравнений разрабатывали </a:t>
            </a:r>
            <a:r>
              <a:rPr lang="ru-RU" altLang="ru-RU" sz="2800" smtClean="0">
                <a:solidFill>
                  <a:srgbClr val="FF0000"/>
                </a:solidFill>
              </a:rPr>
              <a:t>Ферма, Ньютон, Лейбниц, Эйлер, Безу, Лагранж </a:t>
            </a:r>
            <a:r>
              <a:rPr lang="ru-RU" altLang="ru-RU" sz="2800" smtClean="0">
                <a:solidFill>
                  <a:srgbClr val="002060"/>
                </a:solidFill>
              </a:rPr>
              <a:t>В современной записи система двух линейных уравнений с двумя неизвестными имеет вид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476375" y="3357563"/>
          <a:ext cx="3743325" cy="1800225"/>
        </p:xfrm>
        <a:graphic>
          <a:graphicData uri="http://schemas.openxmlformats.org/presentationml/2006/ole">
            <p:oleObj spid="_x0000_s5122" name="Формула" r:id="rId3" imgW="952087" imgH="482391" progId="Equation.3">
              <p:embed/>
            </p:oleObj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Заголовок 1"/>
          <p:cNvSpPr>
            <a:spLocks noGrp="1"/>
          </p:cNvSpPr>
          <p:nvPr>
            <p:ph type="title"/>
          </p:nvPr>
        </p:nvSpPr>
        <p:spPr>
          <a:xfrm>
            <a:off x="468313" y="3644900"/>
            <a:ext cx="7272337" cy="2665413"/>
          </a:xfrm>
        </p:spPr>
        <p:txBody>
          <a:bodyPr/>
          <a:lstStyle/>
          <a:p>
            <a:pPr algn="l"/>
            <a:r>
              <a:rPr lang="ru-RU" altLang="ru-RU" sz="3200" smtClean="0">
                <a:solidFill>
                  <a:srgbClr val="002060"/>
                </a:solidFill>
              </a:rPr>
              <a:t>Нижние индексы при буквах впервые употребил </a:t>
            </a:r>
            <a:r>
              <a:rPr lang="ru-RU" altLang="ru-RU" sz="3200" smtClean="0">
                <a:solidFill>
                  <a:srgbClr val="FF0000"/>
                </a:solidFill>
              </a:rPr>
              <a:t>в 1675 году немецкий математик Лейбниц, </a:t>
            </a:r>
            <a:r>
              <a:rPr lang="ru-RU" altLang="ru-RU" sz="3200" smtClean="0">
                <a:solidFill>
                  <a:srgbClr val="002060"/>
                </a:solidFill>
              </a:rPr>
              <a:t>что в большей мере способствовало созданию теории определителей.</a:t>
            </a:r>
          </a:p>
        </p:txBody>
      </p:sp>
      <p:sp>
        <p:nvSpPr>
          <p:cNvPr id="6149" name="Содержимое 2"/>
          <p:cNvSpPr>
            <a:spLocks noGrp="1"/>
          </p:cNvSpPr>
          <p:nvPr>
            <p:ph idx="1"/>
          </p:nvPr>
        </p:nvSpPr>
        <p:spPr>
          <a:xfrm>
            <a:off x="468313" y="188913"/>
            <a:ext cx="7532687" cy="1944687"/>
          </a:xfrm>
        </p:spPr>
        <p:txBody>
          <a:bodyPr/>
          <a:lstStyle/>
          <a:p>
            <a:r>
              <a:rPr lang="ru-RU" altLang="ru-RU" smtClean="0">
                <a:solidFill>
                  <a:srgbClr val="002060"/>
                </a:solidFill>
              </a:rPr>
              <a:t>Решение этой системы выражается формулами</a:t>
            </a: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539750" y="1557338"/>
          <a:ext cx="6553200" cy="1727200"/>
        </p:xfrm>
        <a:graphic>
          <a:graphicData uri="http://schemas.openxmlformats.org/presentationml/2006/ole">
            <p:oleObj spid="_x0000_s6146" name="Формула" r:id="rId3" imgW="1866900" imgH="431800" progId="Equation.3">
              <p:embed/>
            </p:oleObj>
          </a:graphicData>
        </a:graphic>
      </p:graphicFrame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147" name="Формула" r:id="rId4" imgW="114151" imgH="215619" progId="Equation.3">
              <p:embed/>
            </p:oleObj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6">
  <a:themeElements>
    <a:clrScheme name="Шаблон оформления «Тетрадь в клетку» 1">
      <a:dk1>
        <a:srgbClr val="663300"/>
      </a:dk1>
      <a:lt1>
        <a:srgbClr val="FFF8E2"/>
      </a:lt1>
      <a:dk2>
        <a:srgbClr val="996600"/>
      </a:dk2>
      <a:lt2>
        <a:srgbClr val="DDDDDD"/>
      </a:lt2>
      <a:accent1>
        <a:srgbClr val="92D0A4"/>
      </a:accent1>
      <a:accent2>
        <a:srgbClr val="BDAB71"/>
      </a:accent2>
      <a:accent3>
        <a:srgbClr val="FFFBEE"/>
      </a:accent3>
      <a:accent4>
        <a:srgbClr val="562A00"/>
      </a:accent4>
      <a:accent5>
        <a:srgbClr val="C7E4CF"/>
      </a:accent5>
      <a:accent6>
        <a:srgbClr val="AB9B66"/>
      </a:accent6>
      <a:hlink>
        <a:srgbClr val="FF9999"/>
      </a:hlink>
      <a:folHlink>
        <a:srgbClr val="E5DF94"/>
      </a:folHlink>
    </a:clrScheme>
    <a:fontScheme name="Шаблон оформления «Тетрадь в клетку»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оформления «Тетрадь в клетку» 1">
        <a:dk1>
          <a:srgbClr val="663300"/>
        </a:dk1>
        <a:lt1>
          <a:srgbClr val="FFF8E2"/>
        </a:lt1>
        <a:dk2>
          <a:srgbClr val="996600"/>
        </a:dk2>
        <a:lt2>
          <a:srgbClr val="DDDDDD"/>
        </a:lt2>
        <a:accent1>
          <a:srgbClr val="92D0A4"/>
        </a:accent1>
        <a:accent2>
          <a:srgbClr val="BDAB71"/>
        </a:accent2>
        <a:accent3>
          <a:srgbClr val="FFFBEE"/>
        </a:accent3>
        <a:accent4>
          <a:srgbClr val="562A00"/>
        </a:accent4>
        <a:accent5>
          <a:srgbClr val="C7E4CF"/>
        </a:accent5>
        <a:accent6>
          <a:srgbClr val="AB9B66"/>
        </a:accent6>
        <a:hlink>
          <a:srgbClr val="FF9999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Тетрадь в клетку» 2">
        <a:dk1>
          <a:srgbClr val="663300"/>
        </a:dk1>
        <a:lt1>
          <a:srgbClr val="F8F8F8"/>
        </a:lt1>
        <a:dk2>
          <a:srgbClr val="3366CC"/>
        </a:dk2>
        <a:lt2>
          <a:srgbClr val="CCECFF"/>
        </a:lt2>
        <a:accent1>
          <a:srgbClr val="93C4D0"/>
        </a:accent1>
        <a:accent2>
          <a:srgbClr val="BDAB71"/>
        </a:accent2>
        <a:accent3>
          <a:srgbClr val="FBFBFB"/>
        </a:accent3>
        <a:accent4>
          <a:srgbClr val="562A00"/>
        </a:accent4>
        <a:accent5>
          <a:srgbClr val="C8DEE4"/>
        </a:accent5>
        <a:accent6>
          <a:srgbClr val="AB9B66"/>
        </a:accent6>
        <a:hlink>
          <a:srgbClr val="E6B2BE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Тетрадь в клетку»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</TotalTime>
  <Words>493</Words>
  <Application>Microsoft Office PowerPoint</Application>
  <PresentationFormat>Экран (4:3)</PresentationFormat>
  <Paragraphs>43</Paragraphs>
  <Slides>13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Times New Roman</vt:lpstr>
      <vt:lpstr>Arial</vt:lpstr>
      <vt:lpstr>Calibri</vt:lpstr>
      <vt:lpstr>Garamond</vt:lpstr>
      <vt:lpstr>Тема26</vt:lpstr>
      <vt:lpstr>Microsoft Equation 3.0</vt:lpstr>
      <vt:lpstr>Слайд 1</vt:lpstr>
      <vt:lpstr>Слайд 2</vt:lpstr>
      <vt:lpstr>В древневавилонских текстах, написанных в III – II тысячелетиях до н.э., содержится немало задач, решаемых с помощью составления систем уравнений, в которые входят и уравнения второй степени. Вот одна из них.  Площади двух своих квадратов я сложил:           . Сторона второго квадрата равна        стороны первого и еще 5.  Соответствующая система  уравнений в современной записи имеет вид:</vt:lpstr>
      <vt:lpstr>Слайд 4</vt:lpstr>
      <vt:lpstr>Слайд 5</vt:lpstr>
      <vt:lpstr>Задача Найти два натуральных числа, зная, что их сумма равна 20, а сумма их квадратов 208. Мы бы решали эту задачу составлением системы уравнений:   </vt:lpstr>
      <vt:lpstr>Диофант же, выбирая в качестве неизвестного половину разности искомых чисел, получает ( в современных обозначениях):</vt:lpstr>
      <vt:lpstr>В XVII - XVIII в.в. приемы исключения при решении систем уравнений разрабатывали Ферма, Ньютон, Лейбниц, Эйлер, Безу, Лагранж В современной записи система двух линейных уравнений с двумя неизвестными имеет вид</vt:lpstr>
      <vt:lpstr>Нижние индексы при буквах впервые употребил в 1675 году немецкий математик Лейбниц, что в большей мере способствовало созданию теории определителей.</vt:lpstr>
      <vt:lpstr>Слайд 10</vt:lpstr>
      <vt:lpstr>Крамер Габриель (1704-1752)- швейцарский математик. Учился и работал в Женеве.   Основные труды по высшей алгебре и аналитической геометрии.</vt:lpstr>
      <vt:lpstr>Слайд 12</vt:lpstr>
      <vt:lpstr>   - развитие методов  решения  систем уравнений прошло длинный путь;        - только благодаря трудам ученых решение систем уравнений приняло современный вид.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Татьяна</dc:creator>
  <cp:lastModifiedBy>Римма</cp:lastModifiedBy>
  <cp:revision>91</cp:revision>
  <dcterms:created xsi:type="dcterms:W3CDTF">1601-01-01T00:00:00Z</dcterms:created>
  <dcterms:modified xsi:type="dcterms:W3CDTF">2018-02-08T19:17:25Z</dcterms:modified>
</cp:coreProperties>
</file>