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0" r:id="rId2"/>
    <p:sldId id="261" r:id="rId3"/>
    <p:sldId id="262" r:id="rId4"/>
    <p:sldId id="263" r:id="rId5"/>
    <p:sldId id="266" r:id="rId6"/>
    <p:sldId id="264" r:id="rId7"/>
    <p:sldId id="265" r:id="rId8"/>
    <p:sldId id="267" r:id="rId9"/>
    <p:sldId id="269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91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2" r:id="rId3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  <a:srgbClr val="00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image" Target="../media/image9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1D8EA-7C23-40C6-9F7E-523A68600EC3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FAD64-BD45-4AAC-A0E2-A51DE3CB33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4378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4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1.jpeg"/><Relationship Id="rId10" Type="http://schemas.openxmlformats.org/officeDocument/2006/relationships/image" Target="../media/image45.jpeg"/><Relationship Id="rId4" Type="http://schemas.openxmlformats.org/officeDocument/2006/relationships/image" Target="../media/image40.jpeg"/><Relationship Id="rId9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4.jpe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6.jpeg"/><Relationship Id="rId10" Type="http://schemas.openxmlformats.org/officeDocument/2006/relationships/image" Target="../media/image50.jpeg"/><Relationship Id="rId4" Type="http://schemas.openxmlformats.org/officeDocument/2006/relationships/image" Target="../media/image21.jpeg"/><Relationship Id="rId9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4.jpe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.jpeg"/><Relationship Id="rId7" Type="http://schemas.openxmlformats.org/officeDocument/2006/relationships/image" Target="../media/image10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0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99.jpeg"/><Relationship Id="rId9" Type="http://schemas.openxmlformats.org/officeDocument/2006/relationships/image" Target="../media/image10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927" y="-6927"/>
            <a:ext cx="9144000" cy="6858000"/>
          </a:xfrm>
          <a:prstGeom prst="rect">
            <a:avLst/>
          </a:prstGeom>
        </p:spPr>
      </p:pic>
      <p:sp>
        <p:nvSpPr>
          <p:cNvPr id="5" name="Горизонтальный свиток 4"/>
          <p:cNvSpPr/>
          <p:nvPr/>
        </p:nvSpPr>
        <p:spPr>
          <a:xfrm>
            <a:off x="304800" y="76200"/>
            <a:ext cx="8534400" cy="858857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 </a:t>
            </a:r>
            <a:r>
              <a:rPr lang="ru-RU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конкурса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мастерства – 2021</a:t>
            </a:r>
            <a:b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«Воспитатель </a:t>
            </a:r>
            <a:r>
              <a:rPr lang="ru-RU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- 2021»</a:t>
            </a:r>
          </a:p>
        </p:txBody>
      </p:sp>
      <p:sp>
        <p:nvSpPr>
          <p:cNvPr id="7" name="Лента лицом вниз 6"/>
          <p:cNvSpPr/>
          <p:nvPr/>
        </p:nvSpPr>
        <p:spPr>
          <a:xfrm>
            <a:off x="1295400" y="3798332"/>
            <a:ext cx="6553200" cy="330577"/>
          </a:xfrm>
          <a:prstGeom prst="ribbon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dirty="0" smtClean="0">
                <a:ln w="17780" cmpd="sng">
                  <a:solidFill>
                    <a:srgbClr val="4D4D4D"/>
                  </a:solidFill>
                  <a:prstDash val="solid"/>
                  <a:miter lim="800000"/>
                </a:ln>
                <a:solidFill>
                  <a:srgbClr val="0033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atangChe" pitchFamily="49" charset="-127"/>
                <a:ea typeface="BatangChe" pitchFamily="49" charset="-127"/>
              </a:rPr>
              <a:t>Мастер - класс</a:t>
            </a:r>
            <a:endParaRPr lang="ru-RU" sz="1200" cap="none" spc="0" dirty="0">
              <a:ln w="17780" cmpd="sng">
                <a:solidFill>
                  <a:srgbClr val="4D4D4D"/>
                </a:solidFill>
                <a:prstDash val="solid"/>
                <a:miter lim="800000"/>
              </a:ln>
              <a:solidFill>
                <a:srgbClr val="003300"/>
              </a:solidFill>
              <a:effectLst>
                <a:outerShdw blurRad="50800" algn="tl" rotWithShape="0">
                  <a:srgbClr val="000000"/>
                </a:outerShdw>
              </a:effectLst>
              <a:latin typeface="BatangChe" pitchFamily="49" charset="-127"/>
              <a:ea typeface="BatangChe" pitchFamily="49" charset="-127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146" y="2967335"/>
            <a:ext cx="90797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rgbClr val="0033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«Внедрение технологии </a:t>
            </a:r>
          </a:p>
          <a:p>
            <a:pPr algn="ctr"/>
            <a:r>
              <a:rPr lang="ru-RU" sz="2400" b="1" dirty="0" smtClean="0">
                <a:ln w="12700">
                  <a:solidFill>
                    <a:srgbClr val="0033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эффективной социализации в условиях детского сада»</a:t>
            </a:r>
            <a:endParaRPr lang="ru-RU" sz="2400" b="1" cap="none" spc="0" dirty="0">
              <a:ln w="12700">
                <a:solidFill>
                  <a:srgbClr val="003300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999" y="990600"/>
            <a:ext cx="2020093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Горизонтальный свиток 11"/>
          <p:cNvSpPr/>
          <p:nvPr/>
        </p:nvSpPr>
        <p:spPr>
          <a:xfrm>
            <a:off x="762000" y="5943600"/>
            <a:ext cx="7620000" cy="777061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Шут Анна Валерьевна, воспитатель первой квалификационной категории МБДОУ «ДС «Солнышко»</a:t>
            </a:r>
            <a:endParaRPr lang="ru-RU" sz="16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393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70" r="5340"/>
          <a:stretch/>
        </p:blipFill>
        <p:spPr>
          <a:xfrm>
            <a:off x="2784765" y="838200"/>
            <a:ext cx="3749385" cy="601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888" y="1995054"/>
            <a:ext cx="3132860" cy="4800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02" t="22222" r="17261"/>
          <a:stretch/>
        </p:blipFill>
        <p:spPr>
          <a:xfrm>
            <a:off x="6264797" y="1946563"/>
            <a:ext cx="2913839" cy="4828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Загнутый угол 7"/>
          <p:cNvSpPr/>
          <p:nvPr/>
        </p:nvSpPr>
        <p:spPr>
          <a:xfrm>
            <a:off x="34636" y="0"/>
            <a:ext cx="9113252" cy="624423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0033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Календари добрых дел:</a:t>
            </a:r>
            <a:endParaRPr lang="ru-RU" sz="2000" b="1" dirty="0" smtClean="0">
              <a:ln w="12700">
                <a:solidFill>
                  <a:srgbClr val="003300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988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241177" cy="6858000"/>
          </a:xfrm>
          <a:prstGeom prst="rect">
            <a:avLst/>
          </a:prstGeom>
        </p:spPr>
      </p:pic>
      <p:pic>
        <p:nvPicPr>
          <p:cNvPr id="5" name="Picture 2" descr="C:\Users\Администратор\Desktop\малыши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0"/>
            <a:ext cx="2307733" cy="189351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5" descr="F:\22\Календарь\помощь природе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4800600"/>
            <a:ext cx="2351409" cy="182880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00" t="2222" r="5601" b="14444"/>
          <a:stretch/>
        </p:blipFill>
        <p:spPr>
          <a:xfrm>
            <a:off x="0" y="0"/>
            <a:ext cx="2256105" cy="189807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Стрелка вправо 9"/>
          <p:cNvSpPr/>
          <p:nvPr/>
        </p:nvSpPr>
        <p:spPr>
          <a:xfrm>
            <a:off x="2438400" y="2971800"/>
            <a:ext cx="1905000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2438400" y="612413"/>
            <a:ext cx="1905000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Блок-схема: перфолента 11"/>
          <p:cNvSpPr/>
          <p:nvPr/>
        </p:nvSpPr>
        <p:spPr>
          <a:xfrm>
            <a:off x="4572000" y="228600"/>
            <a:ext cx="4336473" cy="990600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омощь взрослому</a:t>
            </a:r>
            <a:endParaRPr lang="ru-RU" sz="28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Блок-схема: перфолента 12"/>
          <p:cNvSpPr/>
          <p:nvPr/>
        </p:nvSpPr>
        <p:spPr>
          <a:xfrm>
            <a:off x="4572000" y="2590800"/>
            <a:ext cx="4269078" cy="990600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омощь малышам</a:t>
            </a:r>
            <a:endParaRPr lang="ru-RU" sz="28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Блок-схема: перфолента 13"/>
          <p:cNvSpPr/>
          <p:nvPr/>
        </p:nvSpPr>
        <p:spPr>
          <a:xfrm>
            <a:off x="4495800" y="4953000"/>
            <a:ext cx="4269078" cy="990600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омощь природе</a:t>
            </a:r>
            <a:endParaRPr lang="ru-RU" sz="28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2514600" y="5334000"/>
            <a:ext cx="1905000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9397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C:\Users\Администратор\Downloads\IMG-20210227-WA0000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 rot="16200000">
            <a:off x="3377636" y="-2615637"/>
            <a:ext cx="2388729" cy="914400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нутый угол 5"/>
          <p:cNvSpPr/>
          <p:nvPr/>
        </p:nvSpPr>
        <p:spPr>
          <a:xfrm>
            <a:off x="0" y="0"/>
            <a:ext cx="9113252" cy="624423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0033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Планирование деятельности</a:t>
            </a:r>
            <a:endParaRPr lang="ru-RU" sz="2000" b="1" dirty="0" smtClean="0">
              <a:ln w="12700">
                <a:solidFill>
                  <a:srgbClr val="003300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3276600"/>
            <a:ext cx="1799260" cy="14083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0800" y="3276600"/>
            <a:ext cx="1739600" cy="13771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3276600"/>
            <a:ext cx="1676400" cy="13813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Двойная стрелка вверх/вниз 11"/>
          <p:cNvSpPr/>
          <p:nvPr/>
        </p:nvSpPr>
        <p:spPr>
          <a:xfrm>
            <a:off x="990600" y="4724400"/>
            <a:ext cx="304800" cy="762000"/>
          </a:xfrm>
          <a:prstGeom prst="up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Двойная стрелка вверх/вниз 12"/>
          <p:cNvSpPr/>
          <p:nvPr/>
        </p:nvSpPr>
        <p:spPr>
          <a:xfrm>
            <a:off x="3276600" y="4724400"/>
            <a:ext cx="304800" cy="762000"/>
          </a:xfrm>
          <a:prstGeom prst="up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Двойная стрелка вверх/вниз 13"/>
          <p:cNvSpPr/>
          <p:nvPr/>
        </p:nvSpPr>
        <p:spPr>
          <a:xfrm>
            <a:off x="5562600" y="4724400"/>
            <a:ext cx="304800" cy="762000"/>
          </a:xfrm>
          <a:prstGeom prst="up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Блок-схема: перфолента 14"/>
          <p:cNvSpPr/>
          <p:nvPr/>
        </p:nvSpPr>
        <p:spPr>
          <a:xfrm>
            <a:off x="152400" y="5638800"/>
            <a:ext cx="2057400" cy="533400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16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нужно сделать</a:t>
            </a:r>
            <a:endParaRPr lang="ru-RU" sz="16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Блок-схема: перфолента 15"/>
          <p:cNvSpPr/>
          <p:nvPr/>
        </p:nvSpPr>
        <p:spPr>
          <a:xfrm>
            <a:off x="2514600" y="5638800"/>
            <a:ext cx="2133600" cy="533400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16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нам потребуется</a:t>
            </a:r>
            <a:endParaRPr lang="ru-RU" sz="16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Блок-схема: перфолента 16"/>
          <p:cNvSpPr/>
          <p:nvPr/>
        </p:nvSpPr>
        <p:spPr>
          <a:xfrm>
            <a:off x="4953000" y="5638800"/>
            <a:ext cx="1752600" cy="533400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6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 результат</a:t>
            </a:r>
            <a:endParaRPr lang="ru-RU" sz="16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7" descr="C:\Users\Администратор\Desktop\ладонь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6600" y="3276600"/>
            <a:ext cx="1524000" cy="137160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Двойная стрелка вверх/вниз 19"/>
          <p:cNvSpPr/>
          <p:nvPr/>
        </p:nvSpPr>
        <p:spPr>
          <a:xfrm>
            <a:off x="7696200" y="4724400"/>
            <a:ext cx="304800" cy="762000"/>
          </a:xfrm>
          <a:prstGeom prst="up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Блок-схема: перфолента 20"/>
          <p:cNvSpPr/>
          <p:nvPr/>
        </p:nvSpPr>
        <p:spPr>
          <a:xfrm>
            <a:off x="6858000" y="5638800"/>
            <a:ext cx="2209800" cy="533400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нужна помощь взрослого</a:t>
            </a:r>
            <a:endParaRPr lang="ru-RU" sz="1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04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782" y="-34637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52" t="6890" r="3342" b="5845"/>
          <a:stretch/>
        </p:blipFill>
        <p:spPr>
          <a:xfrm rot="16200000">
            <a:off x="237095" y="-264077"/>
            <a:ext cx="2722624" cy="3196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6" t="2355" r="5990" b="3431"/>
          <a:stretch/>
        </p:blipFill>
        <p:spPr>
          <a:xfrm rot="16200000">
            <a:off x="287905" y="4063266"/>
            <a:ext cx="2472195" cy="3047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39" r="725" b="2439"/>
          <a:stretch/>
        </p:blipFill>
        <p:spPr>
          <a:xfrm rot="16200000">
            <a:off x="6208767" y="-218812"/>
            <a:ext cx="2725484" cy="3103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16" t="3980"/>
          <a:stretch/>
        </p:blipFill>
        <p:spPr>
          <a:xfrm rot="16200000">
            <a:off x="3077424" y="2072334"/>
            <a:ext cx="3068692" cy="2552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72" t="1314" b="3715"/>
          <a:stretch/>
        </p:blipFill>
        <p:spPr>
          <a:xfrm rot="16200000">
            <a:off x="6307766" y="4007911"/>
            <a:ext cx="2472194" cy="3158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471816" y="2737132"/>
            <a:ext cx="225318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/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природу</a:t>
            </a:r>
            <a:endParaRPr lang="ru-RU" sz="2000" b="1" cap="none" spc="0" dirty="0">
              <a:ln/>
              <a:solidFill>
                <a:srgbClr val="0033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67269" y="2695639"/>
            <a:ext cx="204075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/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Полить деревья</a:t>
            </a:r>
            <a:endParaRPr lang="ru-RU" sz="2000" b="1" cap="none" spc="0" dirty="0">
              <a:ln/>
              <a:solidFill>
                <a:srgbClr val="0033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35911" y="4898670"/>
            <a:ext cx="223061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/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Покормить белок</a:t>
            </a:r>
            <a:endParaRPr lang="ru-RU" sz="2000" b="1" cap="none" spc="0" dirty="0">
              <a:ln/>
              <a:solidFill>
                <a:srgbClr val="0033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1673" y="3951057"/>
            <a:ext cx="21410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/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Покормить птиц</a:t>
            </a:r>
            <a:endParaRPr lang="ru-RU" sz="2000" b="1" cap="none" spc="0" dirty="0">
              <a:ln/>
              <a:solidFill>
                <a:srgbClr val="0033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93395" y="3951057"/>
            <a:ext cx="19553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/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Забота о кошке</a:t>
            </a:r>
            <a:endParaRPr lang="ru-RU" sz="2000" b="1" cap="none" spc="0" dirty="0">
              <a:ln/>
              <a:solidFill>
                <a:srgbClr val="0033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394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643002" cy="2729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00" y="0"/>
            <a:ext cx="27432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4200" y="0"/>
            <a:ext cx="2812473" cy="2736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0018" y="4191000"/>
            <a:ext cx="2680854" cy="2632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71729"/>
            <a:ext cx="2729345" cy="2586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363570" y="2801124"/>
            <a:ext cx="181145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/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китов</a:t>
            </a:r>
            <a:endParaRPr lang="ru-RU" sz="2000" b="1" cap="none" spc="0" dirty="0">
              <a:ln/>
              <a:solidFill>
                <a:srgbClr val="0033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50953" y="2785247"/>
            <a:ext cx="24005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/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малышами</a:t>
            </a:r>
            <a:endParaRPr lang="ru-RU" sz="2000" b="1" cap="none" spc="0" dirty="0">
              <a:ln/>
              <a:solidFill>
                <a:srgbClr val="0033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26117" y="2799101"/>
            <a:ext cx="138865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/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мусори</a:t>
            </a:r>
            <a:endParaRPr lang="ru-RU" sz="2000" b="1" cap="none" spc="0" dirty="0">
              <a:ln/>
              <a:solidFill>
                <a:srgbClr val="0033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3947" y="3684474"/>
            <a:ext cx="23307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/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животных</a:t>
            </a:r>
            <a:endParaRPr lang="ru-RU" sz="2000" b="1" cap="none" spc="0" dirty="0">
              <a:ln/>
              <a:solidFill>
                <a:srgbClr val="0033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95861" y="3670618"/>
            <a:ext cx="18532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/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Полить цветы</a:t>
            </a:r>
            <a:endParaRPr lang="ru-RU" sz="2000" b="1" cap="none" spc="0" dirty="0">
              <a:ln/>
              <a:solidFill>
                <a:srgbClr val="0033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66944" y="3668595"/>
            <a:ext cx="127932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/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</a:t>
            </a:r>
            <a:endParaRPr lang="ru-RU" sz="2000" b="1" cap="none" spc="0" dirty="0">
              <a:ln/>
              <a:solidFill>
                <a:srgbClr val="0033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89" name="Picture 1" descr="C:\Users\Никита\Downloads\watering-can-vector-2539232.jpg"/>
          <p:cNvPicPr>
            <a:picLocks noChangeAspect="1" noChangeArrowheads="1"/>
          </p:cNvPicPr>
          <p:nvPr/>
        </p:nvPicPr>
        <p:blipFill>
          <a:blip r:embed="rId8" cstate="print"/>
          <a:srcRect b="8791"/>
          <a:stretch>
            <a:fillRect/>
          </a:stretch>
        </p:blipFill>
        <p:spPr bwMode="auto">
          <a:xfrm>
            <a:off x="3352800" y="4343400"/>
            <a:ext cx="2590800" cy="251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3258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782" y="-34637"/>
            <a:ext cx="9144000" cy="6858000"/>
          </a:xfrm>
          <a:prstGeom prst="rect">
            <a:avLst/>
          </a:prstGeom>
        </p:spPr>
      </p:pic>
      <p:pic>
        <p:nvPicPr>
          <p:cNvPr id="6" name="Picture 2" descr="C:\Users\Администратор\Downloads\IMG-20210227-WA0000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 rot="16200000">
            <a:off x="3405192" y="-1324043"/>
            <a:ext cx="2316723" cy="9113253"/>
          </a:xfrm>
          <a:prstGeom prst="rect">
            <a:avLst/>
          </a:prstGeom>
          <a:noFill/>
        </p:spPr>
      </p:pic>
      <p:sp>
        <p:nvSpPr>
          <p:cNvPr id="7" name="Загнутый угол 6"/>
          <p:cNvSpPr/>
          <p:nvPr/>
        </p:nvSpPr>
        <p:spPr>
          <a:xfrm>
            <a:off x="6927" y="0"/>
            <a:ext cx="9113252" cy="624423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 smtClean="0">
                <a:ln w="12700">
                  <a:solidFill>
                    <a:srgbClr val="003300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Планирование деятельности</a:t>
            </a:r>
            <a:endParaRPr lang="ru-RU" sz="2000" b="1" dirty="0" smtClean="0">
              <a:ln w="12700">
                <a:solidFill>
                  <a:srgbClr val="003300"/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00" t="2222" r="5601" b="14444"/>
          <a:stretch/>
        </p:blipFill>
        <p:spPr>
          <a:xfrm>
            <a:off x="6781800" y="39612"/>
            <a:ext cx="2338379" cy="196728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C:\Users\Администратор\Downloads\IMG-20210227-WA0002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943313"/>
            <a:ext cx="2024190" cy="1152127"/>
          </a:xfrm>
          <a:prstGeom prst="rect">
            <a:avLst/>
          </a:prstGeom>
          <a:noFill/>
        </p:spPr>
      </p:pic>
      <p:pic>
        <p:nvPicPr>
          <p:cNvPr id="10" name="Picture 7" descr="C:\Users\Администратор\Desktop\ладонь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3429000"/>
            <a:ext cx="762000" cy="735835"/>
          </a:xfrm>
          <a:prstGeom prst="rect">
            <a:avLst/>
          </a:prstGeom>
          <a:noFill/>
        </p:spPr>
      </p:pic>
      <p:pic>
        <p:nvPicPr>
          <p:cNvPr id="11" name="Picture 6" descr="C:\Users\Администратор\Desktop\шут\краск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3444755"/>
            <a:ext cx="761109" cy="720080"/>
          </a:xfrm>
          <a:prstGeom prst="rect">
            <a:avLst/>
          </a:prstGeom>
          <a:noFill/>
        </p:spPr>
      </p:pic>
      <p:pic>
        <p:nvPicPr>
          <p:cNvPr id="12" name="Picture 5" descr="C:\Users\Администратор\Desktop\шут\ножницы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2800" y="3444755"/>
            <a:ext cx="759626" cy="720080"/>
          </a:xfrm>
          <a:prstGeom prst="rect">
            <a:avLst/>
          </a:prstGeom>
          <a:noFill/>
        </p:spPr>
      </p:pic>
      <p:pic>
        <p:nvPicPr>
          <p:cNvPr id="13" name="Picture 4" descr="C:\Users\Администратор\Desktop\шут\клей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33600" y="3429000"/>
            <a:ext cx="764753" cy="762000"/>
          </a:xfrm>
          <a:prstGeom prst="rect">
            <a:avLst/>
          </a:prstGeom>
          <a:noFill/>
        </p:spPr>
      </p:pic>
      <p:pic>
        <p:nvPicPr>
          <p:cNvPr id="14" name="Picture 3" descr="C:\Users\Администратор\Desktop\цветная бумага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19200" y="3429000"/>
            <a:ext cx="762000" cy="762000"/>
          </a:xfrm>
          <a:prstGeom prst="rect">
            <a:avLst/>
          </a:prstGeom>
          <a:noFill/>
        </p:spPr>
      </p:pic>
      <p:sp>
        <p:nvSpPr>
          <p:cNvPr id="15" name="Блок-схема: перфолента 14"/>
          <p:cNvSpPr/>
          <p:nvPr/>
        </p:nvSpPr>
        <p:spPr>
          <a:xfrm>
            <a:off x="685800" y="914400"/>
            <a:ext cx="5562600" cy="821362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Календарь добрых дел на февраль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Блок-схема: перфолента 15"/>
          <p:cNvSpPr/>
          <p:nvPr/>
        </p:nvSpPr>
        <p:spPr>
          <a:xfrm>
            <a:off x="723189" y="4938207"/>
            <a:ext cx="5562600" cy="821362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Поздравительная открытка солдату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367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782" y="-34637"/>
            <a:ext cx="9144000" cy="6858000"/>
          </a:xfrm>
          <a:prstGeom prst="rect">
            <a:avLst/>
          </a:prstGeom>
        </p:spPr>
      </p:pic>
      <p:pic>
        <p:nvPicPr>
          <p:cNvPr id="5" name="Picture 2" descr="C:\Users\Администратор\Downloads\IMG-20210227-WA0000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 rot="16200000">
            <a:off x="3401728" y="-1322141"/>
            <a:ext cx="2316723" cy="9106324"/>
          </a:xfrm>
          <a:prstGeom prst="rect">
            <a:avLst/>
          </a:prstGeom>
          <a:noFill/>
        </p:spPr>
      </p:pic>
      <p:sp>
        <p:nvSpPr>
          <p:cNvPr id="6" name="Загнутый угол 5"/>
          <p:cNvSpPr/>
          <p:nvPr/>
        </p:nvSpPr>
        <p:spPr>
          <a:xfrm>
            <a:off x="6927" y="0"/>
            <a:ext cx="9113252" cy="624423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 smtClean="0">
                <a:ln w="12700">
                  <a:solidFill>
                    <a:srgbClr val="0033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Планирование деятельности</a:t>
            </a:r>
            <a:endParaRPr lang="ru-RU" sz="2000" b="1" dirty="0" smtClean="0">
              <a:ln w="12700">
                <a:solidFill>
                  <a:srgbClr val="003300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Picture 2" descr="C:\Users\Администратор\Desktop\малыши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-1"/>
            <a:ext cx="2483852" cy="20380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 descr="C:\Users\Администратор\Desktop\шут\книж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5960" y="3429000"/>
            <a:ext cx="751005" cy="762000"/>
          </a:xfrm>
          <a:prstGeom prst="rect">
            <a:avLst/>
          </a:prstGeom>
          <a:noFill/>
        </p:spPr>
      </p:pic>
      <p:sp>
        <p:nvSpPr>
          <p:cNvPr id="11" name="Блок-схема: перфолента 10"/>
          <p:cNvSpPr/>
          <p:nvPr/>
        </p:nvSpPr>
        <p:spPr>
          <a:xfrm>
            <a:off x="685800" y="914400"/>
            <a:ext cx="5562600" cy="821362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Календарь добрых дел на февраль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Блок-схема: перфолента 11"/>
          <p:cNvSpPr/>
          <p:nvPr/>
        </p:nvSpPr>
        <p:spPr>
          <a:xfrm>
            <a:off x="683054" y="4952061"/>
            <a:ext cx="5562600" cy="821362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Играем с малышами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7" descr="C:\Users\Администратор\Desktop\ладонь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3430474"/>
            <a:ext cx="744693" cy="76052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00" y="2819400"/>
            <a:ext cx="2362200" cy="1447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600" y="3429000"/>
            <a:ext cx="762000" cy="762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5421" y="3430474"/>
            <a:ext cx="760526" cy="7605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1874" y="3411759"/>
            <a:ext cx="734543" cy="77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908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97980"/>
            <a:ext cx="9144000" cy="7055980"/>
          </a:xfrm>
          <a:prstGeom prst="rect">
            <a:avLst/>
          </a:prstGeom>
        </p:spPr>
      </p:pic>
      <p:pic>
        <p:nvPicPr>
          <p:cNvPr id="5" name="Picture 2" descr="C:\Users\Администратор\Downloads\IMG-20210227-WA0000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 rot="16200000">
            <a:off x="3387874" y="-1335996"/>
            <a:ext cx="2316723" cy="9134033"/>
          </a:xfrm>
          <a:prstGeom prst="rect">
            <a:avLst/>
          </a:prstGeom>
          <a:noFill/>
        </p:spPr>
      </p:pic>
      <p:sp>
        <p:nvSpPr>
          <p:cNvPr id="6" name="Загнутый угол 5"/>
          <p:cNvSpPr/>
          <p:nvPr/>
        </p:nvSpPr>
        <p:spPr>
          <a:xfrm>
            <a:off x="0" y="-152400"/>
            <a:ext cx="9113252" cy="624423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 smtClean="0">
                <a:ln w="12700">
                  <a:solidFill>
                    <a:srgbClr val="0033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Планирование деятельности</a:t>
            </a:r>
            <a:endParaRPr lang="ru-RU" sz="2000" b="1" dirty="0" smtClean="0">
              <a:ln w="12700">
                <a:solidFill>
                  <a:srgbClr val="003300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685800" y="914400"/>
            <a:ext cx="5562600" cy="821362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Календарь добрых дел на февраль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F:\22\Календарь\помощь природе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9747" y="-197980"/>
            <a:ext cx="2547360" cy="198120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Блок-схема: перфолента 8"/>
          <p:cNvSpPr/>
          <p:nvPr/>
        </p:nvSpPr>
        <p:spPr>
          <a:xfrm>
            <a:off x="683054" y="4952061"/>
            <a:ext cx="5562600" cy="821362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Кормим птиц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2426516"/>
            <a:ext cx="794403" cy="7738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26" r="11267"/>
          <a:stretch/>
        </p:blipFill>
        <p:spPr>
          <a:xfrm>
            <a:off x="6477000" y="2895061"/>
            <a:ext cx="2287721" cy="12959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7400" y="3383017"/>
            <a:ext cx="803125" cy="8188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2800" y="3426927"/>
            <a:ext cx="774928" cy="7749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889"/>
          <a:stretch/>
        </p:blipFill>
        <p:spPr>
          <a:xfrm>
            <a:off x="1143000" y="3403865"/>
            <a:ext cx="794403" cy="832626"/>
          </a:xfrm>
          <a:prstGeom prst="rect">
            <a:avLst/>
          </a:prstGeom>
        </p:spPr>
      </p:pic>
      <p:pic>
        <p:nvPicPr>
          <p:cNvPr id="13" name="Picture 7" descr="C:\Users\Администратор\Desktop\ладонь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67200" y="3429000"/>
            <a:ext cx="762000" cy="746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3911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97980"/>
            <a:ext cx="9144000" cy="7055980"/>
          </a:xfrm>
          <a:prstGeom prst="rect">
            <a:avLst/>
          </a:prstGeom>
        </p:spPr>
      </p:pic>
      <p:pic>
        <p:nvPicPr>
          <p:cNvPr id="39938" name="Picture 2" descr="C:\Users\Никита\Downloads\287-2871919_vector-hd-png-downl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-152400"/>
            <a:ext cx="2261521" cy="2066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939" name="Picture 3" descr="C:\Users\Никита\Downloads\434-4349770_bonbon-png.png"/>
          <p:cNvPicPr>
            <a:picLocks noChangeAspect="1" noChangeArrowheads="1"/>
          </p:cNvPicPr>
          <p:nvPr/>
        </p:nvPicPr>
        <p:blipFill>
          <a:blip r:embed="rId4" cstate="print"/>
          <a:srcRect l="10907" r="15467"/>
          <a:stretch>
            <a:fillRect/>
          </a:stretch>
        </p:blipFill>
        <p:spPr bwMode="auto">
          <a:xfrm>
            <a:off x="152400" y="2209800"/>
            <a:ext cx="2236306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940" name="Picture 4" descr="C:\Users\Никита\Downloads\963-9635403_bow-clipart-minnie-mouse-monogram-bow-clipar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4648200"/>
            <a:ext cx="2286000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941" name="Picture 5" descr="C:\Users\Никита\Downloads\071514_PlaqueMaker_Materials_Clipart_Flowers_05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4572000"/>
            <a:ext cx="2059757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942" name="Picture 6" descr="C:\Users\Никита\Downloads\mouth-smiling-icon-vector-15536383.jpg"/>
          <p:cNvPicPr>
            <a:picLocks noChangeAspect="1" noChangeArrowheads="1"/>
          </p:cNvPicPr>
          <p:nvPr/>
        </p:nvPicPr>
        <p:blipFill>
          <a:blip r:embed="rId7" cstate="print"/>
          <a:srcRect b="13253"/>
          <a:stretch>
            <a:fillRect/>
          </a:stretch>
        </p:blipFill>
        <p:spPr bwMode="auto">
          <a:xfrm>
            <a:off x="3352800" y="-152400"/>
            <a:ext cx="2229827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943" name="Picture 7" descr="C:\Users\Никита\Downloads\thumb_img_5710aa2aedc64_resize_900_50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05600" y="2133600"/>
            <a:ext cx="2221458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944" name="Picture 8" descr="C:\Users\Никита\Downloads\vector-baloons-ico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-152400"/>
            <a:ext cx="2133600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945" name="Picture 9" descr="C:\Users\Никита\Downloads\scarf-vector-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29000" y="2209800"/>
            <a:ext cx="2239028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946" name="Picture 10" descr="C:\Users\Никита\Downloads\flat-carnival-mask-collection_23-2147757669.jpg"/>
          <p:cNvPicPr>
            <a:picLocks noChangeAspect="1" noChangeArrowheads="1"/>
          </p:cNvPicPr>
          <p:nvPr/>
        </p:nvPicPr>
        <p:blipFill>
          <a:blip r:embed="rId11" cstate="print"/>
          <a:srcRect t="2847" b="8897"/>
          <a:stretch>
            <a:fillRect/>
          </a:stretch>
        </p:blipFill>
        <p:spPr bwMode="auto">
          <a:xfrm>
            <a:off x="3505200" y="4572000"/>
            <a:ext cx="2244827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748" y="-197980"/>
            <a:ext cx="9144000" cy="7055980"/>
          </a:xfrm>
          <a:prstGeom prst="rect">
            <a:avLst/>
          </a:prstGeom>
        </p:spPr>
      </p:pic>
      <p:sp>
        <p:nvSpPr>
          <p:cNvPr id="5" name="Блок-схема: перфолента 4"/>
          <p:cNvSpPr/>
          <p:nvPr/>
        </p:nvSpPr>
        <p:spPr>
          <a:xfrm>
            <a:off x="0" y="-211835"/>
            <a:ext cx="5562600" cy="821362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добрых дел в фотографиях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623382"/>
            <a:ext cx="7848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в защиту бездомных животных </a:t>
            </a:r>
          </a:p>
          <a:p>
            <a:pPr algn="ctr"/>
            <a:r>
              <a:rPr lang="ru-RU" sz="2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меня появился друг!»  </a:t>
            </a:r>
            <a:endParaRPr lang="ru-RU" sz="2000" b="1" cap="none" spc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889" b="32222"/>
          <a:stretch/>
        </p:blipFill>
        <p:spPr>
          <a:xfrm>
            <a:off x="20782" y="1372573"/>
            <a:ext cx="2528498" cy="3187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8879" y="2294874"/>
            <a:ext cx="2467446" cy="4563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1056" y="1417034"/>
            <a:ext cx="2482977" cy="3310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666" b="16667"/>
          <a:stretch/>
        </p:blipFill>
        <p:spPr>
          <a:xfrm>
            <a:off x="4088425" y="3989661"/>
            <a:ext cx="2482977" cy="2882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46" t="38889" r="-19646" b="23333"/>
          <a:stretch/>
        </p:blipFill>
        <p:spPr>
          <a:xfrm rot="21128638">
            <a:off x="2438932" y="1973692"/>
            <a:ext cx="2361389" cy="2399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778" b="31111"/>
          <a:stretch/>
        </p:blipFill>
        <p:spPr>
          <a:xfrm>
            <a:off x="0" y="4573507"/>
            <a:ext cx="3986261" cy="2298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3947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31881" y="0"/>
            <a:ext cx="9175881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000" b="1" dirty="0" smtClean="0">
                <a:ln w="12700">
                  <a:solidFill>
                    <a:srgbClr val="0033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ФГОС ДО определяет целевые ориентиры на этапе завершения дошкольного образования: </a:t>
            </a:r>
          </a:p>
        </p:txBody>
      </p:sp>
      <p:sp>
        <p:nvSpPr>
          <p:cNvPr id="6" name="Солнце 5"/>
          <p:cNvSpPr/>
          <p:nvPr/>
        </p:nvSpPr>
        <p:spPr>
          <a:xfrm>
            <a:off x="2498659" y="1743514"/>
            <a:ext cx="4114800" cy="3936198"/>
          </a:xfrm>
          <a:prstGeom prst="sun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ориентиры</a:t>
            </a:r>
            <a:endParaRPr lang="ru-RU" sz="16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636" y="860286"/>
            <a:ext cx="2937164" cy="241631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обладает основными культурными средствами, способами деятельности, проявляет инициативу и самостоятельность в разных видах деятельности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52572" y="784086"/>
            <a:ext cx="2937164" cy="241631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обладает установкой положительного отношения к миру, к разным видам труда, другим людям и самому себе, обладает чувством собственного достоинства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8695" y="4423716"/>
            <a:ext cx="2937164" cy="241631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Способен договариваться, учитывать интересы и чувства других, сопереживать неудачам и радоваться успехам других, разрешать конфликты, отстаивать свою позицию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070711" y="4531741"/>
            <a:ext cx="2937164" cy="241631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Способен сотрудничать и выполнять как лидерские, так и исполнительные функции в совместной деятельности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449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748" y="-197980"/>
            <a:ext cx="9144000" cy="7055980"/>
          </a:xfrm>
          <a:prstGeom prst="rect">
            <a:avLst/>
          </a:prstGeom>
        </p:spPr>
      </p:pic>
      <p:sp>
        <p:nvSpPr>
          <p:cNvPr id="5" name="Блок-схема: перфолента 4"/>
          <p:cNvSpPr/>
          <p:nvPr/>
        </p:nvSpPr>
        <p:spPr>
          <a:xfrm>
            <a:off x="0" y="-211835"/>
            <a:ext cx="5562600" cy="821362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добрых дел в фотографиях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7348" y="511984"/>
            <a:ext cx="7848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</a:p>
          <a:p>
            <a:pPr algn="ctr"/>
            <a:r>
              <a:rPr lang="ru-RU" sz="2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«Хорошо, когда есть бабушка и дедушка!»  </a:t>
            </a:r>
            <a:endParaRPr lang="ru-RU" sz="2000" b="1" cap="none" spc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36" y="1225387"/>
            <a:ext cx="2804625" cy="29170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41" r="29311"/>
          <a:stretch/>
        </p:blipFill>
        <p:spPr>
          <a:xfrm>
            <a:off x="3035011" y="1250581"/>
            <a:ext cx="2362200" cy="2866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2961" y="1260765"/>
            <a:ext cx="3520291" cy="5597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51" t="11111" r="9136" b="24444"/>
          <a:stretch/>
        </p:blipFill>
        <p:spPr>
          <a:xfrm>
            <a:off x="0" y="3505200"/>
            <a:ext cx="2312276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54" r="14489"/>
          <a:stretch/>
        </p:blipFill>
        <p:spPr>
          <a:xfrm>
            <a:off x="2286000" y="4142420"/>
            <a:ext cx="3886200" cy="2715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5626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748" y="-197980"/>
            <a:ext cx="9144000" cy="7055980"/>
          </a:xfrm>
          <a:prstGeom prst="rect">
            <a:avLst/>
          </a:prstGeom>
        </p:spPr>
      </p:pic>
      <p:sp>
        <p:nvSpPr>
          <p:cNvPr id="5" name="Блок-схема: перфолента 4"/>
          <p:cNvSpPr/>
          <p:nvPr/>
        </p:nvSpPr>
        <p:spPr>
          <a:xfrm>
            <a:off x="0" y="-211835"/>
            <a:ext cx="5562600" cy="821362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добрых дел в фотографиях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7348" y="511984"/>
            <a:ext cx="7848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</a:p>
          <a:p>
            <a:pPr algn="ctr"/>
            <a:r>
              <a:rPr lang="ru-RU" sz="2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«Минута детского телефона доверия!»  </a:t>
            </a:r>
            <a:endParaRPr lang="ru-RU" sz="2000" b="1" cap="none" spc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010"/>
          <a:stretch/>
        </p:blipFill>
        <p:spPr>
          <a:xfrm rot="536094">
            <a:off x="5629786" y="1674004"/>
            <a:ext cx="3307348" cy="5048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53835">
            <a:off x="276539" y="1661105"/>
            <a:ext cx="3078278" cy="5038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0028" y="1219870"/>
            <a:ext cx="3368371" cy="5658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3814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748" y="-197980"/>
            <a:ext cx="9144000" cy="7055980"/>
          </a:xfrm>
          <a:prstGeom prst="rect">
            <a:avLst/>
          </a:prstGeom>
        </p:spPr>
      </p:pic>
      <p:sp>
        <p:nvSpPr>
          <p:cNvPr id="5" name="Блок-схема: перфолента 4"/>
          <p:cNvSpPr/>
          <p:nvPr/>
        </p:nvSpPr>
        <p:spPr>
          <a:xfrm>
            <a:off x="0" y="-211835"/>
            <a:ext cx="5562600" cy="821362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добрых дел в фотографиях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381000"/>
            <a:ext cx="7848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</a:p>
          <a:p>
            <a:pPr algn="ctr"/>
            <a:r>
              <a:rPr lang="ru-RU" sz="2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«Зеленая планета!»  </a:t>
            </a:r>
            <a:endParaRPr lang="ru-RU" sz="2000" b="1" cap="none" spc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795"/>
          <a:stretch/>
        </p:blipFill>
        <p:spPr>
          <a:xfrm rot="514361">
            <a:off x="6109419" y="-14865"/>
            <a:ext cx="2621516" cy="3766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89" t="13549" r="8711"/>
          <a:stretch/>
        </p:blipFill>
        <p:spPr>
          <a:xfrm rot="20573368">
            <a:off x="257586" y="652980"/>
            <a:ext cx="2546191" cy="340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36" t="27028" r="23114"/>
          <a:stretch/>
        </p:blipFill>
        <p:spPr>
          <a:xfrm>
            <a:off x="3494034" y="1066800"/>
            <a:ext cx="2088557" cy="4038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8191" y="3489653"/>
            <a:ext cx="2582281" cy="3368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5448" y="3550344"/>
            <a:ext cx="2790084" cy="3307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5582"/>
          <a:stretch/>
        </p:blipFill>
        <p:spPr>
          <a:xfrm>
            <a:off x="-37675" y="3437962"/>
            <a:ext cx="3376169" cy="3349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3823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748" y="-197980"/>
            <a:ext cx="9144000" cy="7055980"/>
          </a:xfrm>
          <a:prstGeom prst="rect">
            <a:avLst/>
          </a:prstGeom>
        </p:spPr>
      </p:pic>
      <p:sp>
        <p:nvSpPr>
          <p:cNvPr id="5" name="Блок-схема: перфолента 4"/>
          <p:cNvSpPr/>
          <p:nvPr/>
        </p:nvSpPr>
        <p:spPr>
          <a:xfrm>
            <a:off x="0" y="-211835"/>
            <a:ext cx="5562600" cy="821362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добрых дел в фотографиях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716472"/>
            <a:ext cx="7848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</a:p>
          <a:p>
            <a:pPr algn="ctr"/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«Бессмертный полк!»  </a:t>
            </a:r>
            <a:endParaRPr lang="ru-RU" sz="2400" b="1" cap="none" spc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19" t="4444" r="4074" b="6667"/>
          <a:stretch/>
        </p:blipFill>
        <p:spPr>
          <a:xfrm>
            <a:off x="2878556" y="1719982"/>
            <a:ext cx="3674644" cy="4987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468" t="31250" r="10283"/>
          <a:stretch/>
        </p:blipFill>
        <p:spPr>
          <a:xfrm>
            <a:off x="6705601" y="2478156"/>
            <a:ext cx="2405864" cy="4379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78" t="20312" r="16829"/>
          <a:stretch/>
        </p:blipFill>
        <p:spPr>
          <a:xfrm>
            <a:off x="95912" y="955257"/>
            <a:ext cx="2667001" cy="388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437" b="18750"/>
          <a:stretch/>
        </p:blipFill>
        <p:spPr>
          <a:xfrm>
            <a:off x="6263504" y="-197980"/>
            <a:ext cx="2729475" cy="2864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49" b="17189"/>
          <a:stretch/>
        </p:blipFill>
        <p:spPr>
          <a:xfrm>
            <a:off x="-19730" y="3754582"/>
            <a:ext cx="2762250" cy="3124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2098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919"/>
            <a:ext cx="9144000" cy="7055980"/>
          </a:xfrm>
          <a:prstGeom prst="rect">
            <a:avLst/>
          </a:prstGeom>
        </p:spPr>
      </p:pic>
      <p:sp>
        <p:nvSpPr>
          <p:cNvPr id="3" name="Блок-схема: перфолента 2"/>
          <p:cNvSpPr/>
          <p:nvPr/>
        </p:nvSpPr>
        <p:spPr>
          <a:xfrm>
            <a:off x="20782" y="-81393"/>
            <a:ext cx="5562600" cy="821362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добрых дел в фотографиях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602600"/>
            <a:ext cx="7848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</a:p>
          <a:p>
            <a:pPr algn="ctr"/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«Поможем животным приюта «Умка!»»  </a:t>
            </a:r>
            <a:endParaRPr lang="ru-RU" sz="2400" b="1" cap="none" spc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80" r="18297"/>
          <a:stretch/>
        </p:blipFill>
        <p:spPr>
          <a:xfrm>
            <a:off x="0" y="1533764"/>
            <a:ext cx="3962400" cy="3009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4099" y="4543664"/>
            <a:ext cx="4489901" cy="2517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00" t="-1" r="5834" b="10169"/>
          <a:stretch/>
        </p:blipFill>
        <p:spPr>
          <a:xfrm>
            <a:off x="4038600" y="1519910"/>
            <a:ext cx="5105400" cy="2944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82" y="4543664"/>
            <a:ext cx="4551218" cy="2517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1409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748" y="-197980"/>
            <a:ext cx="9144000" cy="7055980"/>
          </a:xfrm>
          <a:prstGeom prst="rect">
            <a:avLst/>
          </a:prstGeom>
        </p:spPr>
      </p:pic>
      <p:sp>
        <p:nvSpPr>
          <p:cNvPr id="5" name="Блок-схема: перфолента 4"/>
          <p:cNvSpPr/>
          <p:nvPr/>
        </p:nvSpPr>
        <p:spPr>
          <a:xfrm>
            <a:off x="0" y="-211835"/>
            <a:ext cx="5562600" cy="821362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добрых дел в фотографиях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" y="602600"/>
            <a:ext cx="7848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</a:p>
          <a:p>
            <a:pPr algn="ctr"/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«Покормим птиц зимой»  </a:t>
            </a:r>
            <a:endParaRPr lang="ru-RU" sz="2400" b="1" cap="none" spc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26" r="11267" b="5017"/>
          <a:stretch/>
        </p:blipFill>
        <p:spPr>
          <a:xfrm>
            <a:off x="2322581" y="1474253"/>
            <a:ext cx="4572000" cy="2569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43" r="10818"/>
          <a:stretch/>
        </p:blipFill>
        <p:spPr>
          <a:xfrm>
            <a:off x="4662055" y="4084277"/>
            <a:ext cx="4451197" cy="2773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0" r="4166"/>
          <a:stretch/>
        </p:blipFill>
        <p:spPr>
          <a:xfrm>
            <a:off x="0" y="4006472"/>
            <a:ext cx="4572000" cy="2839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0973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70559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1195" y="1693218"/>
            <a:ext cx="2895600" cy="4084152"/>
          </a:xfrm>
          <a:prstGeom prst="rect">
            <a:avLst/>
          </a:prstGeom>
        </p:spPr>
      </p:pic>
      <p:sp>
        <p:nvSpPr>
          <p:cNvPr id="7" name="Блок-схема: перфолента 6"/>
          <p:cNvSpPr/>
          <p:nvPr/>
        </p:nvSpPr>
        <p:spPr>
          <a:xfrm>
            <a:off x="0" y="0"/>
            <a:ext cx="5562600" cy="821362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добрых дел в фотографиях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" y="689402"/>
            <a:ext cx="78486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</a:p>
          <a:p>
            <a:pPr algn="ctr"/>
            <a:r>
              <a:rPr lang="ru-RU" sz="2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«Новый дорожный знак глазами детей», приуроченная к Всемирному дню памяти жертв ДТП  </a:t>
            </a:r>
            <a:endParaRPr lang="ru-RU" sz="2000" b="1" cap="none" spc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15729731"/>
              </p:ext>
            </p:extLst>
          </p:nvPr>
        </p:nvGraphicFramePr>
        <p:xfrm>
          <a:off x="431056" y="1736236"/>
          <a:ext cx="2258291" cy="3195812"/>
        </p:xfrm>
        <a:graphic>
          <a:graphicData uri="http://schemas.openxmlformats.org/presentationml/2006/ole">
            <p:oleObj spid="_x0000_s1074" name="Acrobat Document" r:id="rId5" imgW="7557840" imgH="10695960" progId="">
              <p:embed/>
            </p:oleObj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39642" y="4447621"/>
            <a:ext cx="2168719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6449905" y="4454272"/>
            <a:ext cx="2201646" cy="3081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16455583"/>
              </p:ext>
            </p:extLst>
          </p:nvPr>
        </p:nvGraphicFramePr>
        <p:xfrm>
          <a:off x="6475036" y="1767410"/>
          <a:ext cx="2360931" cy="3195811"/>
        </p:xfrm>
        <a:graphic>
          <a:graphicData uri="http://schemas.openxmlformats.org/presentationml/2006/ole">
            <p:oleObj spid="_x0000_s1075" name="Acrobat Document" r:id="rId8" imgW="7557840" imgH="10695960" progId="">
              <p:embed/>
            </p:oleObj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503674" y="4573937"/>
            <a:ext cx="2050646" cy="2829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5837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782"/>
            <a:ext cx="9144000" cy="7055980"/>
          </a:xfrm>
          <a:prstGeom prst="rect">
            <a:avLst/>
          </a:prstGeom>
        </p:spPr>
      </p:pic>
      <p:sp>
        <p:nvSpPr>
          <p:cNvPr id="5" name="Блок-схема: перфолента 4"/>
          <p:cNvSpPr/>
          <p:nvPr/>
        </p:nvSpPr>
        <p:spPr>
          <a:xfrm>
            <a:off x="0" y="0"/>
            <a:ext cx="5562600" cy="821362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добрых дел в фотографиях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742930"/>
            <a:ext cx="7848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 «Живая картина»  </a:t>
            </a:r>
            <a:endParaRPr lang="ru-RU" sz="2400" b="1" cap="none" spc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83378"/>
            <a:ext cx="2895600" cy="28314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7466" y="1232320"/>
            <a:ext cx="3066533" cy="2882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800" y="4191000"/>
            <a:ext cx="2884693" cy="28574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1114" y="1264642"/>
            <a:ext cx="2870838" cy="2870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54" y="4267200"/>
            <a:ext cx="2881746" cy="2802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1321" y="4142525"/>
            <a:ext cx="3045751" cy="2934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8749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7055980"/>
          </a:xfrm>
          <a:prstGeom prst="rect">
            <a:avLst/>
          </a:prstGeom>
        </p:spPr>
      </p:pic>
      <p:sp>
        <p:nvSpPr>
          <p:cNvPr id="5" name="Блок-схема: перфолента 4"/>
          <p:cNvSpPr/>
          <p:nvPr/>
        </p:nvSpPr>
        <p:spPr>
          <a:xfrm>
            <a:off x="0" y="0"/>
            <a:ext cx="5562600" cy="821362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добрых дел в фотографиях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7700" y="821362"/>
            <a:ext cx="7848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 «Спасём зеленую красавицу»  </a:t>
            </a:r>
            <a:endParaRPr lang="ru-RU" sz="2400" b="1" cap="none" spc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83027"/>
            <a:ext cx="4390780" cy="5727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1765" y="2667001"/>
            <a:ext cx="4698380" cy="3110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3473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7055980"/>
          </a:xfrm>
          <a:prstGeom prst="rect">
            <a:avLst/>
          </a:prstGeom>
        </p:spPr>
      </p:pic>
      <p:sp>
        <p:nvSpPr>
          <p:cNvPr id="5" name="Блок-схема: перфолента 4"/>
          <p:cNvSpPr/>
          <p:nvPr/>
        </p:nvSpPr>
        <p:spPr>
          <a:xfrm>
            <a:off x="0" y="0"/>
            <a:ext cx="5562600" cy="821362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добрых дел в фотографиях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9600" y="762000"/>
            <a:ext cx="7848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 «Мы за здоровый образ жизни!»  </a:t>
            </a:r>
            <a:endParaRPr lang="ru-RU" sz="2400" b="1" cap="none" spc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00400"/>
            <a:ext cx="2161469" cy="38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5871" y="3426767"/>
            <a:ext cx="2718129" cy="3629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79" t="22641" r="19497" b="13207"/>
          <a:stretch/>
        </p:blipFill>
        <p:spPr>
          <a:xfrm>
            <a:off x="4368471" y="4485962"/>
            <a:ext cx="2057400" cy="259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9800" y="3962400"/>
            <a:ext cx="2116875" cy="3094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3777" y="1283027"/>
            <a:ext cx="2622010" cy="3202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369" b="13001"/>
          <a:stretch/>
        </p:blipFill>
        <p:spPr>
          <a:xfrm>
            <a:off x="6425871" y="1169206"/>
            <a:ext cx="2718129" cy="2236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73194"/>
            <a:ext cx="3683692" cy="2731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8152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31881" y="0"/>
            <a:ext cx="9175881" cy="1446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200" b="1" dirty="0" smtClean="0">
                <a:ln w="12700">
                  <a:solidFill>
                    <a:srgbClr val="0033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«Волонтёрское движение в детском саду» – это активная форма общения в детской среде – от сверстника к сверстнику, способствующая ранней позитивной социализации ребенка через активную деятельность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67" r="833"/>
          <a:stretch/>
        </p:blipFill>
        <p:spPr>
          <a:xfrm>
            <a:off x="152400" y="1676400"/>
            <a:ext cx="8839200" cy="50773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1138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7055980"/>
          </a:xfrm>
          <a:prstGeom prst="rect">
            <a:avLst/>
          </a:prstGeom>
        </p:spPr>
      </p:pic>
      <p:sp>
        <p:nvSpPr>
          <p:cNvPr id="5" name="Блок-схема: перфолента 4"/>
          <p:cNvSpPr/>
          <p:nvPr/>
        </p:nvSpPr>
        <p:spPr>
          <a:xfrm>
            <a:off x="0" y="0"/>
            <a:ext cx="5562600" cy="821362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добрых дел в фотографиях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7700" y="821362"/>
            <a:ext cx="7848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 </a:t>
            </a:r>
          </a:p>
          <a:p>
            <a:pPr algn="ctr"/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«Помогаем своим родителям!»  </a:t>
            </a:r>
            <a:endParaRPr lang="ru-RU" sz="2400" b="1" cap="none" spc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89566">
            <a:off x="189013" y="2372239"/>
            <a:ext cx="2673906" cy="4312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24714">
            <a:off x="5805682" y="2434253"/>
            <a:ext cx="3143250" cy="42850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11"/>
          <a:stretch/>
        </p:blipFill>
        <p:spPr>
          <a:xfrm>
            <a:off x="2590800" y="1600200"/>
            <a:ext cx="3748790" cy="53996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959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7055980"/>
          </a:xfrm>
          <a:prstGeom prst="rect">
            <a:avLst/>
          </a:prstGeom>
        </p:spPr>
      </p:pic>
      <p:pic>
        <p:nvPicPr>
          <p:cNvPr id="40962" name="Picture 2" descr="C:\Users\Никита\Downloads\png-transparent-euclidean-graphy-illustration-a-sun-food-photography-sunligh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981200"/>
            <a:ext cx="2799080" cy="27382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886200" y="2971800"/>
            <a:ext cx="15219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spc="50" dirty="0" smtClean="0">
                <a:ln w="127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Выпускник </a:t>
            </a:r>
          </a:p>
          <a:p>
            <a:pPr algn="ctr"/>
            <a:r>
              <a:rPr lang="ru-RU" sz="1600" b="1" spc="50" dirty="0" smtClean="0">
                <a:ln w="127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детского сада</a:t>
            </a:r>
            <a:endParaRPr lang="ru-RU" sz="1600" b="1" cap="none" spc="50" dirty="0">
              <a:ln w="127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529" name="Picture 1" descr="F:\ДИСК F\документы мама\Новая папка (2)\IMG_3185.JPG"/>
          <p:cNvPicPr>
            <a:picLocks noChangeAspect="1" noChangeArrowheads="1"/>
          </p:cNvPicPr>
          <p:nvPr/>
        </p:nvPicPr>
        <p:blipFill>
          <a:blip r:embed="rId3" cstate="print"/>
          <a:srcRect r="13514" b="676"/>
          <a:stretch>
            <a:fillRect/>
          </a:stretch>
        </p:blipFill>
        <p:spPr bwMode="auto">
          <a:xfrm>
            <a:off x="0" y="0"/>
            <a:ext cx="2362200" cy="3395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F:\ДИСК F\документы мама\Новая папка (2)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0"/>
            <a:ext cx="22098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3" descr="F:\ДИСК F\документы мама\статья рыбка\Сюжетно - ролевая игра\20180116_1548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4114801"/>
            <a:ext cx="4572001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F:\ДИСК F\документы мама\статья рыбка\Сюжетно - ролевая игра\20180116_15473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4191000"/>
            <a:ext cx="44958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Администратор\Downloads\IMG-20210227-WA0008.jpg"/>
          <p:cNvPicPr>
            <a:picLocks noChangeAspect="1" noChangeArrowheads="1"/>
          </p:cNvPicPr>
          <p:nvPr/>
        </p:nvPicPr>
        <p:blipFill>
          <a:blip r:embed="rId7" cstate="print"/>
          <a:srcRect l="-4762" b="-2381"/>
          <a:stretch>
            <a:fillRect/>
          </a:stretch>
        </p:blipFill>
        <p:spPr bwMode="auto">
          <a:xfrm>
            <a:off x="2209800" y="76200"/>
            <a:ext cx="46228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52400" y="3276600"/>
            <a:ext cx="8763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err="1" smtClean="0">
                <a:ln w="12700">
                  <a:solidFill>
                    <a:srgbClr val="00330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Волонтёрство</a:t>
            </a:r>
            <a:r>
              <a:rPr lang="ru-RU" sz="2000" b="1" dirty="0" smtClean="0">
                <a:ln w="12700">
                  <a:solidFill>
                    <a:srgbClr val="00330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 мы рассматриваем </a:t>
            </a:r>
          </a:p>
          <a:p>
            <a:pPr algn="ctr"/>
            <a:r>
              <a:rPr lang="ru-RU" sz="2000" b="1" dirty="0" smtClean="0">
                <a:ln w="12700">
                  <a:solidFill>
                    <a:srgbClr val="00330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как новый вид детской деятельности, в основе которой лежит принцип взросления </a:t>
            </a:r>
          </a:p>
        </p:txBody>
      </p:sp>
    </p:spTree>
    <p:extLst>
      <p:ext uri="{BB962C8B-B14F-4D97-AF65-F5344CB8AC3E}">
        <p14:creationId xmlns:p14="http://schemas.microsoft.com/office/powerpoint/2010/main" xmlns="" val="371821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31881" y="0"/>
            <a:ext cx="9175881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4000" b="1" dirty="0" smtClean="0">
                <a:ln w="12700">
                  <a:solidFill>
                    <a:srgbClr val="0033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Гипотеза: </a:t>
            </a:r>
          </a:p>
        </p:txBody>
      </p:sp>
      <p:sp>
        <p:nvSpPr>
          <p:cNvPr id="7" name="Загнутый угол 6"/>
          <p:cNvSpPr/>
          <p:nvPr/>
        </p:nvSpPr>
        <p:spPr>
          <a:xfrm>
            <a:off x="15374" y="707886"/>
            <a:ext cx="9113252" cy="194673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000" b="1" i="1" dirty="0" smtClean="0">
                <a:ln w="12700">
                  <a:solidFill>
                    <a:srgbClr val="0033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Внедрение технологии эффективной социализации в условиях детского сада будет способствовать формированию у детей старшего дошкольного возраста социально – активной личности, способной планировать свою деятельность, направленную на положительный результат.</a:t>
            </a:r>
            <a:r>
              <a:rPr lang="ru-RU" sz="2000" b="1" dirty="0" smtClean="0">
                <a:ln w="12700">
                  <a:solidFill>
                    <a:srgbClr val="0033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1183" y="2873630"/>
            <a:ext cx="2995580" cy="2638963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958212" y="3861171"/>
            <a:ext cx="17526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33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Становление </a:t>
            </a:r>
          </a:p>
          <a:p>
            <a:pPr algn="ctr"/>
            <a:r>
              <a:rPr lang="ru-RU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33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– активной личности</a:t>
            </a:r>
            <a:endParaRPr lang="ru-RU" sz="2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33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17784" y="2745331"/>
            <a:ext cx="1845412" cy="110781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Жизнерадостное мироощущение</a:t>
            </a:r>
            <a:endParaRPr lang="ru-RU" sz="1600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267840" y="3820157"/>
            <a:ext cx="1876160" cy="110781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к самосохранению личности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298" y="3887299"/>
            <a:ext cx="1876160" cy="110781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прав и обязанностей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577918" y="4983249"/>
            <a:ext cx="1892101" cy="110781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Осознание достойного смысла жизни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621252" y="5731702"/>
            <a:ext cx="1908041" cy="112159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Самомобилизация</a:t>
            </a:r>
            <a:r>
              <a:rPr lang="ru-RU" sz="1600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творческой силы</a:t>
            </a:r>
            <a:endParaRPr lang="ru-RU" sz="1600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17784" y="5029267"/>
            <a:ext cx="1845412" cy="110781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Владение гражданской культурой</a:t>
            </a:r>
            <a:endParaRPr lang="ru-RU" sz="1600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695077" y="5731702"/>
            <a:ext cx="1845412" cy="110781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Уверенность в действиях и поступках</a:t>
            </a:r>
            <a:endParaRPr lang="ru-RU" sz="1600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585888" y="2675129"/>
            <a:ext cx="1876160" cy="110781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сопереживания бедам людей, Родине</a:t>
            </a:r>
            <a:endParaRPr lang="ru-RU" sz="1600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23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:\Users\Администратор\Desktop\JAE7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67230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accent3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 descr="C:\Users\Администратор\Desktop\cover3d1__w6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3114" y="2476500"/>
            <a:ext cx="3040886" cy="43815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accent3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Горизонтальный свиток 4"/>
          <p:cNvSpPr/>
          <p:nvPr/>
        </p:nvSpPr>
        <p:spPr>
          <a:xfrm>
            <a:off x="0" y="4655127"/>
            <a:ext cx="6103114" cy="2209800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Гришаева И.П. «Технология эффективной социализации детей 3-7 лет»</a:t>
            </a:r>
            <a:endParaRPr lang="ru-RU" sz="24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3051557" y="-235527"/>
            <a:ext cx="6103114" cy="2209800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Дергунская</a:t>
            </a:r>
            <a:r>
              <a:rPr lang="ru-RU" sz="24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В.А., </a:t>
            </a:r>
            <a:r>
              <a:rPr lang="ru-RU" sz="24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Агабекян</a:t>
            </a:r>
            <a:r>
              <a:rPr lang="ru-RU" sz="24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С.С., Воронина Н.А. «Социальные акции и волонтёрское движение дошкольников в детском саду. Методическое пособие»</a:t>
            </a:r>
            <a:endParaRPr lang="ru-RU" sz="24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0" y="2511136"/>
            <a:ext cx="2382857" cy="19812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7531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нутый угол 4"/>
          <p:cNvSpPr/>
          <p:nvPr/>
        </p:nvSpPr>
        <p:spPr>
          <a:xfrm>
            <a:off x="30748" y="27709"/>
            <a:ext cx="9113252" cy="477500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000" b="1" i="1" dirty="0" smtClean="0">
                <a:ln w="12700">
                  <a:solidFill>
                    <a:srgbClr val="0033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Сопоставление найденных аналогов с предлагаемым проектом:</a:t>
            </a:r>
            <a:endParaRPr lang="ru-RU" sz="2000" b="1" dirty="0" smtClean="0">
              <a:ln w="12700">
                <a:solidFill>
                  <a:srgbClr val="003300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entury Gothic" panose="020B0502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1285674"/>
              </p:ext>
            </p:extLst>
          </p:nvPr>
        </p:nvGraphicFramePr>
        <p:xfrm>
          <a:off x="0" y="532918"/>
          <a:ext cx="9144000" cy="6325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1469498944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45073975"/>
                    </a:ext>
                  </a:extLst>
                </a:gridCol>
              </a:tblGrid>
              <a:tr h="142470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err="1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Дергунская</a:t>
                      </a:r>
                      <a:r>
                        <a:rPr lang="ru-RU" sz="17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В.А., </a:t>
                      </a:r>
                      <a:r>
                        <a:rPr lang="ru-RU" sz="1700" dirty="0" err="1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Агабекян</a:t>
                      </a:r>
                      <a:r>
                        <a:rPr lang="ru-RU" sz="17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С.С., Воронина Н.А. «Социальные акции и волонтерское движение дошкольников в детском саду. Методическое пособие»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700" b="1" i="0" u="none" strike="noStrike" kern="12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ea typeface="PT Astra Serif" pitchFamily="18" charset="-52"/>
                          <a:cs typeface="Times New Roman" panose="02020603050405020304" pitchFamily="18" charset="0"/>
                        </a:rPr>
                        <a:t>«Развитие инициативы и самостоятельности у детей старшего дошкольного возраста в условиях реализации ФГОС ДО через волонтёрское движение в детском саду»</a:t>
                      </a:r>
                      <a:endParaRPr lang="ru-RU" sz="1700" i="0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PT Astra Serif" pitchFamily="18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34622280"/>
                  </a:ext>
                </a:extLst>
              </a:tr>
              <a:tr h="137774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600" i="1" baseline="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пособии подробно представлены этапы и планирование работы по проведению социальных акций с детьми разного дошкольного возраста, описаны технологические шаги в реализации социальных акций и детского </a:t>
                      </a:r>
                      <a:r>
                        <a:rPr lang="ru-RU" sz="1600" i="1" baseline="0" dirty="0" err="1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endParaRPr lang="ru-RU" sz="1600" i="1" dirty="0" smtClean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u="none" strike="noStrike" kern="12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ea typeface="PT Astra Serif" pitchFamily="18" charset="-52"/>
                          <a:cs typeface="Times New Roman" panose="02020603050405020304" pitchFamily="18" charset="0"/>
                        </a:rPr>
                        <a:t>Разработана система работы с детьми старшего дошкольного возраста. Целостность и единство целей по социально­ - коммуникативному развитию ребенка</a:t>
                      </a:r>
                      <a:endParaRPr lang="ru-RU" sz="1600" i="1" dirty="0" smtClean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PT Astra Serif" pitchFamily="18" charset="-52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64795893"/>
                  </a:ext>
                </a:extLst>
              </a:tr>
              <a:tr h="142470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0" u="none" strike="noStrike" kern="12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ea typeface="PT Astra Serif" pitchFamily="18" charset="-52"/>
                          <a:cs typeface="Times New Roman" panose="02020603050405020304" pitchFamily="18" charset="0"/>
                        </a:rPr>
                        <a:t>И.П. Гришаева «Технология эффективной социализации детей 3­7 лет»</a:t>
                      </a:r>
                      <a:endParaRPr lang="ru-RU" sz="1700" dirty="0" smtClean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PT Astra Serif" pitchFamily="18" charset="-52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i="1" dirty="0" smtClean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0" u="none" strike="noStrike" kern="12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ea typeface="PT Astra Serif" pitchFamily="18" charset="-52"/>
                          <a:cs typeface="Times New Roman" panose="02020603050405020304" pitchFamily="18" charset="0"/>
                        </a:rPr>
                        <a:t>«Развитие инициативы и самостоятельности у детей старшего дошкольного возраста в условиях реализации ФГОС ДО через волонтёрское движение в детском саду»</a:t>
                      </a:r>
                      <a:endParaRPr lang="ru-RU" sz="1700" dirty="0" smtClean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PT Astra Serif" pitchFamily="18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59531366"/>
                  </a:ext>
                </a:extLst>
              </a:tr>
              <a:tr h="209792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u="none" strike="noStrike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PT Astra Serif" pitchFamily="18" charset="-52"/>
                          <a:cs typeface="Times New Roman" panose="02020603050405020304" pitchFamily="18" charset="0"/>
                        </a:rPr>
                        <a:t>В пособии представлены новые технологии социализации ребенка- дошкольника, позволяющее эффективно сформировать и развить у него </a:t>
                      </a:r>
                      <a:r>
                        <a:rPr lang="ru-RU" sz="1600" b="0" i="1" u="none" strike="noStrike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PT Astra Serif" pitchFamily="18" charset="-52"/>
                          <a:cs typeface="Times New Roman" panose="02020603050405020304" pitchFamily="18" charset="0"/>
                        </a:rPr>
                        <a:t>саморегуляцию</a:t>
                      </a:r>
                      <a:r>
                        <a:rPr lang="ru-RU" sz="1600" b="0" i="1" u="none" strike="noStrike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PT Astra Serif" pitchFamily="18" charset="-52"/>
                          <a:cs typeface="Times New Roman" panose="02020603050405020304" pitchFamily="18" charset="0"/>
                        </a:rPr>
                        <a:t> поведения, самостоятельность, инициативность, ответственность, т.е. те качества, необходимые не только для успешной адаптации и обучения в школе, но и для жизни в современном обществе</a:t>
                      </a:r>
                      <a:endParaRPr lang="ru-RU" sz="1600" i="1" dirty="0" smtClean="0">
                        <a:latin typeface="Times New Roman" panose="02020603050405020304" pitchFamily="18" charset="0"/>
                        <a:ea typeface="PT Astra Serif" pitchFamily="18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u="none" strike="noStrike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PT Astra Serif" pitchFamily="18" charset="-52"/>
                          <a:cs typeface="Times New Roman" panose="02020603050405020304" pitchFamily="18" charset="0"/>
                        </a:rPr>
                        <a:t>Сформирована система работы с детьми подготовительной к школе группы,</a:t>
                      </a:r>
                      <a:r>
                        <a:rPr lang="ru-RU" sz="1600" b="0" i="1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PT Astra Serif" pitchFamily="18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i="1" u="none" strike="noStrike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PT Astra Serif" pitchFamily="18" charset="-52"/>
                          <a:cs typeface="Times New Roman" panose="02020603050405020304" pitchFamily="18" charset="0"/>
                        </a:rPr>
                        <a:t>с целью развить у детей предпосылок толерантного отношения к другим людям независимо от культурной среды и этнической принадлежности</a:t>
                      </a:r>
                      <a:endParaRPr lang="ru-RU" sz="1600" i="1" dirty="0" smtClean="0">
                        <a:latin typeface="Times New Roman" panose="02020603050405020304" pitchFamily="18" charset="0"/>
                        <a:ea typeface="PT Astra Serif" pitchFamily="18" charset="-52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dirty="0" smtClean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PT Astra Serif" pitchFamily="18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46535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2797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нутый угол 4"/>
          <p:cNvSpPr/>
          <p:nvPr/>
        </p:nvSpPr>
        <p:spPr>
          <a:xfrm>
            <a:off x="0" y="27709"/>
            <a:ext cx="9113252" cy="99173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 err="1" smtClean="0">
                <a:ln w="12700">
                  <a:solidFill>
                    <a:srgbClr val="0033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Волонтёрство</a:t>
            </a:r>
            <a:r>
              <a:rPr lang="ru-RU" sz="2000" b="1" dirty="0" smtClean="0">
                <a:ln w="12700">
                  <a:solidFill>
                    <a:srgbClr val="0033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 – это активная форма включения родителей в жизнь дошкольного образовательного учреждения.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107"/>
          <a:stretch/>
        </p:blipFill>
        <p:spPr>
          <a:xfrm>
            <a:off x="38100" y="1600201"/>
            <a:ext cx="2876550" cy="3280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374"/>
          <a:stretch/>
        </p:blipFill>
        <p:spPr>
          <a:xfrm>
            <a:off x="2952750" y="4057049"/>
            <a:ext cx="6280150" cy="2820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388" b="17142"/>
          <a:stretch/>
        </p:blipFill>
        <p:spPr>
          <a:xfrm>
            <a:off x="2952750" y="1085249"/>
            <a:ext cx="2914650" cy="2971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136" t="43182" r="13068"/>
          <a:stretch/>
        </p:blipFill>
        <p:spPr>
          <a:xfrm>
            <a:off x="0" y="4495800"/>
            <a:ext cx="3937000" cy="2325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3600" y="1600201"/>
            <a:ext cx="3169652" cy="2489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5869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нутый угол 4"/>
          <p:cNvSpPr/>
          <p:nvPr/>
        </p:nvSpPr>
        <p:spPr>
          <a:xfrm>
            <a:off x="0" y="0"/>
            <a:ext cx="9113252" cy="99173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dirty="0" smtClean="0">
                <a:ln w="12700">
                  <a:solidFill>
                    <a:srgbClr val="0033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Цель:</a:t>
            </a:r>
            <a:r>
              <a:rPr lang="ru-RU" sz="2000" b="1" dirty="0" smtClean="0">
                <a:ln w="12700">
                  <a:solidFill>
                    <a:srgbClr val="0033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 развитие дошкольного волонтёрского движения в условиях детского сада.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636" y="1105465"/>
            <a:ext cx="1728192" cy="5638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Задачи</a:t>
            </a:r>
            <a:endParaRPr lang="ru-RU" sz="28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71801" y="1019233"/>
            <a:ext cx="6172200" cy="9284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spcBef>
                <a:spcPct val="0"/>
              </a:spcBef>
              <a:buClr>
                <a:schemeClr val="bg1"/>
              </a:buClr>
              <a:defRPr/>
            </a:pPr>
            <a:r>
              <a:rPr lang="ru-RU" sz="2000" b="1" i="1" u="sng" dirty="0">
                <a:solidFill>
                  <a:srgbClr val="003300"/>
                </a:solidFill>
                <a:latin typeface="Times New Roman" panose="02020603050405020304" pitchFamily="18" charset="0"/>
                <a:ea typeface="PT Astra Serif" pitchFamily="18" charset="-52"/>
                <a:cs typeface="Times New Roman" panose="02020603050405020304" pitchFamily="18" charset="0"/>
              </a:rPr>
              <a:t>Расширить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ea typeface="PT Astra Serif" pitchFamily="18" charset="-52"/>
                <a:cs typeface="Times New Roman" panose="02020603050405020304" pitchFamily="18" charset="0"/>
              </a:rPr>
              <a:t> представление о волонтерском движении у детей старшего дошкольного </a:t>
            </a:r>
            <a:r>
              <a:rPr lang="ru-RU" sz="2000" b="1" i="1" dirty="0" smtClean="0">
                <a:solidFill>
                  <a:srgbClr val="003300"/>
                </a:solidFill>
                <a:latin typeface="Times New Roman" panose="02020603050405020304" pitchFamily="18" charset="0"/>
                <a:ea typeface="PT Astra Serif" pitchFamily="18" charset="-52"/>
                <a:cs typeface="Times New Roman" panose="02020603050405020304" pitchFamily="18" charset="0"/>
              </a:rPr>
              <a:t>возраста</a:t>
            </a:r>
            <a:endParaRPr lang="ru-RU" sz="2000" b="1" i="1" dirty="0">
              <a:solidFill>
                <a:srgbClr val="003300"/>
              </a:solidFill>
              <a:latin typeface="Times New Roman" panose="02020603050405020304" pitchFamily="18" charset="0"/>
              <a:ea typeface="PT Astra Serif" pitchFamily="18" charset="-52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71801" y="2084968"/>
            <a:ext cx="6172199" cy="85184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spcBef>
                <a:spcPct val="0"/>
              </a:spcBef>
              <a:buClr>
                <a:schemeClr val="bg1"/>
              </a:buClr>
              <a:defRPr/>
            </a:pPr>
            <a:r>
              <a:rPr lang="ru-RU" sz="2000" b="1" i="1" u="sng" dirty="0">
                <a:solidFill>
                  <a:srgbClr val="003300"/>
                </a:solidFill>
                <a:latin typeface="Times New Roman" panose="02020603050405020304" pitchFamily="18" charset="0"/>
                <a:ea typeface="PT Astra Serif" pitchFamily="18" charset="-52"/>
                <a:cs typeface="Times New Roman" panose="02020603050405020304" pitchFamily="18" charset="0"/>
              </a:rPr>
              <a:t>Сформировать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ea typeface="PT Astra Serif" pitchFamily="18" charset="-52"/>
                <a:cs typeface="Times New Roman" panose="02020603050405020304" pitchFamily="18" charset="0"/>
              </a:rPr>
              <a:t> у детей практические навыки участия в волонтерском </a:t>
            </a:r>
            <a:r>
              <a:rPr lang="ru-RU" sz="2000" b="1" i="1" dirty="0" smtClean="0">
                <a:solidFill>
                  <a:srgbClr val="003300"/>
                </a:solidFill>
                <a:latin typeface="Times New Roman" panose="02020603050405020304" pitchFamily="18" charset="0"/>
                <a:ea typeface="PT Astra Serif" pitchFamily="18" charset="-52"/>
                <a:cs typeface="Times New Roman" panose="02020603050405020304" pitchFamily="18" charset="0"/>
              </a:rPr>
              <a:t>движении</a:t>
            </a:r>
            <a:endParaRPr lang="ru-RU" sz="2000" b="1" i="1" dirty="0">
              <a:solidFill>
                <a:srgbClr val="003300"/>
              </a:solidFill>
              <a:latin typeface="Times New Roman" panose="02020603050405020304" pitchFamily="18" charset="0"/>
              <a:ea typeface="PT Astra Serif" pitchFamily="18" charset="-52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71802" y="3069073"/>
            <a:ext cx="6172198" cy="9284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spcBef>
                <a:spcPct val="0"/>
              </a:spcBef>
              <a:buClr>
                <a:schemeClr val="bg1"/>
              </a:buClr>
              <a:defRPr/>
            </a:pPr>
            <a:r>
              <a:rPr lang="ru-RU" sz="2000" b="1" i="1" u="sng" dirty="0">
                <a:solidFill>
                  <a:srgbClr val="003300"/>
                </a:solidFill>
                <a:latin typeface="Times New Roman" panose="02020603050405020304" pitchFamily="18" charset="0"/>
                <a:ea typeface="PT Astra Serif" pitchFamily="18" charset="-52"/>
                <a:cs typeface="Times New Roman" panose="02020603050405020304" pitchFamily="18" charset="0"/>
              </a:rPr>
              <a:t>Научить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ea typeface="PT Astra Serif" pitchFamily="18" charset="-52"/>
                <a:cs typeface="Times New Roman" panose="02020603050405020304" pitchFamily="18" charset="0"/>
              </a:rPr>
              <a:t> планировать свою добровольческую деятельность посредством использования детского </a:t>
            </a:r>
            <a:r>
              <a:rPr lang="ru-RU" sz="2000" b="1" i="1" dirty="0" err="1">
                <a:solidFill>
                  <a:srgbClr val="003300"/>
                </a:solidFill>
                <a:latin typeface="Times New Roman" panose="02020603050405020304" pitchFamily="18" charset="0"/>
                <a:ea typeface="PT Astra Serif" pitchFamily="18" charset="-52"/>
                <a:cs typeface="Times New Roman" panose="02020603050405020304" pitchFamily="18" charset="0"/>
              </a:rPr>
              <a:t>планинга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ea typeface="PT Astra Serif" pitchFamily="18" charset="-52"/>
                <a:cs typeface="Times New Roman" panose="02020603050405020304" pitchFamily="18" charset="0"/>
              </a:rPr>
              <a:t> «Календарь добрых дел»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971802" y="4149658"/>
            <a:ext cx="6186052" cy="9284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spcBef>
                <a:spcPct val="0"/>
              </a:spcBef>
              <a:buClr>
                <a:schemeClr val="bg1"/>
              </a:buClr>
              <a:defRPr/>
            </a:pPr>
            <a:r>
              <a:rPr lang="ru-RU" sz="2000" b="1" i="1" u="sng" dirty="0">
                <a:solidFill>
                  <a:srgbClr val="003300"/>
                </a:solidFill>
                <a:latin typeface="Times New Roman" panose="02020603050405020304" pitchFamily="18" charset="0"/>
                <a:ea typeface="PT Astra Serif" pitchFamily="18" charset="-52"/>
                <a:cs typeface="Times New Roman" panose="02020603050405020304" pitchFamily="18" charset="0"/>
              </a:rPr>
              <a:t>Воспитывать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ea typeface="PT Astra Serif" pitchFamily="18" charset="-52"/>
                <a:cs typeface="Times New Roman" panose="02020603050405020304" pitchFamily="18" charset="0"/>
              </a:rPr>
              <a:t> у детей самостоятельность, инициативность, ответственность, </a:t>
            </a:r>
            <a:r>
              <a:rPr lang="ru-RU" sz="2000" b="1" i="1" dirty="0" smtClean="0">
                <a:solidFill>
                  <a:srgbClr val="003300"/>
                </a:solidFill>
                <a:latin typeface="Times New Roman" panose="02020603050405020304" pitchFamily="18" charset="0"/>
                <a:ea typeface="PT Astra Serif" pitchFamily="18" charset="-52"/>
                <a:cs typeface="Times New Roman" panose="02020603050405020304" pitchFamily="18" charset="0"/>
              </a:rPr>
              <a:t>доброжелательность</a:t>
            </a:r>
            <a:endParaRPr lang="ru-RU" sz="2000" b="1" i="1" dirty="0">
              <a:solidFill>
                <a:srgbClr val="003300"/>
              </a:solidFill>
              <a:latin typeface="Times New Roman" panose="02020603050405020304" pitchFamily="18" charset="0"/>
              <a:ea typeface="PT Astra Serif" pitchFamily="18" charset="-52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971801" y="5230243"/>
            <a:ext cx="6206835" cy="5772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spcBef>
                <a:spcPct val="0"/>
              </a:spcBef>
              <a:buClr>
                <a:schemeClr val="bg1"/>
              </a:buClr>
              <a:defRPr/>
            </a:pPr>
            <a:r>
              <a:rPr lang="ru-RU" sz="2000" b="1" i="1" u="sng" dirty="0">
                <a:solidFill>
                  <a:srgbClr val="003300"/>
                </a:solidFill>
                <a:latin typeface="Times New Roman" panose="02020603050405020304" pitchFamily="18" charset="0"/>
                <a:ea typeface="PT Astra Serif" pitchFamily="18" charset="-52"/>
                <a:cs typeface="Times New Roman" panose="02020603050405020304" pitchFamily="18" charset="0"/>
              </a:rPr>
              <a:t>Развивать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ea typeface="PT Astra Serif" pitchFamily="18" charset="-52"/>
                <a:cs typeface="Times New Roman" panose="02020603050405020304" pitchFamily="18" charset="0"/>
              </a:rPr>
              <a:t> навыки общения </a:t>
            </a:r>
            <a:r>
              <a:rPr lang="ru-RU" sz="2000" b="1" i="1" dirty="0" smtClean="0">
                <a:solidFill>
                  <a:srgbClr val="003300"/>
                </a:solidFill>
                <a:latin typeface="Times New Roman" panose="02020603050405020304" pitchFamily="18" charset="0"/>
                <a:ea typeface="PT Astra Serif" pitchFamily="18" charset="-52"/>
                <a:cs typeface="Times New Roman" panose="02020603050405020304" pitchFamily="18" charset="0"/>
              </a:rPr>
              <a:t>детей</a:t>
            </a:r>
            <a:endParaRPr lang="ru-RU" sz="2000" b="1" i="1" dirty="0">
              <a:solidFill>
                <a:srgbClr val="003300"/>
              </a:solidFill>
              <a:latin typeface="Times New Roman" panose="02020603050405020304" pitchFamily="18" charset="0"/>
              <a:ea typeface="PT Astra Serif" pitchFamily="18" charset="-52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971801" y="5920343"/>
            <a:ext cx="6186053" cy="9284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spcBef>
                <a:spcPct val="0"/>
              </a:spcBef>
              <a:buClr>
                <a:schemeClr val="bg1"/>
              </a:buClr>
              <a:defRPr/>
            </a:pPr>
            <a:r>
              <a:rPr lang="ru-RU" sz="2000" b="1" i="1" u="sng" dirty="0">
                <a:solidFill>
                  <a:srgbClr val="003300"/>
                </a:solidFill>
                <a:latin typeface="Times New Roman" panose="02020603050405020304" pitchFamily="18" charset="0"/>
                <a:ea typeface="PT Astra Serif" pitchFamily="18" charset="-52"/>
                <a:cs typeface="Times New Roman" panose="02020603050405020304" pitchFamily="18" charset="0"/>
              </a:rPr>
              <a:t>Вовлечь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ea typeface="PT Astra Serif" pitchFamily="18" charset="-52"/>
                <a:cs typeface="Times New Roman" panose="02020603050405020304" pitchFamily="18" charset="0"/>
              </a:rPr>
              <a:t> родителей (законных представителей) в волонтерскую деятельность в условиях детского </a:t>
            </a:r>
            <a:r>
              <a:rPr lang="ru-RU" sz="2000" b="1" i="1" dirty="0" smtClean="0">
                <a:solidFill>
                  <a:srgbClr val="003300"/>
                </a:solidFill>
                <a:latin typeface="Times New Roman" panose="02020603050405020304" pitchFamily="18" charset="0"/>
                <a:ea typeface="PT Astra Serif" pitchFamily="18" charset="-52"/>
                <a:cs typeface="Times New Roman" panose="02020603050405020304" pitchFamily="18" charset="0"/>
              </a:rPr>
              <a:t>сада</a:t>
            </a:r>
            <a:endParaRPr lang="ru-RU" sz="2000" b="1" i="1" dirty="0">
              <a:solidFill>
                <a:srgbClr val="003300"/>
              </a:solidFill>
              <a:latin typeface="Times New Roman" panose="02020603050405020304" pitchFamily="18" charset="0"/>
              <a:ea typeface="PT Astra Serif" pitchFamily="18" charset="-52"/>
              <a:cs typeface="Times New Roman" panose="02020603050405020304" pitchFamily="18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1797464" y="5251993"/>
            <a:ext cx="978408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трелка вправо 15"/>
          <p:cNvSpPr/>
          <p:nvPr/>
        </p:nvSpPr>
        <p:spPr>
          <a:xfrm>
            <a:off x="1762828" y="2268574"/>
            <a:ext cx="978408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трелка вправо 16"/>
          <p:cNvSpPr/>
          <p:nvPr/>
        </p:nvSpPr>
        <p:spPr>
          <a:xfrm>
            <a:off x="1797464" y="3276172"/>
            <a:ext cx="978408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трелка вправо 17"/>
          <p:cNvSpPr/>
          <p:nvPr/>
        </p:nvSpPr>
        <p:spPr>
          <a:xfrm>
            <a:off x="1797464" y="4371574"/>
            <a:ext cx="978408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Стрелка вправо 18"/>
          <p:cNvSpPr/>
          <p:nvPr/>
        </p:nvSpPr>
        <p:spPr>
          <a:xfrm>
            <a:off x="1762828" y="1430305"/>
            <a:ext cx="978408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Стрелка вправо 19"/>
          <p:cNvSpPr/>
          <p:nvPr/>
        </p:nvSpPr>
        <p:spPr>
          <a:xfrm>
            <a:off x="1797464" y="6136848"/>
            <a:ext cx="978408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1926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795</Words>
  <Application>Microsoft Office PowerPoint</Application>
  <PresentationFormat>Экран (4:3)</PresentationFormat>
  <Paragraphs>110</Paragraphs>
  <Slides>31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Office Theme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Никитос</dc:creator>
  <cp:lastModifiedBy>Никита</cp:lastModifiedBy>
  <cp:revision>94</cp:revision>
  <dcterms:created xsi:type="dcterms:W3CDTF">2021-02-27T16:05:14Z</dcterms:created>
  <dcterms:modified xsi:type="dcterms:W3CDTF">2021-02-28T13:22:06Z</dcterms:modified>
</cp:coreProperties>
</file>