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27" autoAdjust="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0106D74-C209-4876-BCC3-3A21C168EBB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A1CC703-133B-4FF2-929C-14292B8CE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91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6D74-C209-4876-BCC3-3A21C168EBB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03-133B-4FF2-929C-14292B8CE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28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6D74-C209-4876-BCC3-3A21C168EBB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03-133B-4FF2-929C-14292B8CE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504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6D74-C209-4876-BCC3-3A21C168EBB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03-133B-4FF2-929C-14292B8CEFE2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5457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6D74-C209-4876-BCC3-3A21C168EBB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03-133B-4FF2-929C-14292B8CE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73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6D74-C209-4876-BCC3-3A21C168EBB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03-133B-4FF2-929C-14292B8CE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69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6D74-C209-4876-BCC3-3A21C168EBB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03-133B-4FF2-929C-14292B8CE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922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6D74-C209-4876-BCC3-3A21C168EBB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03-133B-4FF2-929C-14292B8CE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41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6D74-C209-4876-BCC3-3A21C168EBB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03-133B-4FF2-929C-14292B8CE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2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6D74-C209-4876-BCC3-3A21C168EBB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03-133B-4FF2-929C-14292B8CE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24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6D74-C209-4876-BCC3-3A21C168EBB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03-133B-4FF2-929C-14292B8CE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89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6D74-C209-4876-BCC3-3A21C168EBB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03-133B-4FF2-929C-14292B8CE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7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6D74-C209-4876-BCC3-3A21C168EBB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03-133B-4FF2-929C-14292B8CE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28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6D74-C209-4876-BCC3-3A21C168EBB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03-133B-4FF2-929C-14292B8CE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47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6D74-C209-4876-BCC3-3A21C168EBB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03-133B-4FF2-929C-14292B8CE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7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6D74-C209-4876-BCC3-3A21C168EBB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03-133B-4FF2-929C-14292B8CE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82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6D74-C209-4876-BCC3-3A21C168EBB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03-133B-4FF2-929C-14292B8CE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1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6D74-C209-4876-BCC3-3A21C168EBB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CC703-133B-4FF2-929C-14292B8CE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815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20529" y="590550"/>
            <a:ext cx="10171471" cy="3804469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/>
            </a:r>
            <a:br>
              <a:rPr lang="ru-RU" sz="6600" b="1" dirty="0" smtClean="0">
                <a:solidFill>
                  <a:srgbClr val="FFFF00"/>
                </a:solidFill>
              </a:rPr>
            </a:br>
            <a:r>
              <a:rPr lang="ru-RU" sz="6600" b="1" dirty="0">
                <a:solidFill>
                  <a:srgbClr val="FFFF00"/>
                </a:solidFill>
              </a:rPr>
              <a:t/>
            </a:r>
            <a:br>
              <a:rPr lang="ru-RU" sz="6600" b="1" dirty="0">
                <a:solidFill>
                  <a:srgbClr val="FFFF00"/>
                </a:solidFill>
              </a:rPr>
            </a:br>
            <a:r>
              <a:rPr lang="ru-RU" sz="6600" b="1" i="1" dirty="0" smtClean="0">
                <a:solidFill>
                  <a:schemeClr val="bg2"/>
                </a:solidFill>
              </a:rPr>
              <a:t>Семинар-практикум</a:t>
            </a:r>
            <a:br>
              <a:rPr lang="ru-RU" sz="6600" b="1" i="1" dirty="0" smtClean="0">
                <a:solidFill>
                  <a:schemeClr val="bg2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>«Использование дидактических </a:t>
            </a:r>
            <a:r>
              <a:rPr lang="ru-RU" sz="5400" b="1" dirty="0">
                <a:solidFill>
                  <a:srgbClr val="FFFF00"/>
                </a:solidFill>
              </a:rPr>
              <a:t>игр для развития речи старших </a:t>
            </a:r>
            <a:r>
              <a:rPr lang="ru-RU" sz="5400" b="1" dirty="0" smtClean="0">
                <a:solidFill>
                  <a:srgbClr val="FFFF00"/>
                </a:solidFill>
              </a:rPr>
              <a:t>дошкольников»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67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56852" y="309563"/>
            <a:ext cx="10043652" cy="643096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Дидактические игры с мячом являются уникальной формой развития грамматического строя речи, так как работа проводится в игровой форме, где речь сочетается с движениями, игры проводятся эмоционально, живо и непринуждённо.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мячом помогают заинтересовать детей, отвлечь от однообразной деятельности; давать новые знания; развивают внимание, воображение, умение быстро находить правильный ответ; развивают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ориентировку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пространстве.</a:t>
            </a:r>
            <a:r>
              <a:rPr lang="ru-RU" dirty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 дидактических играх с мячом совершенно другая организация детей: они не сидят на стульчиках как обычно, а встают в кружок, в линейку, имеют возможность постоять, подвигаться, попрыгать. Данная особенность игр позволяет снимать «учебную усталость</a:t>
            </a:r>
            <a:r>
              <a:rPr lang="ru-RU" dirty="0" smtClean="0">
                <a:solidFill>
                  <a:schemeClr val="bg1"/>
                </a:solidFill>
              </a:rPr>
              <a:t>». </a:t>
            </a:r>
            <a:r>
              <a:rPr lang="ru-RU" dirty="0">
                <a:solidFill>
                  <a:schemeClr val="bg1"/>
                </a:solidFill>
              </a:rPr>
              <a:t>Следовательно, игры с мячом позволяют сменить пассивную позицию ребёнка на сознательно активную, стимулирует рост познавательной активности, что даёт им возможность получить и усвоить большее количество информации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Дидактические </a:t>
            </a:r>
            <a:r>
              <a:rPr lang="ru-RU" dirty="0">
                <a:solidFill>
                  <a:schemeClr val="bg1"/>
                </a:solidFill>
              </a:rPr>
              <a:t>игры с мячом совершенствуют моторику рук детей, укрепляют мышцы пальцев и кистей, тонкие мелкие движения становятся более точными, быстрыми, ловкими.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Регулируют силу и точность движения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 Развивают глазомер, силу, ловкость, быстроту реакции.</a:t>
            </a:r>
          </a:p>
        </p:txBody>
      </p:sp>
    </p:spTree>
    <p:extLst>
      <p:ext uri="{BB962C8B-B14F-4D97-AF65-F5344CB8AC3E}">
        <p14:creationId xmlns:p14="http://schemas.microsoft.com/office/powerpoint/2010/main" val="3942015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56852" y="573088"/>
            <a:ext cx="5751871" cy="582771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 </a:t>
            </a:r>
            <a:r>
              <a:rPr lang="ru-RU" sz="3200" b="1" i="1" dirty="0" smtClean="0">
                <a:solidFill>
                  <a:srgbClr val="FFFF00"/>
                </a:solidFill>
              </a:rPr>
              <a:t>« НАЗОВИ ЛАСКОГО»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содействовать называнию уменьшительно-ласкательной формы слова; учить передавать мяч друг другу из рук в руки, не прижимая к груди.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взрослый, передавая мяч ребенку называет слово и просит ребенка произнести слово ласково: кот-котенок, слон-слоненок, белка-белочка и т.д.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4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39" y="1297858"/>
            <a:ext cx="4055806" cy="384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31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68360" y="663575"/>
            <a:ext cx="5648633" cy="55006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«ОДИН-МНОГО»</a:t>
            </a:r>
            <a:endParaRPr lang="ru-RU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закреплять правильное употребление существительных множественного числа в родительном падеже; закреплять умение передавать мяч из рук в руки, не прижимая его к груди (мяч необходимо захватывать ладонью с разведенными пальцами). 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взрослый передает мяч ребенку и предлагает продолжить фразу: « У меня один карандаш, а у тебя много (чего?) – карандашей. Ребенок принимает мяч, передает его взрослому и отвечает на вопрос.</a:t>
            </a:r>
          </a:p>
        </p:txBody>
      </p:sp>
      <p:pic>
        <p:nvPicPr>
          <p:cNvPr id="4" name="Объект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77" y="1660973"/>
            <a:ext cx="4439265" cy="35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16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06129" y="619125"/>
            <a:ext cx="6017341" cy="5854700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FFFF00"/>
                </a:solidFill>
              </a:rPr>
              <a:t>«СКАЖИ НАОБОРОТ»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подбирать слова, противоположные по смыслу (антонимы); учить бросать мяч под углом, чтоб его мог поймать играющий, стоящий напротив.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бросает ребенку мяч с отскоком, называет слово и предлагает назвать слово, противоположное по смыслу (холодный-горячий; веселый-грустный и т.д.)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4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8" y="929148"/>
            <a:ext cx="3791204" cy="529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85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50374" y="663575"/>
            <a:ext cx="5368413" cy="5751513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FFFF00"/>
                </a:solidFill>
              </a:rPr>
              <a:t>«НАЗОВИ ОДНИМ СЛОВОМ»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обобщающие понятия и закреплять умение бросать мяч вверх.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называет несколько предметов, предлагает назвать их одним словом и бросает мяч ребенку. (Например: «капуста, морковь, огурец, помидор. Что это?» Ребенок отвечает на вопрос и бросает мяч взрослому).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69" y="1337019"/>
            <a:ext cx="4527754" cy="440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26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09368" y="663575"/>
            <a:ext cx="4911212" cy="57070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FFFF00"/>
                </a:solidFill>
              </a:rPr>
              <a:t>«КТО БОЛЬШЕ ЗНАЕТ СЛОВ»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навыки звукового анализа; учить попадать 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правой (левой) рукой с расстояния.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предлагает ребенку подобрать слова с заданным звуком. Ребенок называет слово, берет мяч и бросает его в корзину. 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65" y="1091381"/>
            <a:ext cx="4984954" cy="443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5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65123" y="1179513"/>
            <a:ext cx="10102645" cy="522128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bg1"/>
                </a:solidFill>
              </a:rPr>
              <a:t>В заключении </a:t>
            </a:r>
            <a:r>
              <a:rPr lang="ru-RU" sz="2800" dirty="0" smtClean="0">
                <a:solidFill>
                  <a:schemeClr val="bg1"/>
                </a:solidFill>
              </a:rPr>
              <a:t>хочу </a:t>
            </a:r>
            <a:r>
              <a:rPr lang="ru-RU" sz="2800" dirty="0">
                <a:solidFill>
                  <a:schemeClr val="bg1"/>
                </a:solidFill>
              </a:rPr>
              <a:t>подчеркнуть, что семья и дошкольное учреждение — два важных социальных института для развития ребенка. Без родительского участия процесс воспитания невозможен, или, по крайней мере, неполноценен. </a:t>
            </a:r>
            <a:r>
              <a:rPr lang="ru-RU" sz="2800" dirty="0" smtClean="0">
                <a:solidFill>
                  <a:schemeClr val="bg1"/>
                </a:solidFill>
              </a:rPr>
              <a:t>Родители должны быть не зрителями </a:t>
            </a:r>
            <a:r>
              <a:rPr lang="ru-RU" sz="2800" dirty="0">
                <a:solidFill>
                  <a:schemeClr val="bg1"/>
                </a:solidFill>
              </a:rPr>
              <a:t>и </a:t>
            </a:r>
            <a:r>
              <a:rPr lang="ru-RU" sz="2800" dirty="0" smtClean="0">
                <a:solidFill>
                  <a:schemeClr val="bg1"/>
                </a:solidFill>
              </a:rPr>
              <a:t>наблюдателями, </a:t>
            </a:r>
            <a:r>
              <a:rPr lang="ru-RU" sz="2800" dirty="0">
                <a:solidFill>
                  <a:schemeClr val="bg1"/>
                </a:solidFill>
              </a:rPr>
              <a:t>а </a:t>
            </a:r>
            <a:r>
              <a:rPr lang="ru-RU" sz="2800" dirty="0" smtClean="0">
                <a:solidFill>
                  <a:schemeClr val="bg1"/>
                </a:solidFill>
              </a:rPr>
              <a:t>активными участниками </a:t>
            </a:r>
            <a:r>
              <a:rPr lang="ru-RU" sz="2800" dirty="0">
                <a:solidFill>
                  <a:schemeClr val="bg1"/>
                </a:solidFill>
              </a:rPr>
              <a:t>в жизни </a:t>
            </a:r>
            <a:r>
              <a:rPr lang="ru-RU" sz="2800" dirty="0" smtClean="0">
                <a:solidFill>
                  <a:schemeClr val="bg1"/>
                </a:solidFill>
              </a:rPr>
              <a:t>своего ребёнка.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72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45343" y="412750"/>
            <a:ext cx="10073147" cy="61801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Ведущая деятельность дошкольников – игровая. В ходе игры развиваются психологические функции, среди которых речь занимает основное место. Ребенок в игре свободно выражает свои чувства, мысли, развивает в игре речевые навыки. В нашей группе, мы большое внимание уделяем 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дидактическим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играм. 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Дидактическая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игра представляет собой многоплановое, сложное педагогическое явление: она является и игровым методом обучения детей дошкольного возраста, и формой обучения, и самостоятельной игровой деятельностью, и средством всестороннего воспитания личности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ребенка.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При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помощи 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дидактической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 игры дети самостоятельно решают разнообразные мыслительные задачи, описывают предметы, отгадывают по описанию, находят признаки сходства и различия и т. д. 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Дидактическая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 игра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активизирует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психические процессы, вызывает у дошкольников живой интерес к процессу познания. Игра помогает сделать любой учебный материал увлекательным, вызывает у детей глубокое удовлетворение, стимулирует работоспособность, облегчает процесс усвоения знаний.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154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38865" y="1150374"/>
            <a:ext cx="10338619" cy="52504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Проведение 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дидактических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игр не требует особых знаний в области педагогических наук и больших затрат в подготовке игры. Одна из главных задач подобрать такие варианты игры, чтобы вызвать у детей интерес к играм со словом.</a:t>
            </a:r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Хочу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предложить вам некоторые 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дидактические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 игры для совместной игровой деятельности со своим ребенком. Это время, я думаю, вы проведете с пользой не только для ребенка, но и для себя.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Чтобы речь ваших детей была правильной и грамотной рекомендую играть с ребятами в 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дидактические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игры по развитию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103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19084" y="663575"/>
            <a:ext cx="10672916" cy="5810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500" b="1" i="1" dirty="0">
                <a:solidFill>
                  <a:srgbClr val="FFFF00"/>
                </a:solidFill>
              </a:rPr>
              <a:t>«Закончи предложение»</a:t>
            </a:r>
            <a:endParaRPr lang="ru-RU" sz="3500" b="1" dirty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Мама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положила хлеб. куда? </a:t>
            </a: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(в хлебницу)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Брат насыпал сахар. куда? </a:t>
            </a: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(в сахарницу)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Бабушка сделала вкусный салат и положила его. куда? </a:t>
            </a: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(в салатницу)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Папа принёс конфеты и положил их. куда? </a:t>
            </a: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(в </a:t>
            </a:r>
            <a:r>
              <a:rPr lang="ru-RU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конфетницу</a:t>
            </a: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)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Марина не пошла сегодня в школу, потому что. </a:t>
            </a: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(заболела)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Мы включили обогреватели, потому что. </a:t>
            </a: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(стало холодно)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Я не хочу спать, потому что. </a:t>
            </a: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(ещё рано)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Мы поедем завтра в лес, если. </a:t>
            </a: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(будет хорошая погода)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Мама пошла на рынок, чтобы. </a:t>
            </a: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(купить продукты)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Кошка забралась на дерево, чтобы. </a:t>
            </a: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(спастись </a:t>
            </a:r>
            <a:r>
              <a:rPr lang="ru-RU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от </a:t>
            </a: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собаки)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972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27356" y="573088"/>
            <a:ext cx="10146890" cy="5738812"/>
          </a:xfrm>
        </p:spPr>
        <p:txBody>
          <a:bodyPr/>
          <a:lstStyle/>
          <a:p>
            <a:pPr marL="0" indent="0">
              <a:buNone/>
            </a:pPr>
            <a:r>
              <a:rPr lang="ru-RU" sz="3200" b="1" i="1" dirty="0">
                <a:solidFill>
                  <a:srgbClr val="FFFF00"/>
                </a:solidFill>
              </a:rPr>
              <a:t>«Зоопарк»</a:t>
            </a:r>
            <a:endParaRPr lang="ru-RU" sz="3200" b="1" dirty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Дети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садятся в круг, получая по картинке, не показывая их друг другу. Каждый должен описать своё животное, не называя его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по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такому плану:</a:t>
            </a: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Внешний вид;</a:t>
            </a: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Чем питается.</a:t>
            </a: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Для игры используются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 </a:t>
            </a: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«игровые часы»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 Вначале крутят стрелку. На кого она укажет, тот начинает рассказ. Затем вращением стрелки определяют, кто должен отгадывать описываемое животное.</a:t>
            </a:r>
          </a:p>
          <a:p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07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61884" y="663575"/>
            <a:ext cx="10412362" cy="550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 </a:t>
            </a:r>
            <a:r>
              <a:rPr lang="ru-RU" sz="3200" b="1" i="1" dirty="0">
                <a:solidFill>
                  <a:srgbClr val="FFFF00"/>
                </a:solidFill>
              </a:rPr>
              <a:t>«Поиграем в сказку»</a:t>
            </a:r>
            <a:endParaRPr lang="ru-RU" sz="3200" b="1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Взрослый предлагает ребёнку вспомнить сказку «Три медведя». Затем, меняя высоту голоса, просит отгадать, кто говорит: Михайло Иванович (низкий голос), Настасья Филипповна (голос средней высоты) или Мишутка (высокий голос). Одна и та же реплика произносится поочередно различным по высоте голосом, в трёх вариантах:</a:t>
            </a: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 - Кто сидел на моем стуле?</a:t>
            </a: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 - Кто ел из моей чашки?</a:t>
            </a: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 - Кто спал в моей постели?</a:t>
            </a: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- Кто же был в нашем доме?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585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09368" y="619125"/>
            <a:ext cx="10250130" cy="5589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500" b="1" i="1" dirty="0">
                <a:solidFill>
                  <a:srgbClr val="FFFF00"/>
                </a:solidFill>
              </a:rPr>
              <a:t>«Вершки-корешки»</a:t>
            </a:r>
            <a:endParaRPr lang="ru-RU" sz="3500" b="1" dirty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Родитель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уточняет с детьми, что они будут называть вершками, а что – корешками: «Съедобный корень овоща будем называть корешками, а съедобный плод на стебле – вершками».</a:t>
            </a: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Родитель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называет какой-нибудь овощ, а дети быстро отвечают, что в нем съедобно: вершки или корешки. Тот, кто ошибается, платит фант, который в конце игры выкупается.</a:t>
            </a: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Родитель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может предложить иной вариант; он говорит: «Вершки – а дети вспоминают овощи, у которых съедобны вершки».</a:t>
            </a:r>
          </a:p>
          <a:p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29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53613" y="663575"/>
            <a:ext cx="10102645" cy="5722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>
                <a:solidFill>
                  <a:srgbClr val="FFFF00"/>
                </a:solidFill>
              </a:rPr>
              <a:t>«Придумай предложение»</a:t>
            </a:r>
            <a:endParaRPr lang="ru-RU" sz="3200" dirty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Дети и родитель </a:t>
            </a:r>
            <a:r>
              <a:rPr lang="ru-RU" dirty="0">
                <a:solidFill>
                  <a:schemeClr val="bg1"/>
                </a:solidFill>
              </a:rPr>
              <a:t>садятся в круг. </a:t>
            </a:r>
            <a:r>
              <a:rPr lang="ru-RU" dirty="0" smtClean="0">
                <a:solidFill>
                  <a:schemeClr val="bg1"/>
                </a:solidFill>
              </a:rPr>
              <a:t>Родитель </a:t>
            </a:r>
            <a:r>
              <a:rPr lang="ru-RU" dirty="0">
                <a:solidFill>
                  <a:schemeClr val="bg1"/>
                </a:solidFill>
              </a:rPr>
              <a:t>объясняет правила игры:</a:t>
            </a:r>
          </a:p>
          <a:p>
            <a:r>
              <a:rPr lang="ru-RU" dirty="0">
                <a:solidFill>
                  <a:schemeClr val="bg1"/>
                </a:solidFill>
              </a:rPr>
              <a:t>  - Сегодня мы будем придумывать предложения. Я скажу какое-либо слово, а вы быстро придумаете с этим словом предложение. Например, я скажу слово «близко» и передам Даше камешек. Она возьмет камешек и быстро ответит «Я живу близко от детского сада». Затем она назовёт свое слово и передает камешек рядом сидящему. Слово в предложении должно употребляться в той форме, в какой его предлагает загадывающий.  Так по очереди по кругу  камешек переходит от одного играющего к другому. Если дети затрудняются при ответе, </a:t>
            </a:r>
            <a:r>
              <a:rPr lang="ru-RU" dirty="0" smtClean="0">
                <a:solidFill>
                  <a:schemeClr val="bg1"/>
                </a:solidFill>
              </a:rPr>
              <a:t>родитель </a:t>
            </a:r>
            <a:r>
              <a:rPr lang="ru-RU" dirty="0">
                <a:solidFill>
                  <a:schemeClr val="bg1"/>
                </a:solidFill>
              </a:rPr>
              <a:t>помогает им.</a:t>
            </a:r>
          </a:p>
        </p:txBody>
      </p:sp>
    </p:spTree>
    <p:extLst>
      <p:ext uri="{BB962C8B-B14F-4D97-AF65-F5344CB8AC3E}">
        <p14:creationId xmlns:p14="http://schemas.microsoft.com/office/powerpoint/2010/main" val="1374200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09716"/>
            <a:ext cx="9905998" cy="159282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дидактические </a:t>
            </a:r>
            <a:r>
              <a:rPr lang="ru-RU" sz="4400" b="1" dirty="0" smtClean="0">
                <a:solidFill>
                  <a:srgbClr val="FFFF00"/>
                </a:solidFill>
              </a:rPr>
              <a:t>игры </a:t>
            </a:r>
            <a:br>
              <a:rPr lang="ru-RU" sz="4400" b="1" dirty="0" smtClean="0">
                <a:solidFill>
                  <a:srgbClr val="FFFF00"/>
                </a:solidFill>
              </a:rPr>
            </a:br>
            <a:r>
              <a:rPr lang="ru-RU" sz="4400" b="1" dirty="0" smtClean="0">
                <a:solidFill>
                  <a:srgbClr val="FFFF00"/>
                </a:solidFill>
              </a:rPr>
              <a:t>с мячом.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42" y="1740310"/>
            <a:ext cx="6150077" cy="4793225"/>
          </a:xfrm>
        </p:spPr>
      </p:pic>
    </p:spTree>
    <p:extLst>
      <p:ext uri="{BB962C8B-B14F-4D97-AF65-F5344CB8AC3E}">
        <p14:creationId xmlns:p14="http://schemas.microsoft.com/office/powerpoint/2010/main" val="2178201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180</TotalTime>
  <Words>559</Words>
  <Application>Microsoft Office PowerPoint</Application>
  <PresentationFormat>Широкоэкранный</PresentationFormat>
  <Paragraphs>59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Tw Cen MT</vt:lpstr>
      <vt:lpstr>Контур</vt:lpstr>
      <vt:lpstr>  Семинар-практикум «Использование дидактических игр для развития речи старших дошкольников»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дидактические игры  с мячом.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дидактических игр для развития речи старших дошкольников</dc:title>
  <dc:creator>Пользователь Windows</dc:creator>
  <cp:lastModifiedBy>Пользователь Windows</cp:lastModifiedBy>
  <cp:revision>14</cp:revision>
  <dcterms:created xsi:type="dcterms:W3CDTF">2021-01-17T15:44:58Z</dcterms:created>
  <dcterms:modified xsi:type="dcterms:W3CDTF">2021-01-24T17:17:48Z</dcterms:modified>
</cp:coreProperties>
</file>