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7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ACA5B-C885-4B52-B945-54DAC87B3D52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9734D-1DCB-4C7F-A1A8-29873574E7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ACA5B-C885-4B52-B945-54DAC87B3D52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9734D-1DCB-4C7F-A1A8-29873574E7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ACA5B-C885-4B52-B945-54DAC87B3D52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9734D-1DCB-4C7F-A1A8-29873574E7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ACA5B-C885-4B52-B945-54DAC87B3D52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9734D-1DCB-4C7F-A1A8-29873574E7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ACA5B-C885-4B52-B945-54DAC87B3D52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9734D-1DCB-4C7F-A1A8-29873574E7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ACA5B-C885-4B52-B945-54DAC87B3D52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9734D-1DCB-4C7F-A1A8-29873574E7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ACA5B-C885-4B52-B945-54DAC87B3D52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9734D-1DCB-4C7F-A1A8-29873574E7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ACA5B-C885-4B52-B945-54DAC87B3D52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9734D-1DCB-4C7F-A1A8-29873574E7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ACA5B-C885-4B52-B945-54DAC87B3D52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9734D-1DCB-4C7F-A1A8-29873574E7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ACA5B-C885-4B52-B945-54DAC87B3D52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9734D-1DCB-4C7F-A1A8-29873574E7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ACA5B-C885-4B52-B945-54DAC87B3D52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9734D-1DCB-4C7F-A1A8-29873574E7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DCACA5B-C885-4B52-B945-54DAC87B3D52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549734D-1DCB-4C7F-A1A8-29873574E7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-24825" y="69304"/>
            <a:ext cx="8701281" cy="6240016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культурно-гигиенических навыков </a:t>
            </a:r>
            <a:r>
              <a:rPr lang="ru-RU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школьников</a:t>
            </a:r>
            <a:r>
              <a:rPr lang="ru-RU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ru-RU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Подготовила: </a:t>
            </a:r>
            <a:b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воспитатель</a:t>
            </a:r>
            <a:b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Калимуллина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М.Р.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79632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 descr="https://2mlad-ds2kar.educhel.ru/uploads/5000/20861/persona/articles/.thumbs/13757ba6b989c81.png?150762626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568235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901" y="2967335"/>
            <a:ext cx="76322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46685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332656"/>
            <a:ext cx="8424936" cy="6170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К числу основных условий успешного формирования культурно – гигиенических навыков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u="sng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относятся</a:t>
            </a:r>
            <a:r>
              <a:rPr lang="ru-RU" sz="2400" u="sng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: </a:t>
            </a:r>
            <a:endParaRPr lang="ru-RU" sz="2000" dirty="0" smtClean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рационально организованная обстановка, </a:t>
            </a:r>
            <a:endParaRPr lang="ru-RU" sz="16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четкий режим дня,</a:t>
            </a:r>
            <a:endParaRPr lang="ru-RU" sz="16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руководство взрослых.</a:t>
            </a:r>
            <a:endParaRPr lang="ru-RU" sz="16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Под </a:t>
            </a:r>
            <a:r>
              <a:rPr lang="ru-RU" b="1" i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рационально организованной обстановкой</a:t>
            </a:r>
            <a:r>
              <a:rPr lang="ru-RU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понимается наличие чистого, достаточно просторного помещения с необходимым оборудованием, обеспечивающим проведение всех режимных элементов (умывание, питание, сон, образовательная деятельность и игры).</a:t>
            </a:r>
            <a:endParaRPr lang="ru-RU" sz="16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Режим дня</a:t>
            </a:r>
            <a:r>
              <a:rPr lang="ru-RU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обеспечивает ежедневное повторение гигиенических процедур в одно и то же время – это способствует постепенному формированию навыков и привычек культуры поведения. </a:t>
            </a:r>
            <a:endParaRPr lang="ru-RU" sz="16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Формирование культурно - гигиенических навыков осуществляется</a:t>
            </a:r>
            <a:r>
              <a:rPr lang="ru-RU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 под </a:t>
            </a:r>
            <a:r>
              <a:rPr lang="ru-RU" b="1" i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руководством взрослых </a:t>
            </a: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- родителей, воспитателя. Поэтому должна быть обеспечена полная согласованность в требованиях дошкольного учреждения и семьи.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51503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7"/>
            <a:ext cx="8712968" cy="5342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Методы и приемы формирование у </a:t>
            </a: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детей культурно </a:t>
            </a: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– гигиенических навыков</a:t>
            </a:r>
            <a:endParaRPr lang="ru-RU" b="1" dirty="0" smtClean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личный пример взрослых </a:t>
            </a:r>
            <a:endParaRPr lang="ru-RU" sz="16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непосредственно образовательная деятельность</a:t>
            </a:r>
            <a:endParaRPr lang="ru-RU" sz="16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показ</a:t>
            </a:r>
            <a:endParaRPr lang="ru-RU" sz="16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объяснение</a:t>
            </a:r>
            <a:endParaRPr lang="ru-RU" sz="16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пояснение</a:t>
            </a:r>
            <a:endParaRPr lang="ru-RU" sz="16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поощрение </a:t>
            </a:r>
            <a:endParaRPr lang="ru-RU" sz="16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беседы</a:t>
            </a:r>
            <a:endParaRPr lang="ru-RU" sz="16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упражнения в действиях</a:t>
            </a:r>
            <a:endParaRPr lang="ru-RU" sz="16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дидактические игры</a:t>
            </a:r>
            <a:endParaRPr lang="ru-RU" sz="16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игровые </a:t>
            </a: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приемы</a:t>
            </a:r>
            <a:endParaRPr lang="ru-RU" sz="16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викторины, развлечения</a:t>
            </a:r>
            <a:endParaRPr lang="ru-RU" sz="16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прием повторения действий (например, попросили перед мытьем: «Покажите, как вы засучили рукава» или после мытья посмотрели, насколько чисто и сухо вытерты руки.)</a:t>
            </a:r>
            <a:endParaRPr lang="ru-RU" sz="1600" dirty="0" smtClean="0">
              <a:effectLst/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05819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332657"/>
            <a:ext cx="8712968" cy="4246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rgbClr val="002060"/>
                </a:solidFill>
                <a:effectLst/>
                <a:ea typeface="Times New Roman"/>
                <a:cs typeface="Times New Roman"/>
              </a:rPr>
              <a:t>Критерии опрятной еды включают умение:</a:t>
            </a:r>
            <a:endParaRPr lang="ru-RU" sz="2000" dirty="0" smtClean="0">
              <a:solidFill>
                <a:srgbClr val="002060"/>
              </a:solidFill>
              <a:effectLst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 smtClean="0">
                <a:effectLst/>
                <a:ea typeface="Times New Roman"/>
                <a:cs typeface="Times New Roman"/>
              </a:rPr>
              <a:t>Правильное пользование столовой и чайной ложками, вилкой, салфеткой;</a:t>
            </a:r>
            <a:endParaRPr lang="ru-RU" dirty="0" smtClean="0">
              <a:effectLst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 smtClean="0">
                <a:effectLst/>
                <a:ea typeface="Times New Roman"/>
                <a:cs typeface="Times New Roman"/>
              </a:rPr>
              <a:t>Не крошить хлеб;</a:t>
            </a:r>
            <a:endParaRPr lang="ru-RU" dirty="0" smtClean="0">
              <a:effectLst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 smtClean="0">
                <a:effectLst/>
                <a:ea typeface="Times New Roman"/>
                <a:cs typeface="Times New Roman"/>
              </a:rPr>
              <a:t>Пережевывать пищу с закрытым ртом;</a:t>
            </a:r>
            <a:endParaRPr lang="ru-RU" dirty="0" smtClean="0">
              <a:effectLst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 smtClean="0">
                <a:effectLst/>
                <a:ea typeface="Times New Roman"/>
                <a:cs typeface="Times New Roman"/>
              </a:rPr>
              <a:t>Не разговаривать с полным ртом;</a:t>
            </a:r>
            <a:endParaRPr lang="ru-RU" dirty="0" smtClean="0">
              <a:effectLst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 smtClean="0">
                <a:effectLst/>
                <a:ea typeface="Times New Roman"/>
                <a:cs typeface="Times New Roman"/>
              </a:rPr>
              <a:t>Тихо выходить по окончании еды из-за стола;</a:t>
            </a:r>
            <a:endParaRPr lang="ru-RU" dirty="0" smtClean="0">
              <a:effectLst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 smtClean="0">
                <a:effectLst/>
                <a:ea typeface="Times New Roman"/>
                <a:cs typeface="Times New Roman"/>
              </a:rPr>
              <a:t>Благодарить;</a:t>
            </a:r>
            <a:endParaRPr lang="ru-RU" dirty="0" smtClean="0">
              <a:effectLst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 smtClean="0">
                <a:effectLst/>
                <a:ea typeface="Times New Roman"/>
                <a:cs typeface="Times New Roman"/>
              </a:rPr>
              <a:t>Пользоваться только своим прибором.</a:t>
            </a:r>
            <a:endParaRPr lang="ru-RU" dirty="0">
              <a:effectLst/>
              <a:ea typeface="Calibri"/>
              <a:cs typeface="Times New Roman"/>
            </a:endParaRPr>
          </a:p>
        </p:txBody>
      </p:sp>
      <p:pic>
        <p:nvPicPr>
          <p:cNvPr id="5122" name="Picture 2" descr="http://ds16.spb.ru/public/users/993/JPG/2308201615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1484784"/>
            <a:ext cx="2731031" cy="23522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radkovkadou.caduk.ru/images/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58548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385639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208912" cy="4210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rgbClr val="002060"/>
                </a:solidFill>
                <a:effectLst/>
                <a:ea typeface="Times New Roman"/>
                <a:cs typeface="Times New Roman"/>
              </a:rPr>
              <a:t>Мытьё рук и личной гигиены включают умение:</a:t>
            </a:r>
            <a:endParaRPr lang="ru-RU" sz="2000" dirty="0" smtClean="0">
              <a:solidFill>
                <a:srgbClr val="002060"/>
              </a:solidFill>
              <a:effectLst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 smtClean="0">
                <a:effectLst/>
                <a:ea typeface="Times New Roman"/>
                <a:cs typeface="Times New Roman"/>
              </a:rPr>
              <a:t>Мыть лицо, уши, руки </a:t>
            </a:r>
            <a:endParaRPr lang="ru-RU" dirty="0" smtClean="0">
              <a:effectLst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 smtClean="0">
                <a:effectLst/>
                <a:ea typeface="Times New Roman"/>
                <a:cs typeface="Times New Roman"/>
              </a:rPr>
              <a:t>Закатать рукава;</a:t>
            </a:r>
            <a:endParaRPr lang="ru-RU" dirty="0" smtClean="0">
              <a:effectLst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 smtClean="0">
                <a:effectLst/>
                <a:ea typeface="Times New Roman"/>
                <a:cs typeface="Times New Roman"/>
              </a:rPr>
              <a:t>Смочить руки;</a:t>
            </a:r>
            <a:endParaRPr lang="ru-RU" dirty="0" smtClean="0">
              <a:effectLst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 smtClean="0">
                <a:effectLst/>
                <a:ea typeface="Times New Roman"/>
                <a:cs typeface="Times New Roman"/>
              </a:rPr>
              <a:t>Взять мыло, намыливать до появления пены;</a:t>
            </a:r>
            <a:endParaRPr lang="ru-RU" dirty="0" smtClean="0">
              <a:effectLst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 smtClean="0">
                <a:effectLst/>
                <a:ea typeface="Times New Roman"/>
                <a:cs typeface="Times New Roman"/>
              </a:rPr>
              <a:t>Смыть мыло;</a:t>
            </a:r>
            <a:endParaRPr lang="ru-RU" dirty="0" smtClean="0">
              <a:effectLst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 smtClean="0">
                <a:effectLst/>
                <a:ea typeface="Times New Roman"/>
                <a:cs typeface="Times New Roman"/>
              </a:rPr>
              <a:t>Сухо вытереть руки, аккуратно сложить полотенце и повесить в свою ячейку;</a:t>
            </a:r>
            <a:endParaRPr lang="ru-RU" dirty="0" smtClean="0">
              <a:effectLst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 smtClean="0">
                <a:effectLst/>
                <a:ea typeface="Times New Roman"/>
                <a:cs typeface="Times New Roman"/>
              </a:rPr>
              <a:t>Пользоваться расческой.</a:t>
            </a:r>
            <a:endParaRPr lang="ru-RU" dirty="0">
              <a:effectLst/>
              <a:ea typeface="Calibri"/>
              <a:cs typeface="Times New Roman"/>
            </a:endParaRPr>
          </a:p>
        </p:txBody>
      </p:sp>
      <p:pic>
        <p:nvPicPr>
          <p:cNvPr id="2050" name="Picture 2" descr="http://timothykurek.com/wp-content/uploads/2017/09/comb-the-hair-clipart-comb-the-hair-clipart-hair-brush-and-comb-on-brush-hair-clipar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51920" y="3941011"/>
            <a:ext cx="3131887" cy="26850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908720"/>
            <a:ext cx="1656184" cy="249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070464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ruka.site/wp-content/uploads/2017/04/4607082999411646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1993" cy="68789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629165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44" y="962"/>
            <a:ext cx="9141449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Для успешного формирования культурно-гигиенических навыков необходимы следующие условия</a:t>
            </a:r>
            <a:r>
              <a:rPr lang="ru-RU" b="1" dirty="0" smtClean="0"/>
              <a:t>:</a:t>
            </a:r>
          </a:p>
          <a:p>
            <a:pPr algn="ctr"/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организация привлекательной и удобной для выполнения действий и заданий обстановки в </a:t>
            </a:r>
            <a:r>
              <a:rPr lang="ru-RU" dirty="0" smtClean="0"/>
              <a:t>ЛОЛ и </a:t>
            </a:r>
            <a:r>
              <a:rPr lang="ru-RU" dirty="0"/>
              <a:t>дома (мебель, оборудование, соответствующие росту детей, закрепленные места хранения вещей, доступные для пользования и т.д</a:t>
            </a:r>
            <a:r>
              <a:rPr lang="ru-RU" dirty="0" smtClean="0"/>
              <a:t>.);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разделение осваиваемых действий, следующих в строго установленном порядке, на ряд операций, что способствует более быстрому созданию прочных динамических стереотипов</a:t>
            </a:r>
            <a:r>
              <a:rPr lang="ru-RU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многократные упражнения детей в действиях с выделением способа и порядка их выполнения (особенно на начальном этапе обучения). При этом характер действий должен быть неизменным, формы - разные</a:t>
            </a:r>
            <a:r>
              <a:rPr lang="ru-RU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индивидуальная работа с каждым ребенком, учет уровня его развития и темпов овладения культурно-гигиеническими навыками;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организация ситуаций, обеспечивающих контроль над выполнением осваиваемых детьми в непривычной обстановке действий</a:t>
            </a:r>
            <a:r>
              <a:rPr lang="ru-RU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безукоризненное выполнение взрослыми всех гигиенических и культурных требований.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419314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496944" cy="4215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sz="2400" dirty="0" smtClean="0">
                <a:solidFill>
                  <a:srgbClr val="002060"/>
                </a:solidFill>
                <a:effectLst/>
                <a:ea typeface="Times New Roman"/>
                <a:cs typeface="Times New Roman"/>
              </a:rPr>
              <a:t>Памятка для родителей и педагогов.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ru-RU" dirty="0"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 smtClean="0">
                <a:effectLst/>
                <a:ea typeface="Times New Roman"/>
                <a:cs typeface="Times New Roman"/>
              </a:rPr>
              <a:t>Обучая детей нужно учитывать их опыт. Нельзя, например, начинать учить ребёнка пользоваться вилкой, если он ещё не научился правильно есть ложкой.</a:t>
            </a:r>
            <a:endParaRPr lang="ru-RU" dirty="0" smtClean="0">
              <a:effectLst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 smtClean="0">
                <a:effectLst/>
                <a:ea typeface="Times New Roman"/>
                <a:cs typeface="Times New Roman"/>
              </a:rPr>
              <a:t>Очень важна последовательность в обучении. Так, действия, связанные с раздеванием, быстрее осваиваются детьми, чем действия с одеванием; ребёнку легче сначала научиться мыть руки, а потом лицо. </a:t>
            </a:r>
            <a:endParaRPr lang="ru-RU" dirty="0" smtClean="0">
              <a:effectLst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 smtClean="0">
                <a:effectLst/>
                <a:ea typeface="Times New Roman"/>
                <a:cs typeface="Times New Roman"/>
              </a:rPr>
              <a:t>Постепенное усложнение требований, переводит ребёнка на новую ступень самостоятельности, поддерживает его интерес к самообслуживанию, позволяет совершенствовать навыки.</a:t>
            </a:r>
            <a:endParaRPr lang="ru-RU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39194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496944" cy="4043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Культурно-гигиенические навыки - важная составляющая часть культуры поведения. Педагоги и родители должны постоянно помнить, что привитые в детстве навыки, в том числе культурно-гигиенические, приносят человеку огромную пользу в течение всей его последующей жизни.</a:t>
            </a:r>
            <a:endParaRPr lang="ru-RU" sz="2000" dirty="0" smtClean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Формируя у детей </a:t>
            </a:r>
            <a:r>
              <a:rPr lang="ru-RU" sz="2400" i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культурно </a:t>
            </a:r>
            <a:r>
              <a:rPr lang="ru-RU" sz="2400" i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- гигиенические навыки, мы параллельно влияем на многие психические процессы в развитии ребёнка, при этом педагог должен набраться большого терпения и понимания.</a:t>
            </a:r>
            <a:endParaRPr lang="ru-RU" sz="2000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67151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370</TotalTime>
  <Words>562</Words>
  <Application>Microsoft Office PowerPoint</Application>
  <PresentationFormat>Экран (4:3)</PresentationFormat>
  <Paragraphs>59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Формирование культурно-гигиенических навыков у школьников.                               Подготовила:                                                                    воспитатель                                                                  Калимуллина М.Р.                     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Артём</cp:lastModifiedBy>
  <cp:revision>31</cp:revision>
  <dcterms:created xsi:type="dcterms:W3CDTF">2012-11-05T13:09:23Z</dcterms:created>
  <dcterms:modified xsi:type="dcterms:W3CDTF">2024-05-27T17:25:44Z</dcterms:modified>
</cp:coreProperties>
</file>