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63" r:id="rId3"/>
    <p:sldId id="264" r:id="rId4"/>
    <p:sldId id="265" r:id="rId5"/>
    <p:sldId id="280" r:id="rId6"/>
    <p:sldId id="326" r:id="rId7"/>
    <p:sldId id="327" r:id="rId8"/>
    <p:sldId id="290" r:id="rId9"/>
    <p:sldId id="370" r:id="rId10"/>
    <p:sldId id="362" r:id="rId11"/>
    <p:sldId id="363" r:id="rId12"/>
    <p:sldId id="364" r:id="rId13"/>
    <p:sldId id="365" r:id="rId14"/>
    <p:sldId id="366" r:id="rId15"/>
    <p:sldId id="368" r:id="rId16"/>
    <p:sldId id="369"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91" r:id="rId34"/>
    <p:sldId id="390" r:id="rId35"/>
    <p:sldId id="349" r:id="rId36"/>
    <p:sldId id="337" r:id="rId37"/>
    <p:sldId id="341" r:id="rId38"/>
    <p:sldId id="322" r:id="rId39"/>
    <p:sldId id="345" r:id="rId40"/>
    <p:sldId id="338" r:id="rId41"/>
    <p:sldId id="348" r:id="rId42"/>
    <p:sldId id="269" r:id="rId43"/>
    <p:sldId id="350" r:id="rId44"/>
    <p:sldId id="277" r:id="rId45"/>
    <p:sldId id="358" r:id="rId46"/>
    <p:sldId id="342" r:id="rId47"/>
    <p:sldId id="278" r:id="rId48"/>
    <p:sldId id="279" r:id="rId49"/>
    <p:sldId id="389"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96"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B107-C593-4A56-806E-08E463B713F6}" type="datetimeFigureOut">
              <a:rPr lang="ru-RU" smtClean="0"/>
              <a:pPr/>
              <a:t>16.04.2019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C82DB-8637-49E4-9A9C-7A721638DDC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98A1339-E5E8-437A-A716-83A489E22CB6}" type="slidenum">
              <a:rPr lang="ru-RU" smtClean="0"/>
              <a:pPr/>
              <a:t>44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98A1339-E5E8-437A-A716-83A489E22CB6}" type="slidenum">
              <a:rPr lang="ru-RU" smtClean="0"/>
              <a:pPr/>
              <a:t>45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E810F1-4335-4CC7-9DF7-2A83BBF051FF}" type="datetimeFigureOut">
              <a:rPr lang="ru-RU" smtClean="0"/>
              <a:pPr/>
              <a:t>16.04.2019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4D4083-8B92-4115-87E3-B045E50D305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810F1-4335-4CC7-9DF7-2A83BBF051FF}" type="datetimeFigureOut">
              <a:rPr lang="ru-RU" smtClean="0"/>
              <a:pPr/>
              <a:t>16.04.2019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D4083-8B92-4115-87E3-B045E50D305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Administrator\My Documents\Downloads\f9501505a461d9b123adb103da721ef8.jpg"/>
          <p:cNvPicPr/>
          <p:nvPr/>
        </p:nvPicPr>
        <p:blipFill>
          <a:blip r:embed="rId2"/>
          <a:srcRect/>
          <a:stretch>
            <a:fillRect/>
          </a:stretch>
        </p:blipFill>
        <p:spPr bwMode="auto">
          <a:xfrm>
            <a:off x="214282" y="681037"/>
            <a:ext cx="8715436" cy="5495925"/>
          </a:xfrm>
          <a:prstGeom prst="rect">
            <a:avLst/>
          </a:prstGeom>
          <a:noFill/>
          <a:ln w="9525">
            <a:noFill/>
            <a:miter lim="800000"/>
            <a:headEnd/>
            <a:tailEnd/>
          </a:ln>
        </p:spPr>
      </p:pic>
      <p:sp>
        <p:nvSpPr>
          <p:cNvPr id="2" name="Заголовок 1"/>
          <p:cNvSpPr>
            <a:spLocks noGrp="1"/>
          </p:cNvSpPr>
          <p:nvPr>
            <p:ph type="ctrTitle"/>
          </p:nvPr>
        </p:nvSpPr>
        <p:spPr>
          <a:xfrm>
            <a:off x="685800" y="1571612"/>
            <a:ext cx="7772400" cy="2028839"/>
          </a:xfrm>
        </p:spPr>
        <p:txBody>
          <a:bodyPr>
            <a:noAutofit/>
          </a:bodyPr>
          <a:lstStyle/>
          <a:p>
            <a:r>
              <a:rPr lang="ru-RU" b="1" i="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Обучение навыкам самообслуживания </a:t>
            </a:r>
            <a:br>
              <a:rPr lang="ru-RU" b="1" i="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b="1" i="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детей с РДА</a:t>
            </a:r>
            <a:endParaRPr lang="ru-RU" dirty="0"/>
          </a:p>
        </p:txBody>
      </p:sp>
      <p:sp>
        <p:nvSpPr>
          <p:cNvPr id="3" name="Подзаголовок 2"/>
          <p:cNvSpPr>
            <a:spLocks noGrp="1"/>
          </p:cNvSpPr>
          <p:nvPr>
            <p:ph type="subTitle" idx="1"/>
          </p:nvPr>
        </p:nvSpPr>
        <p:spPr>
          <a:xfrm>
            <a:off x="2857488" y="3643314"/>
            <a:ext cx="5429288" cy="571504"/>
          </a:xfrm>
        </p:spPr>
        <p:txBody>
          <a:bodyPr>
            <a:noAutofit/>
          </a:bodyPr>
          <a:lstStyle/>
          <a:p>
            <a:pPr algn="r"/>
            <a:r>
              <a:rPr lang="ru-RU" sz="2000" b="1" i="1" dirty="0" smtClean="0">
                <a:solidFill>
                  <a:schemeClr val="tx2">
                    <a:lumMod val="75000"/>
                  </a:schemeClr>
                </a:solidFill>
                <a:latin typeface="Times New Roman" pitchFamily="18" charset="0"/>
                <a:cs typeface="Times New Roman" pitchFamily="18" charset="0"/>
              </a:rPr>
              <a:t>Социальный педагог  ГБУ СО «</a:t>
            </a:r>
            <a:r>
              <a:rPr lang="ru-RU" sz="2000" b="1" i="1" dirty="0" err="1" smtClean="0">
                <a:solidFill>
                  <a:schemeClr val="tx2">
                    <a:lumMod val="75000"/>
                  </a:schemeClr>
                </a:solidFill>
                <a:latin typeface="Times New Roman" pitchFamily="18" charset="0"/>
                <a:cs typeface="Times New Roman" pitchFamily="18" charset="0"/>
              </a:rPr>
              <a:t>ОРЦДиПОВ</a:t>
            </a:r>
            <a:r>
              <a:rPr lang="ru-RU" sz="2000" b="1" i="1" dirty="0" smtClean="0">
                <a:solidFill>
                  <a:schemeClr val="tx2">
                    <a:lumMod val="75000"/>
                  </a:schemeClr>
                </a:solidFill>
                <a:latin typeface="Times New Roman" pitchFamily="18" charset="0"/>
                <a:cs typeface="Times New Roman" pitchFamily="18" charset="0"/>
              </a:rPr>
              <a:t>»</a:t>
            </a:r>
          </a:p>
          <a:p>
            <a:pPr algn="r"/>
            <a:endParaRPr lang="ru-RU" sz="2000" b="1" i="1" dirty="0" smtClean="0">
              <a:solidFill>
                <a:schemeClr val="tx2">
                  <a:lumMod val="75000"/>
                </a:schemeClr>
              </a:solidFill>
              <a:latin typeface="Times New Roman" pitchFamily="18" charset="0"/>
              <a:cs typeface="Times New Roman" pitchFamily="18" charset="0"/>
            </a:endParaRPr>
          </a:p>
          <a:p>
            <a:pPr algn="r"/>
            <a:r>
              <a:rPr lang="ru-RU" sz="2000" b="1" i="1" dirty="0" smtClean="0">
                <a:solidFill>
                  <a:schemeClr val="tx2">
                    <a:lumMod val="75000"/>
                  </a:schemeClr>
                </a:solidFill>
                <a:latin typeface="Times New Roman" pitchFamily="18" charset="0"/>
                <a:cs typeface="Times New Roman" pitchFamily="18" charset="0"/>
              </a:rPr>
              <a:t>Соловьева Е.К</a:t>
            </a:r>
            <a:endParaRPr lang="ru-RU" sz="20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428652"/>
            <a:ext cx="9744076" cy="7496176"/>
          </a:xfrm>
          <a:prstGeom prst="rect">
            <a:avLst/>
          </a:prstGeom>
          <a:noFill/>
        </p:spPr>
      </p:pic>
      <p:sp>
        <p:nvSpPr>
          <p:cNvPr id="14337" name="Rectangle 1"/>
          <p:cNvSpPr>
            <a:spLocks noChangeArrowheads="1"/>
          </p:cNvSpPr>
          <p:nvPr/>
        </p:nvSpPr>
        <p:spPr bwMode="auto">
          <a:xfrm>
            <a:off x="785786" y="1643050"/>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714348" y="214290"/>
            <a:ext cx="7286676" cy="1015663"/>
          </a:xfrm>
          <a:prstGeom prst="rect">
            <a:avLst/>
          </a:prstGeom>
        </p:spPr>
        <p:txBody>
          <a:bodyPr wrap="square">
            <a:spAutoFit/>
          </a:bodyPr>
          <a:lstStyle/>
          <a:p>
            <a:pPr algn="just"/>
            <a:r>
              <a:rPr lang="ru-RU" sz="2400" b="1" dirty="0" smtClean="0">
                <a:solidFill>
                  <a:schemeClr val="accent2"/>
                </a:solidFill>
                <a:latin typeface="Times New Roman" pitchFamily="18" charset="0"/>
                <a:cs typeface="Times New Roman" pitchFamily="18" charset="0"/>
              </a:rPr>
              <a:t>Формирование умений и навыков приема пищи</a:t>
            </a:r>
          </a:p>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7" name="Прямоугольник 6"/>
          <p:cNvSpPr/>
          <p:nvPr/>
        </p:nvSpPr>
        <p:spPr>
          <a:xfrm>
            <a:off x="928662" y="1000108"/>
            <a:ext cx="6929486" cy="4524315"/>
          </a:xfrm>
          <a:prstGeom prst="rect">
            <a:avLst/>
          </a:prstGeom>
        </p:spPr>
        <p:txBody>
          <a:bodyPr wrap="square">
            <a:spAutoFit/>
          </a:bodyPr>
          <a:lstStyle/>
          <a:p>
            <a:pPr lvl="0" algn="just" fontAlgn="base">
              <a:spcBef>
                <a:spcPct val="0"/>
              </a:spcBef>
              <a:spcAft>
                <a:spcPct val="0"/>
              </a:spcAft>
            </a:pPr>
            <a:r>
              <a:rPr lang="ru-RU" dirty="0" smtClean="0">
                <a:latin typeface="Times New Roman" pitchFamily="18" charset="0"/>
                <a:ea typeface="Times New Roman" pitchFamily="18" charset="0"/>
                <a:cs typeface="Times New Roman" pitchFamily="18" charset="0"/>
              </a:rPr>
              <a:t>  Для того, чтобы научить ребенка с глубокой формой аутизма самостоятельно питаться рекомендуют прислушаться к следующим рекомендациям:</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dirty="0" smtClean="0">
                <a:latin typeface="Times New Roman" pitchFamily="18" charset="0"/>
                <a:ea typeface="Times New Roman" pitchFamily="18" charset="0"/>
                <a:cs typeface="Times New Roman" pitchFamily="18" charset="0"/>
              </a:rPr>
              <a:t> В первую очередь необходимо приучить ребенка кушать исключительно за столом. Для этого ежедневно сажайте ребенка на одно и тоже место и обязательно сами садитесь рядом, что бы ребенок мог привыкнуть к месту.</a:t>
            </a:r>
          </a:p>
          <a:p>
            <a:pPr lvl="0" algn="just" eaLnBrk="0" fontAlgn="base" hangingPunct="0">
              <a:spcBef>
                <a:spcPct val="0"/>
              </a:spcBef>
              <a:spcAft>
                <a:spcPct val="0"/>
              </a:spcAft>
              <a:buFontTx/>
              <a:buChar char="•"/>
            </a:pPr>
            <a:r>
              <a:rPr lang="ru-RU" dirty="0" smtClean="0">
                <a:latin typeface="Times New Roman" pitchFamily="18" charset="0"/>
                <a:ea typeface="Times New Roman" pitchFamily="18" charset="0"/>
                <a:cs typeface="Times New Roman" pitchFamily="18" charset="0"/>
              </a:rPr>
              <a:t> Для того, чтобы ребенок научился есть за столом, он не должен есть вне стола. Не нужно кормить его в кровати или угощать сладостями во время игры, тогда он просто не будет понимать надобности и точно переназначения обеденного стола. Давайте еду исключительно за столом, даже если это не обед, позовите ребенка к столу и положите сладости на стол.</a:t>
            </a:r>
            <a:endParaRPr lang="ru-RU" dirty="0" smtClean="0">
              <a:latin typeface="Times New Roman" pitchFamily="18" charset="0"/>
              <a:cs typeface="Times New Roman" pitchFamily="18" charset="0"/>
            </a:endParaRPr>
          </a:p>
          <a:p>
            <a:pPr algn="just"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Помните,</a:t>
            </a:r>
            <a:r>
              <a:rPr lang="ru-RU" dirty="0" smtClean="0">
                <a:solidFill>
                  <a:srgbClr val="777777"/>
                </a:solidFill>
                <a:latin typeface="Times New Roman" pitchFamily="18" charset="0"/>
                <a:ea typeface="Times New Roman" pitchFamily="18" charset="0"/>
                <a:cs typeface="Times New Roman" pitchFamily="18" charset="0"/>
              </a:rPr>
              <a:t> </a:t>
            </a:r>
            <a:r>
              <a:rPr lang="ru-RU" b="1" i="1" dirty="0" smtClean="0">
                <a:solidFill>
                  <a:srgbClr val="FF0000"/>
                </a:solidFill>
                <a:latin typeface="Times New Roman" pitchFamily="18" charset="0"/>
                <a:cs typeface="Times New Roman" pitchFamily="18" charset="0"/>
              </a:rPr>
              <a:t>для того, чтобы обучение было эффективным, ребенок должен быть голоден! Доступ к еде вне стола надо прекратить!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70657" name="Rectangle 1"/>
          <p:cNvSpPr>
            <a:spLocks noChangeArrowheads="1"/>
          </p:cNvSpPr>
          <p:nvPr/>
        </p:nvSpPr>
        <p:spPr bwMode="auto">
          <a:xfrm>
            <a:off x="857224" y="500042"/>
            <a:ext cx="68580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endParaRPr lang="ru-RU" dirty="0" smtClean="0"/>
          </a:p>
          <a:p>
            <a:pPr algn="just" eaLnBrk="0" fontAlgn="base" hangingPunct="0">
              <a:spcBef>
                <a:spcPct val="0"/>
              </a:spcBef>
              <a:spcAft>
                <a:spcPct val="0"/>
              </a:spcAft>
            </a:pPr>
            <a:endParaRPr lang="ru-RU"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857224" y="571480"/>
            <a:ext cx="6786610" cy="2585323"/>
          </a:xfrm>
          <a:prstGeom prst="rect">
            <a:avLst/>
          </a:prstGeom>
        </p:spPr>
        <p:txBody>
          <a:bodyPr wrap="square">
            <a:spAutoFit/>
          </a:bodyPr>
          <a:lstStyle/>
          <a:p>
            <a:pPr lvl="0" algn="just" eaLnBrk="0" fontAlgn="base" hangingPunct="0">
              <a:spcBef>
                <a:spcPct val="0"/>
              </a:spcBef>
              <a:spcAft>
                <a:spcPct val="0"/>
              </a:spcAft>
              <a:buFontTx/>
              <a:buChar char="•"/>
            </a:pPr>
            <a:r>
              <a:rPr lang="ru-RU" dirty="0" smtClean="0">
                <a:latin typeface="Times New Roman" pitchFamily="18" charset="0"/>
                <a:ea typeface="Times New Roman" pitchFamily="18" charset="0"/>
                <a:cs typeface="Times New Roman" pitchFamily="18" charset="0"/>
              </a:rPr>
              <a:t>  Существует риск того, что ребенок будет бросаться едой за столом и использовать предметы не по назначению. Для этого рекомендуют использовать упражнение по удержанию предметов в руке ребенка.   Когда малыш возьмет ложку в руки, возьмите его ручку с ложкой и удерживайте несколько секунд, что бы он привык, после начните его так кормить, пока не увидите, что он готов есть самостоятельно. Тогда отпустите его руку.</a:t>
            </a:r>
          </a:p>
          <a:p>
            <a:pPr algn="just"/>
            <a:r>
              <a:rPr lang="ru-RU" dirty="0" smtClean="0">
                <a:latin typeface="Times New Roman" pitchFamily="18" charset="0"/>
                <a:ea typeface="Times New Roman" pitchFamily="18" charset="0"/>
                <a:cs typeface="Times New Roman" pitchFamily="18" charset="0"/>
              </a:rPr>
              <a:t>    В некоторых случаях рекомендует проводить упражнения, имитирующие процесс захватывания еды ложкой. </a:t>
            </a:r>
            <a:endParaRPr lang="ru-RU" dirty="0"/>
          </a:p>
        </p:txBody>
      </p:sp>
      <p:sp>
        <p:nvSpPr>
          <p:cNvPr id="8" name="Прямоугольник 7"/>
          <p:cNvSpPr/>
          <p:nvPr/>
        </p:nvSpPr>
        <p:spPr>
          <a:xfrm>
            <a:off x="642910" y="2786058"/>
            <a:ext cx="7143800" cy="369332"/>
          </a:xfrm>
          <a:prstGeom prst="rect">
            <a:avLst/>
          </a:prstGeom>
        </p:spPr>
        <p:txBody>
          <a:bodyPr wrap="square">
            <a:spAutoFit/>
          </a:bodyPr>
          <a:lstStyle/>
          <a:p>
            <a:pPr lvl="0" algn="just" eaLnBrk="0" fontAlgn="base" hangingPunct="0">
              <a:spcBef>
                <a:spcPct val="0"/>
              </a:spcBef>
              <a:spcAft>
                <a:spcPct val="0"/>
              </a:spcAft>
              <a:buFontTx/>
              <a:buChar char="•"/>
            </a:pPr>
            <a:r>
              <a:rPr lang="ru-RU" dirty="0" smtClean="0">
                <a:latin typeface="Times New Roman" pitchFamily="18" charset="0"/>
                <a:cs typeface="Times New Roman" pitchFamily="18" charset="0"/>
              </a:rPr>
              <a:t>   </a:t>
            </a:r>
          </a:p>
        </p:txBody>
      </p:sp>
      <p:pic>
        <p:nvPicPr>
          <p:cNvPr id="2" name="Picture 2"/>
          <p:cNvPicPr>
            <a:picLocks noChangeAspect="1" noChangeArrowheads="1"/>
          </p:cNvPicPr>
          <p:nvPr/>
        </p:nvPicPr>
        <p:blipFill>
          <a:blip r:embed="rId3" cstate="print"/>
          <a:srcRect/>
          <a:stretch>
            <a:fillRect/>
          </a:stretch>
        </p:blipFill>
        <p:spPr bwMode="auto">
          <a:xfrm flipV="1">
            <a:off x="14859072" y="22360070"/>
            <a:ext cx="2786082" cy="1390411"/>
          </a:xfrm>
          <a:prstGeom prst="rect">
            <a:avLst/>
          </a:prstGeom>
          <a:noFill/>
          <a:ln w="9525">
            <a:noFill/>
            <a:miter lim="800000"/>
            <a:headEnd/>
            <a:tailEnd/>
          </a:ln>
          <a:effectLst/>
        </p:spPr>
      </p:pic>
      <p:pic>
        <p:nvPicPr>
          <p:cNvPr id="10" name="Рисунок 9"/>
          <p:cNvPicPr/>
          <p:nvPr/>
        </p:nvPicPr>
        <p:blipFill>
          <a:blip r:embed="rId4" cstate="print"/>
          <a:srcRect/>
          <a:stretch>
            <a:fillRect/>
          </a:stretch>
        </p:blipFill>
        <p:spPr bwMode="auto">
          <a:xfrm>
            <a:off x="1214414" y="3357562"/>
            <a:ext cx="3214710" cy="2428892"/>
          </a:xfrm>
          <a:prstGeom prst="rect">
            <a:avLst/>
          </a:prstGeom>
          <a:noFill/>
          <a:ln w="9525">
            <a:noFill/>
            <a:miter lim="800000"/>
            <a:headEnd/>
            <a:tailEnd/>
          </a:ln>
        </p:spPr>
      </p:pic>
      <p:pic>
        <p:nvPicPr>
          <p:cNvPr id="11" name="Рисунок 10"/>
          <p:cNvPicPr/>
          <p:nvPr/>
        </p:nvPicPr>
        <p:blipFill>
          <a:blip r:embed="rId5" cstate="print"/>
          <a:srcRect/>
          <a:stretch>
            <a:fillRect/>
          </a:stretch>
        </p:blipFill>
        <p:spPr bwMode="auto">
          <a:xfrm>
            <a:off x="4929190" y="3357562"/>
            <a:ext cx="3143272" cy="237887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69633" name="Rectangle 1"/>
          <p:cNvSpPr>
            <a:spLocks noChangeArrowheads="1"/>
          </p:cNvSpPr>
          <p:nvPr/>
        </p:nvSpPr>
        <p:spPr bwMode="auto">
          <a:xfrm>
            <a:off x="857224" y="1643050"/>
            <a:ext cx="685804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Обучение приему пищи производим, используя физическую помощь; а именно, рукой ребенка захватываем ручку ложки, и манипулируем рукой так, как если бы ребенок ел сам. Желательно, чтобы взрослый находился позади или сбоку от ребенка, но не перед ним – так будет легче уменьшать помощь незаметно для него. Постепенно на короткие моменты следует отпускать руку ребенка, слегка подстраховывая ее. Все достижения в овладении навыком должны поощряться (любимые игрушки, сладости, мобильный телефон).</a:t>
            </a:r>
          </a:p>
          <a:p>
            <a:pPr algn="just"/>
            <a:r>
              <a:rPr lang="ru-RU" dirty="0" smtClean="0">
                <a:latin typeface="Times New Roman" pitchFamily="18" charset="0"/>
                <a:cs typeface="Times New Roman" pitchFamily="18" charset="0"/>
              </a:rPr>
              <a:t>       </a:t>
            </a:r>
            <a:endParaRPr kumimoji="0" lang="ru-RU" b="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928662" y="285728"/>
            <a:ext cx="6643734" cy="1754326"/>
          </a:xfrm>
          <a:prstGeom prst="rect">
            <a:avLst/>
          </a:prstGeom>
        </p:spPr>
        <p:txBody>
          <a:bodyPr wrap="square">
            <a:spAutoFit/>
          </a:bodyPr>
          <a:lstStyle/>
          <a:p>
            <a:pPr algn="just"/>
            <a:r>
              <a:rPr lang="ru-RU" dirty="0" smtClean="0">
                <a:latin typeface="Times New Roman" pitchFamily="18" charset="0"/>
                <a:cs typeface="Times New Roman" pitchFamily="18" charset="0"/>
              </a:rPr>
              <a:t>    Чтобы преодолеть привычные для ребенка во время кормления стереотипы, следует правильно организовать пространство, где будет есть ребенок. Место, где будет сидеть он, должно быть расположено так, чтобы ребенок не мог его покинуть самостоятельно. Разумеется, доступ еды вне стола с момента начала обучения должен быть прекращен.</a:t>
            </a:r>
            <a:endParaRPr lang="ru-RU" dirty="0"/>
          </a:p>
        </p:txBody>
      </p:sp>
      <p:pic>
        <p:nvPicPr>
          <p:cNvPr id="7" name="Picture 2" descr="https://data.ac-illust.com/data/thumbnails/28/282d392194a532debd8030ef96a1c4cc_t.jpeg"/>
          <p:cNvPicPr>
            <a:picLocks noChangeAspect="1" noChangeArrowheads="1"/>
          </p:cNvPicPr>
          <p:nvPr/>
        </p:nvPicPr>
        <p:blipFill>
          <a:blip r:embed="rId3"/>
          <a:srcRect/>
          <a:stretch>
            <a:fillRect/>
          </a:stretch>
        </p:blipFill>
        <p:spPr bwMode="auto">
          <a:xfrm>
            <a:off x="3143240" y="4429132"/>
            <a:ext cx="2500330" cy="255289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142900"/>
            <a:ext cx="9744076" cy="7853366"/>
          </a:xfrm>
          <a:prstGeom prst="rect">
            <a:avLst/>
          </a:prstGeom>
          <a:noFill/>
        </p:spPr>
      </p:pic>
      <p:sp>
        <p:nvSpPr>
          <p:cNvPr id="14337" name="Rectangle 1"/>
          <p:cNvSpPr>
            <a:spLocks noChangeArrowheads="1"/>
          </p:cNvSpPr>
          <p:nvPr/>
        </p:nvSpPr>
        <p:spPr bwMode="auto">
          <a:xfrm>
            <a:off x="785786" y="1643050"/>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928662" y="857232"/>
            <a:ext cx="7215238" cy="3785652"/>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Знакомим ребенка  с ложкой</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Формирование умения пользоваться столовыми приборами начинается с их демонстрации. Ребенку показывают ложку, привлекают внимание к ней, называют. Затем пальцы малыша располагают на ложке так, чтобы он обхватил ее сверху всей рукой. Кулачок ребенка взрослый берет в свою руку, чтобы ребенок не уронил или не выбросил ложку. Помочь ее удерживать предложенным способом сначала несколько секунд, ласково разговаривая.    Затем время удерживания ложки ребенком увеличить, постепенно уменьшать силу давления на руку малыша. Затем убрать свою руку совсем, чтобы позволить ему самостоятельно держать ложку.</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Для закрепления умения держать ложку можно использовать упражнение в переносе содержимого из одной емкости в другую. </a:t>
            </a:r>
            <a:endParaRPr lang="ru-RU" dirty="0"/>
          </a:p>
        </p:txBody>
      </p:sp>
      <p:pic>
        <p:nvPicPr>
          <p:cNvPr id="5" name="Рисунок 4" descr="C:\Documents and Settings\Administrator\Desktop\август\20180828_102634.jpg"/>
          <p:cNvPicPr/>
          <p:nvPr/>
        </p:nvPicPr>
        <p:blipFill>
          <a:blip r:embed="rId3"/>
          <a:srcRect/>
          <a:stretch>
            <a:fillRect/>
          </a:stretch>
        </p:blipFill>
        <p:spPr bwMode="auto">
          <a:xfrm>
            <a:off x="4857752" y="4714884"/>
            <a:ext cx="3286148" cy="2531324"/>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1000100" y="4714884"/>
            <a:ext cx="3390900" cy="25431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a:p>
            <a:pPr algn="just"/>
            <a:r>
              <a:rPr lang="ru-RU" b="1" dirty="0" smtClean="0">
                <a:latin typeface="Times New Roman" pitchFamily="18" charset="0"/>
                <a:ea typeface="Times New Roman" pitchFamily="18" charset="0"/>
                <a:cs typeface="Times New Roman" pitchFamily="18" charset="0"/>
              </a:rPr>
              <a:t>  </a:t>
            </a:r>
            <a:endParaRPr kumimoji="0" lang="ru-RU" b="0" u="none" strike="noStrike" cap="none" normalizeH="0" baseline="0" dirty="0" smtClean="0">
              <a:ln>
                <a:noFill/>
              </a:ln>
              <a:effectLst/>
              <a:latin typeface="Times New Roman" pitchFamily="18" charset="0"/>
              <a:cs typeface="Times New Roman" pitchFamily="18" charset="0"/>
            </a:endParaRPr>
          </a:p>
        </p:txBody>
      </p:sp>
      <p:sp>
        <p:nvSpPr>
          <p:cNvPr id="4" name="Прямоугольник 3"/>
          <p:cNvSpPr/>
          <p:nvPr/>
        </p:nvSpPr>
        <p:spPr>
          <a:xfrm>
            <a:off x="642910" y="500042"/>
            <a:ext cx="7215238" cy="5447645"/>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Знакомим ребенка  с чашкой</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Обучая ребенка пить из чашки, тренируют его в удерживании чашки двумя руками и умении подносить ее ко рту. После того, как малыш научится пить из чашки, которую держит взрослый, постепенно вводят новые образцы движений, понятные ему. Постепенно переходят от одного этапа к другому, после овладения предыдущим.</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1-й этап —</a:t>
            </a:r>
            <a:r>
              <a:rPr lang="ru-RU" dirty="0" smtClean="0">
                <a:latin typeface="Times New Roman" pitchFamily="18" charset="0"/>
                <a:cs typeface="Times New Roman" pitchFamily="18" charset="0"/>
              </a:rPr>
              <a:t> стать позади ребенка, взять чашку и прижать ее к губам малыша.</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2-й этап —</a:t>
            </a:r>
            <a:r>
              <a:rPr lang="ru-RU" dirty="0" smtClean="0">
                <a:latin typeface="Times New Roman" pitchFamily="18" charset="0"/>
                <a:cs typeface="Times New Roman" pitchFamily="18" charset="0"/>
              </a:rPr>
              <a:t> стать позади ребенка, подвести его руку к чашке, легонько прижать своей рукой и таким образом вместе с рукой ребенка поднести ее к губам ребенка.</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3-й этап —</a:t>
            </a:r>
            <a:r>
              <a:rPr lang="ru-RU" dirty="0" smtClean="0">
                <a:latin typeface="Times New Roman" pitchFamily="18" charset="0"/>
                <a:cs typeface="Times New Roman" pitchFamily="18" charset="0"/>
              </a:rPr>
              <a:t> стать позади ребенка, подвести его руку к чашке. На тыльную сторону руки ребенка положить руку взрослого, чтобы предохранить (подстраховать) захват его руки.</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4-й этап —</a:t>
            </a:r>
            <a:r>
              <a:rPr lang="ru-RU" dirty="0" smtClean="0">
                <a:latin typeface="Times New Roman" pitchFamily="18" charset="0"/>
                <a:cs typeface="Times New Roman" pitchFamily="18" charset="0"/>
              </a:rPr>
              <a:t> ослабить захват своей руки, чтобы придать уверенность ребенку, но чашку продолжает держать взрослый.</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5-й этап —</a:t>
            </a:r>
            <a:r>
              <a:rPr lang="ru-RU" dirty="0" smtClean="0">
                <a:latin typeface="Times New Roman" pitchFamily="18" charset="0"/>
                <a:cs typeface="Times New Roman" pitchFamily="18" charset="0"/>
              </a:rPr>
              <a:t> сократить помощь взрослого вплоть до легкого касания руки, чтобы напомнить ребенку, что он должен делать.</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14337" name="Rectangle 1"/>
          <p:cNvSpPr>
            <a:spLocks noChangeArrowheads="1"/>
          </p:cNvSpPr>
          <p:nvPr/>
        </p:nvSpPr>
        <p:spPr bwMode="auto">
          <a:xfrm>
            <a:off x="785786" y="1643050"/>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857224" y="357166"/>
            <a:ext cx="7072362" cy="3785652"/>
          </a:xfrm>
          <a:prstGeom prst="rect">
            <a:avLst/>
          </a:prstGeom>
        </p:spPr>
        <p:txBody>
          <a:bodyPr wrap="square">
            <a:spAutoFit/>
          </a:bodyPr>
          <a:lstStyle/>
          <a:p>
            <a:pPr algn="just"/>
            <a:r>
              <a:rPr lang="ru-RU" dirty="0" smtClean="0">
                <a:latin typeface="Times New Roman" pitchFamily="18" charset="0"/>
                <a:cs typeface="Times New Roman" pitchFamily="18" charset="0"/>
              </a:rPr>
              <a:t>   Параллельно проводится работа по овладению навыком – </a:t>
            </a:r>
            <a:r>
              <a:rPr lang="ru-RU" dirty="0" smtClean="0">
                <a:solidFill>
                  <a:srgbClr val="C00000"/>
                </a:solidFill>
                <a:latin typeface="Times New Roman" pitchFamily="18" charset="0"/>
                <a:cs typeface="Times New Roman" pitchFamily="18" charset="0"/>
              </a:rPr>
              <a:t>сервировка стола</a:t>
            </a:r>
            <a:r>
              <a:rPr lang="ru-RU" dirty="0" smtClean="0">
                <a:latin typeface="Times New Roman" pitchFamily="18" charset="0"/>
                <a:cs typeface="Times New Roman" pitchFamily="18" charset="0"/>
              </a:rPr>
              <a:t>. При обучении используются салфетки - шаблоны с изображением контура столовых приборов (тарелка, ложка, бокал). На обеденном столе, на месте каждого ребенка кладем салфетку – шаблон. Взрослый находится позади ребенка и, в начале полностью контролирует правильность выполняемых ребенком действий, путем оказания ему помощи. Руками ребенка выполняется заданная последовательность действий. Постепенно предоставляется ребенку возможность сделать что – либо самостоятельно, со временем уменьшая помощь. Постепенно салфетки – шаблоны заменяются на обычные пластиковые салфетки без изображения контуров предметов. После того как ребенок освоит данный навык, вводим его в ежедневную практику</a:t>
            </a:r>
            <a:r>
              <a:rPr lang="ru-RU" sz="2400" dirty="0" smtClean="0">
                <a:latin typeface="Times New Roman" pitchFamily="18" charset="0"/>
                <a:cs typeface="Times New Roman" pitchFamily="18" charset="0"/>
              </a:rPr>
              <a:t>.</a:t>
            </a:r>
            <a:endParaRPr lang="ru-RU" dirty="0"/>
          </a:p>
        </p:txBody>
      </p:sp>
      <p:pic>
        <p:nvPicPr>
          <p:cNvPr id="5" name="Picture 2" descr="C:\Users\Dom\Desktop\Новая папка (2)\презент 2018\20151105_104758.jpg"/>
          <p:cNvPicPr>
            <a:picLocks noChangeAspect="1" noChangeArrowheads="1"/>
          </p:cNvPicPr>
          <p:nvPr/>
        </p:nvPicPr>
        <p:blipFill>
          <a:blip r:embed="rId3" cstate="print"/>
          <a:srcRect/>
          <a:stretch>
            <a:fillRect/>
          </a:stretch>
        </p:blipFill>
        <p:spPr bwMode="auto">
          <a:xfrm>
            <a:off x="2357422" y="4071942"/>
            <a:ext cx="4929222" cy="300039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357214"/>
            <a:ext cx="9744076" cy="7496176"/>
          </a:xfrm>
          <a:prstGeom prst="rect">
            <a:avLst/>
          </a:prstGeom>
          <a:noFill/>
        </p:spPr>
      </p:pic>
      <p:sp>
        <p:nvSpPr>
          <p:cNvPr id="9217" name="Rectangle 1"/>
          <p:cNvSpPr>
            <a:spLocks noChangeArrowheads="1"/>
          </p:cNvSpPr>
          <p:nvPr/>
        </p:nvSpPr>
        <p:spPr bwMode="auto">
          <a:xfrm>
            <a:off x="928662" y="214290"/>
            <a:ext cx="66437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H:\последний\света 2 112.jpg"/>
          <p:cNvPicPr/>
          <p:nvPr/>
        </p:nvPicPr>
        <p:blipFill>
          <a:blip r:embed="rId3" cstate="print"/>
          <a:srcRect/>
          <a:stretch>
            <a:fillRect/>
          </a:stretch>
        </p:blipFill>
        <p:spPr bwMode="auto">
          <a:xfrm>
            <a:off x="1214414" y="3643314"/>
            <a:ext cx="3500462" cy="2714620"/>
          </a:xfrm>
          <a:prstGeom prst="rect">
            <a:avLst/>
          </a:prstGeom>
          <a:noFill/>
          <a:ln w="9525">
            <a:noFill/>
            <a:miter lim="800000"/>
            <a:headEnd/>
            <a:tailEnd/>
          </a:ln>
        </p:spPr>
      </p:pic>
      <p:pic>
        <p:nvPicPr>
          <p:cNvPr id="5" name="Рисунок 4" descr="C:\Users\Dom\Desktop\презентация 1\P3160987.jpg"/>
          <p:cNvPicPr/>
          <p:nvPr/>
        </p:nvPicPr>
        <p:blipFill>
          <a:blip r:embed="rId4" cstate="print"/>
          <a:srcRect/>
          <a:stretch>
            <a:fillRect/>
          </a:stretch>
        </p:blipFill>
        <p:spPr bwMode="auto">
          <a:xfrm>
            <a:off x="5429256" y="3429000"/>
            <a:ext cx="2057400" cy="2743200"/>
          </a:xfrm>
          <a:prstGeom prst="rect">
            <a:avLst/>
          </a:prstGeom>
          <a:noFill/>
          <a:ln w="9525">
            <a:noFill/>
            <a:miter lim="800000"/>
            <a:headEnd/>
            <a:tailEnd/>
          </a:ln>
        </p:spPr>
      </p:pic>
      <p:sp>
        <p:nvSpPr>
          <p:cNvPr id="6" name="Прямоугольник 5"/>
          <p:cNvSpPr/>
          <p:nvPr/>
        </p:nvSpPr>
        <p:spPr>
          <a:xfrm>
            <a:off x="1071538" y="357165"/>
            <a:ext cx="7215238" cy="3139321"/>
          </a:xfrm>
          <a:prstGeom prst="rect">
            <a:avLst/>
          </a:prstGeom>
        </p:spPr>
        <p:txBody>
          <a:bodyPr wrap="square">
            <a:spAutoFit/>
          </a:bodyPr>
          <a:lstStyle/>
          <a:p>
            <a:pPr algn="just"/>
            <a:r>
              <a:rPr lang="ru-RU" b="1" dirty="0" smtClean="0">
                <a:ln>
                  <a:solidFill>
                    <a:schemeClr val="accent1"/>
                  </a:solidFill>
                </a:ln>
                <a:solidFill>
                  <a:srgbClr val="C00000"/>
                </a:solidFill>
                <a:latin typeface="Times New Roman" pitchFamily="18" charset="0"/>
                <a:cs typeface="Times New Roman" pitchFamily="18" charset="0"/>
              </a:rPr>
              <a:t>Не разрешайте ребенку:</a:t>
            </a:r>
          </a:p>
          <a:p>
            <a:r>
              <a:rPr lang="ru-RU" dirty="0" smtClean="0">
                <a:ln>
                  <a:solidFill>
                    <a:schemeClr val="accent1"/>
                  </a:solidFill>
                </a:ln>
                <a:latin typeface="Times New Roman" pitchFamily="18" charset="0"/>
                <a:cs typeface="Times New Roman" pitchFamily="18" charset="0"/>
              </a:rPr>
              <a:t>-водить руками по столу;</a:t>
            </a:r>
            <a:br>
              <a:rPr lang="ru-RU" dirty="0" smtClean="0">
                <a:ln>
                  <a:solidFill>
                    <a:schemeClr val="accent1"/>
                  </a:solidFill>
                </a:ln>
                <a:latin typeface="Times New Roman" pitchFamily="18" charset="0"/>
                <a:cs typeface="Times New Roman" pitchFamily="18" charset="0"/>
              </a:rPr>
            </a:br>
            <a:r>
              <a:rPr lang="ru-RU" dirty="0" smtClean="0">
                <a:ln>
                  <a:solidFill>
                    <a:schemeClr val="accent1"/>
                  </a:solidFill>
                </a:ln>
                <a:latin typeface="Times New Roman" pitchFamily="18" charset="0"/>
                <a:cs typeface="Times New Roman" pitchFamily="18" charset="0"/>
              </a:rPr>
              <a:t>-раздвигать тарелки, играть ложкой;</a:t>
            </a:r>
            <a:br>
              <a:rPr lang="ru-RU" dirty="0" smtClean="0">
                <a:ln>
                  <a:solidFill>
                    <a:schemeClr val="accent1"/>
                  </a:solidFill>
                </a:ln>
                <a:latin typeface="Times New Roman" pitchFamily="18" charset="0"/>
                <a:cs typeface="Times New Roman" pitchFamily="18" charset="0"/>
              </a:rPr>
            </a:br>
            <a:r>
              <a:rPr lang="ru-RU" dirty="0" smtClean="0">
                <a:ln>
                  <a:solidFill>
                    <a:schemeClr val="accent1"/>
                  </a:solidFill>
                </a:ln>
                <a:latin typeface="Times New Roman" pitchFamily="18" charset="0"/>
                <a:cs typeface="Times New Roman" pitchFamily="18" charset="0"/>
              </a:rPr>
              <a:t>- размазывать пищу по тарелке; вставать из-за стола, не окончив еды, без разрешения взрослых;</a:t>
            </a:r>
            <a:br>
              <a:rPr lang="ru-RU" dirty="0" smtClean="0">
                <a:ln>
                  <a:solidFill>
                    <a:schemeClr val="accent1"/>
                  </a:solidFill>
                </a:ln>
                <a:latin typeface="Times New Roman" pitchFamily="18" charset="0"/>
                <a:cs typeface="Times New Roman" pitchFamily="18" charset="0"/>
              </a:rPr>
            </a:br>
            <a:r>
              <a:rPr lang="ru-RU" dirty="0" smtClean="0">
                <a:ln>
                  <a:solidFill>
                    <a:schemeClr val="accent1"/>
                  </a:solidFill>
                </a:ln>
                <a:latin typeface="Times New Roman" pitchFamily="18" charset="0"/>
                <a:cs typeface="Times New Roman" pitchFamily="18" charset="0"/>
              </a:rPr>
              <a:t>-выходя из-за стола, брать с собой пищу.</a:t>
            </a:r>
          </a:p>
          <a:p>
            <a:pPr algn="just"/>
            <a:r>
              <a:rPr lang="ru-RU" dirty="0" smtClean="0">
                <a:ln>
                  <a:solidFill>
                    <a:schemeClr val="accent1"/>
                  </a:solidFill>
                </a:ln>
                <a:latin typeface="Times New Roman" pitchFamily="18" charset="0"/>
                <a:cs typeface="Times New Roman" pitchFamily="18" charset="0"/>
              </a:rPr>
              <a:t/>
            </a:r>
            <a:br>
              <a:rPr lang="ru-RU" dirty="0" smtClean="0">
                <a:ln>
                  <a:solidFill>
                    <a:schemeClr val="accent1"/>
                  </a:solidFill>
                </a:ln>
                <a:latin typeface="Times New Roman" pitchFamily="18" charset="0"/>
                <a:cs typeface="Times New Roman" pitchFamily="18" charset="0"/>
              </a:rPr>
            </a:br>
            <a:r>
              <a:rPr lang="ru-RU" b="1" i="1" dirty="0" smtClean="0">
                <a:ln>
                  <a:solidFill>
                    <a:schemeClr val="accent1"/>
                  </a:solidFill>
                </a:ln>
                <a:solidFill>
                  <a:srgbClr val="C00000"/>
                </a:solidFill>
                <a:latin typeface="Times New Roman" pitchFamily="18" charset="0"/>
                <a:cs typeface="Times New Roman" pitchFamily="18" charset="0"/>
              </a:rPr>
              <a:t>Приучайте ребенка есть красиво.</a:t>
            </a:r>
            <a:r>
              <a:rPr lang="ru-RU" dirty="0" smtClean="0">
                <a:ln>
                  <a:solidFill>
                    <a:schemeClr val="accent1"/>
                  </a:solidFill>
                </a:ln>
                <a:solidFill>
                  <a:srgbClr val="C00000"/>
                </a:solidFill>
                <a:latin typeface="Times New Roman" pitchFamily="18" charset="0"/>
                <a:cs typeface="Times New Roman" pitchFamily="18" charset="0"/>
              </a:rPr>
              <a:t>  </a:t>
            </a:r>
            <a:r>
              <a:rPr lang="ru-RU" b="1" i="1" dirty="0" smtClean="0">
                <a:ln>
                  <a:solidFill>
                    <a:schemeClr val="accent1"/>
                  </a:solidFill>
                </a:ln>
                <a:solidFill>
                  <a:srgbClr val="C00000"/>
                </a:solidFill>
                <a:latin typeface="Times New Roman" pitchFamily="18" charset="0"/>
                <a:cs typeface="Times New Roman" pitchFamily="18" charset="0"/>
              </a:rPr>
              <a:t>Помните, что пример аккуратного приема пищи и поведения за столом ребенку      показывают взрослые</a:t>
            </a:r>
            <a:r>
              <a:rPr lang="ru-RU" dirty="0" smtClean="0">
                <a:ln>
                  <a:solidFill>
                    <a:schemeClr val="accent1"/>
                  </a:solidFill>
                </a:ln>
                <a:solidFill>
                  <a:srgbClr val="C00000"/>
                </a:solidFill>
                <a:latin typeface="Times New Roman" pitchFamily="18" charset="0"/>
                <a:cs typeface="Times New Roman" pitchFamily="18" charset="0"/>
              </a:rPr>
              <a:t>.</a:t>
            </a:r>
            <a:r>
              <a:rPr lang="ru-RU" dirty="0" smtClean="0">
                <a:solidFill>
                  <a:srgbClr val="C00000"/>
                </a:solidFill>
                <a:latin typeface="Times New Roman" pitchFamily="18" charset="0"/>
                <a:cs typeface="Times New Roman" pitchFamily="18" charset="0"/>
              </a:rPr>
              <a:t/>
            </a:r>
            <a:br>
              <a:rPr lang="ru-RU" dirty="0" smtClean="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285776"/>
            <a:ext cx="9744076" cy="7496176"/>
          </a:xfrm>
          <a:prstGeom prst="rect">
            <a:avLst/>
          </a:prstGeom>
          <a:noFill/>
        </p:spPr>
      </p:pic>
      <p:sp>
        <p:nvSpPr>
          <p:cNvPr id="3" name="Прямоугольник 2"/>
          <p:cNvSpPr/>
          <p:nvPr/>
        </p:nvSpPr>
        <p:spPr>
          <a:xfrm>
            <a:off x="785786" y="357166"/>
            <a:ext cx="6929486" cy="2954655"/>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Учим ребенка одеваться – раздеваться</a:t>
            </a:r>
          </a:p>
          <a:p>
            <a:pPr algn="just"/>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Большинство детей с аутизмом без специального обучения не овладевают </a:t>
            </a:r>
            <a:r>
              <a:rPr lang="ru-RU" b="1" dirty="0" smtClean="0">
                <a:latin typeface="Times New Roman" pitchFamily="18" charset="0"/>
                <a:cs typeface="Times New Roman" pitchFamily="18" charset="0"/>
              </a:rPr>
              <a:t>навыком самостоятельного одеваться и раздеваться</a:t>
            </a:r>
            <a:r>
              <a:rPr lang="ru-RU" dirty="0" smtClean="0">
                <a:latin typeface="Times New Roman" pitchFamily="18" charset="0"/>
                <a:cs typeface="Times New Roman" pitchFamily="18" charset="0"/>
              </a:rPr>
              <a:t>.     Основными препятствиями обучения могу быть такие моменты как:  </a:t>
            </a:r>
          </a:p>
          <a:p>
            <a:pPr algn="just">
              <a:buFontTx/>
              <a:buChar char="-"/>
            </a:pPr>
            <a:r>
              <a:rPr lang="ru-RU" dirty="0" smtClean="0">
                <a:latin typeface="Times New Roman" pitchFamily="18" charset="0"/>
                <a:cs typeface="Times New Roman" pitchFamily="18" charset="0"/>
              </a:rPr>
              <a:t> ребенок убегает с места одевания; </a:t>
            </a:r>
          </a:p>
          <a:p>
            <a:pPr algn="just">
              <a:buFontTx/>
              <a:buChar char="-"/>
            </a:pPr>
            <a:r>
              <a:rPr lang="ru-RU" dirty="0" smtClean="0">
                <a:latin typeface="Times New Roman" pitchFamily="18" charset="0"/>
                <a:cs typeface="Times New Roman" pitchFamily="18" charset="0"/>
              </a:rPr>
              <a:t> ребенок не владеет отдельными операциями, которые  требуется выполнить при одевании; </a:t>
            </a:r>
          </a:p>
          <a:p>
            <a:pPr algn="just">
              <a:buFontTx/>
              <a:buChar char="-"/>
            </a:pPr>
            <a:r>
              <a:rPr lang="ru-RU" dirty="0" smtClean="0">
                <a:latin typeface="Times New Roman" pitchFamily="18" charset="0"/>
                <a:cs typeface="Times New Roman" pitchFamily="18" charset="0"/>
              </a:rPr>
              <a:t> ребенок не может запомнить последовательность операций;</a:t>
            </a:r>
          </a:p>
          <a:p>
            <a:pPr algn="just">
              <a:buFontTx/>
              <a:buChar char="-"/>
            </a:pPr>
            <a:r>
              <a:rPr lang="ru-RU" dirty="0" smtClean="0">
                <a:latin typeface="Times New Roman" pitchFamily="18" charset="0"/>
                <a:cs typeface="Times New Roman" pitchFamily="18" charset="0"/>
              </a:rPr>
              <a:t> ребенок  ждет инструкций со стороны взрослого. </a:t>
            </a:r>
          </a:p>
          <a:p>
            <a:pPr algn="just"/>
            <a:r>
              <a:rPr lang="ru-RU" dirty="0" smtClean="0">
                <a:latin typeface="Times New Roman" pitchFamily="18" charset="0"/>
                <a:cs typeface="Times New Roman" pitchFamily="18" charset="0"/>
              </a:rPr>
              <a:t> </a:t>
            </a:r>
          </a:p>
        </p:txBody>
      </p:sp>
      <p:pic>
        <p:nvPicPr>
          <p:cNvPr id="5" name="Picture 3" descr="H:\фотокнига\20180704_140416.jpg"/>
          <p:cNvPicPr>
            <a:picLocks noChangeAspect="1" noChangeArrowheads="1"/>
          </p:cNvPicPr>
          <p:nvPr/>
        </p:nvPicPr>
        <p:blipFill>
          <a:blip r:embed="rId3" cstate="print"/>
          <a:srcRect/>
          <a:stretch>
            <a:fillRect/>
          </a:stretch>
        </p:blipFill>
        <p:spPr bwMode="auto">
          <a:xfrm>
            <a:off x="4786314" y="4071942"/>
            <a:ext cx="3546553" cy="2500330"/>
          </a:xfrm>
          <a:prstGeom prst="rect">
            <a:avLst/>
          </a:prstGeom>
          <a:noFill/>
        </p:spPr>
      </p:pic>
      <p:pic>
        <p:nvPicPr>
          <p:cNvPr id="7" name="Рисунок 6" descr="C:\Users\Dom\Desktop\пособия4\пособия4\20180704_140220.jpg"/>
          <p:cNvPicPr/>
          <p:nvPr/>
        </p:nvPicPr>
        <p:blipFill>
          <a:blip r:embed="rId4"/>
          <a:srcRect/>
          <a:stretch>
            <a:fillRect/>
          </a:stretch>
        </p:blipFill>
        <p:spPr bwMode="auto">
          <a:xfrm>
            <a:off x="1142976" y="3357562"/>
            <a:ext cx="3500462" cy="260661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285776"/>
            <a:ext cx="9744076" cy="7496176"/>
          </a:xfrm>
          <a:prstGeom prst="rect">
            <a:avLst/>
          </a:prstGeom>
          <a:noFill/>
        </p:spPr>
      </p:pic>
      <p:sp>
        <p:nvSpPr>
          <p:cNvPr id="4" name="Прямоугольник 3"/>
          <p:cNvSpPr/>
          <p:nvPr/>
        </p:nvSpPr>
        <p:spPr>
          <a:xfrm>
            <a:off x="928662" y="500042"/>
            <a:ext cx="7429552" cy="5632311"/>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Затруднения в освоении таких навыков обычно связаны с нарушениями моторики, концентрации внимания, которая проявляется в виде недостаточного контроля ребенка за своими движениями. Некоторые дети не могут запомнить в каком порядке надо выполнять многочисленные операции при переодевании. Это проявляется в том, что они пытаются взять не тот предмет одежды, который нужен в данный момент, снимают то, что только что надели.</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Чтобы организовать этот процесс используем </a:t>
            </a:r>
            <a:r>
              <a:rPr lang="ru-RU" dirty="0" smtClean="0">
                <a:solidFill>
                  <a:srgbClr val="C00000"/>
                </a:solidFill>
                <a:latin typeface="Times New Roman" pitchFamily="18" charset="0"/>
                <a:ea typeface="Times New Roman" pitchFamily="18" charset="0"/>
                <a:cs typeface="Times New Roman" pitchFamily="18" charset="0"/>
              </a:rPr>
              <a:t>пиктограммы</a:t>
            </a:r>
            <a:r>
              <a:rPr lang="ru-RU" dirty="0" smtClean="0">
                <a:solidFill>
                  <a:srgbClr val="000000"/>
                </a:solidFill>
                <a:latin typeface="Times New Roman" pitchFamily="18" charset="0"/>
                <a:ea typeface="Times New Roman" pitchFamily="18" charset="0"/>
                <a:cs typeface="Times New Roman" pitchFamily="18" charset="0"/>
              </a:rPr>
              <a:t> – пошаговые инструкции, так как запомнить порядок шагов, из которых состоит переодевание, не имея внутренней речевой программы или наглядной схемы последовательности действий, очень сложно. Направляем ребенка, чтобы он после выполнения каждого действия возвращался к расписанию, которое должно быть расположено в раздевалке, где происходит переодевание. Постепенно физическая помощь должна уменьшаться так, чтобы ребенок самостоятельно ориентируясь на пиктограмму, мог переодеваться. Дозированная физическая помощь, предоставляя которую взрослый находится позади ребенка, позволяет создать и закрепить пошаговый стереотип одевания. Степень физической помощи должна быть уменьшена как можно быстрее по мере увеличения самостоятельности ребенка.</a:t>
            </a:r>
            <a:endParaRPr lang="ru-RU" dirty="0" smtClean="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285776"/>
            <a:ext cx="9744076" cy="7496176"/>
          </a:xfrm>
          <a:prstGeom prst="rect">
            <a:avLst/>
          </a:prstGeom>
          <a:noFill/>
        </p:spPr>
      </p:pic>
      <p:sp>
        <p:nvSpPr>
          <p:cNvPr id="9" name="Прямоугольник 8"/>
          <p:cNvSpPr/>
          <p:nvPr/>
        </p:nvSpPr>
        <p:spPr>
          <a:xfrm>
            <a:off x="785786" y="71414"/>
            <a:ext cx="7715304" cy="6463308"/>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Большинство детей с аутизмом без специального обучения не овладевают навыком самостоятельно одеваться и раздеваться. Основные препятствия в том, что ребенок :</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убегает с места одевания;</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не владеет отдельными операциями, которые требуется выполнить при одевании;</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не может запомнить последовательность операций;</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ждет инструкций со стороны взрослого.</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Правильно организованное пространство позволит сформировать стереотип одевания в определенном месте. Ребенку приходится переодеваться не менее 4-х раз в день: утром (снять пижаму, надеть домашнюю одежду), в течение дня (на прогулку, с прогулки); вечером (снять домашнюю одежду, надеть пижаму). Важно, чтобы процесс каждого переодевания осуществлялся в определенном месте (около кровати, в прихожей). Оно должно быть, по возможности, ограничено какими-либо пространственными рамками. Когда ребенок встает с постели, его следует сразу подвести к стулу, усадить на него, затем направлять частично к самостоятельному выполнению операций по переодеванию. В начале важно, чтобы все происходило быстро и энергично. Наша основная задача – удержать ребенка в ситуации одевания так, чтобы он не успел отвлечься. Что касается обучения отдельным навыкам по ходу одевания, главное – решить для себя, как именно учить ребенка выполнять то или иное действие(снимать или надевать куртку).</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357214"/>
            <a:ext cx="9744076" cy="7496176"/>
          </a:xfrm>
          <a:prstGeom prst="rect">
            <a:avLst/>
          </a:prstGeom>
          <a:noFill/>
        </p:spPr>
      </p:pic>
      <p:sp>
        <p:nvSpPr>
          <p:cNvPr id="3" name="Прямоугольник 2"/>
          <p:cNvSpPr/>
          <p:nvPr/>
        </p:nvSpPr>
        <p:spPr>
          <a:xfrm>
            <a:off x="928662" y="428604"/>
            <a:ext cx="6786610" cy="1477328"/>
          </a:xfrm>
          <a:prstGeom prst="rect">
            <a:avLst/>
          </a:prstGeom>
        </p:spPr>
        <p:txBody>
          <a:bodyPr wrap="square">
            <a:spAutoFit/>
          </a:bodyPr>
          <a:lstStyle/>
          <a:p>
            <a:pPr algn="just"/>
            <a:r>
              <a:rPr lang="ru-RU" dirty="0" smtClean="0">
                <a:latin typeface="Times New Roman" pitchFamily="18" charset="0"/>
                <a:ea typeface="Times New Roman" pitchFamily="18" charset="0"/>
                <a:cs typeface="Times New Roman" pitchFamily="18" charset="0"/>
              </a:rPr>
              <a:t>     Одной из причин проблем с развитием навыков самообслуживания у детей с аутизмом является то, что у них отсутствуют навыки подражания и имитации действий взрослых. Поэтому одной из важных целей занятий является то, что необходимо научить ребенка повторять наши действия.</a:t>
            </a:r>
          </a:p>
        </p:txBody>
      </p:sp>
      <p:pic>
        <p:nvPicPr>
          <p:cNvPr id="52226" name="Picture 2" descr="https://im0-tub-ru.yandex.net/i?id=6f6d66d707e75174211af094dd8c392f-l&amp;n=13"/>
          <p:cNvPicPr>
            <a:picLocks noChangeAspect="1" noChangeArrowheads="1"/>
          </p:cNvPicPr>
          <p:nvPr/>
        </p:nvPicPr>
        <p:blipFill>
          <a:blip r:embed="rId3"/>
          <a:srcRect/>
          <a:stretch>
            <a:fillRect/>
          </a:stretch>
        </p:blipFill>
        <p:spPr bwMode="auto">
          <a:xfrm>
            <a:off x="2143108" y="4357694"/>
            <a:ext cx="4214842" cy="2386654"/>
          </a:xfrm>
          <a:prstGeom prst="rect">
            <a:avLst/>
          </a:prstGeom>
          <a:noFill/>
        </p:spPr>
      </p:pic>
      <p:pic>
        <p:nvPicPr>
          <p:cNvPr id="52228" name="Picture 4" descr="https://im0-tub-ru.yandex.net/i?id=763ce1809cf9bb97a24760847da8f259-l&amp;n=13"/>
          <p:cNvPicPr>
            <a:picLocks noChangeAspect="1" noChangeArrowheads="1"/>
          </p:cNvPicPr>
          <p:nvPr/>
        </p:nvPicPr>
        <p:blipFill>
          <a:blip r:embed="rId4"/>
          <a:srcRect/>
          <a:stretch>
            <a:fillRect/>
          </a:stretch>
        </p:blipFill>
        <p:spPr bwMode="auto">
          <a:xfrm>
            <a:off x="1071538" y="2143116"/>
            <a:ext cx="3143272" cy="2047056"/>
          </a:xfrm>
          <a:prstGeom prst="rect">
            <a:avLst/>
          </a:prstGeom>
          <a:noFill/>
        </p:spPr>
      </p:pic>
      <p:pic>
        <p:nvPicPr>
          <p:cNvPr id="52230" name="Picture 6" descr="https://im0-tub-ru.yandex.net/i?id=1f11397721685934efec62e4ec721faa-l&amp;n=13"/>
          <p:cNvPicPr>
            <a:picLocks noChangeAspect="1" noChangeArrowheads="1"/>
          </p:cNvPicPr>
          <p:nvPr/>
        </p:nvPicPr>
        <p:blipFill>
          <a:blip r:embed="rId5"/>
          <a:srcRect/>
          <a:stretch>
            <a:fillRect/>
          </a:stretch>
        </p:blipFill>
        <p:spPr bwMode="auto">
          <a:xfrm>
            <a:off x="5072066" y="2000240"/>
            <a:ext cx="3429024" cy="228713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285776"/>
            <a:ext cx="9744076" cy="7496176"/>
          </a:xfrm>
          <a:prstGeom prst="rect">
            <a:avLst/>
          </a:prstGeom>
          <a:noFill/>
        </p:spPr>
      </p:pic>
      <p:pic>
        <p:nvPicPr>
          <p:cNvPr id="8" name="Picture 4" descr="https://im0-tub-ru.yandex.net/i?id=2340857944ca5a6882cf28807c00802d-l&amp;n=13"/>
          <p:cNvPicPr>
            <a:picLocks noChangeAspect="1" noChangeArrowheads="1"/>
          </p:cNvPicPr>
          <p:nvPr/>
        </p:nvPicPr>
        <p:blipFill>
          <a:blip r:embed="rId3" cstate="print"/>
          <a:srcRect/>
          <a:stretch>
            <a:fillRect/>
          </a:stretch>
        </p:blipFill>
        <p:spPr bwMode="auto">
          <a:xfrm>
            <a:off x="1142976" y="714356"/>
            <a:ext cx="7301638" cy="489209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285776"/>
            <a:ext cx="9744076" cy="7496176"/>
          </a:xfrm>
          <a:prstGeom prst="rect">
            <a:avLst/>
          </a:prstGeom>
          <a:noFill/>
        </p:spPr>
      </p:pic>
      <p:pic>
        <p:nvPicPr>
          <p:cNvPr id="6" name="Picture 2" descr="https://im0-tub-ru.yandex.net/i?id=c95498d99ac41741b256c818075da558-l&amp;n=13"/>
          <p:cNvPicPr>
            <a:picLocks noChangeAspect="1" noChangeArrowheads="1"/>
          </p:cNvPicPr>
          <p:nvPr/>
        </p:nvPicPr>
        <p:blipFill>
          <a:blip r:embed="rId3"/>
          <a:srcRect/>
          <a:stretch>
            <a:fillRect/>
          </a:stretch>
        </p:blipFill>
        <p:spPr bwMode="auto">
          <a:xfrm>
            <a:off x="1142976" y="928670"/>
            <a:ext cx="7010400" cy="49530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14337" name="Rectangle 1"/>
          <p:cNvSpPr>
            <a:spLocks noChangeArrowheads="1"/>
          </p:cNvSpPr>
          <p:nvPr/>
        </p:nvSpPr>
        <p:spPr bwMode="auto">
          <a:xfrm>
            <a:off x="785786" y="1643050"/>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785786" y="214290"/>
            <a:ext cx="6858048" cy="4616648"/>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«Учим ребенка надевать  курточку».</a:t>
            </a:r>
          </a:p>
          <a:p>
            <a:pPr lvl="0" algn="just"/>
            <a:r>
              <a:rPr lang="ru-RU" dirty="0" smtClean="0">
                <a:latin typeface="Times New Roman" pitchFamily="18" charset="0"/>
                <a:cs typeface="Times New Roman" pitchFamily="18" charset="0"/>
              </a:rPr>
              <a:t>      Научить ребенка самостоятельно надевать куртку с капюшоном можно так: сначала учат ребенка надеть на голову капюшон, чтобы куртка повисла сзади, затем ребенок должен вдеть руки в рукава и снять капюшон. </a:t>
            </a:r>
          </a:p>
          <a:p>
            <a:pPr lvl="0" algn="just"/>
            <a:r>
              <a:rPr lang="ru-RU" dirty="0" smtClean="0">
                <a:latin typeface="Times New Roman" pitchFamily="18" charset="0"/>
                <a:cs typeface="Times New Roman" pitchFamily="18" charset="0"/>
              </a:rPr>
              <a:t>      В возрасте двух-трех лет ребенка обучают надевать курточку, не застегивая ее на пуговицы или молнию.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Одевая малыша на прогулку, взрослый вдевает левую руку ребенка в левый рукав, а правый рукав набрасывает на правое плечо и говорит например, «Саша, надень курточку».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Затем вдевается правая рука в рукав. Ребенка благодарят за соучастие. Повторяется это до тех пор, пока малыш не будет сам вдевать руку в рукав, когда другая рука находится в своем рукаве.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Затем, переходя ко второму действию, показывают, как нужно держать куртку раскрытой и всовывать руку в нужный рукав. </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14337" name="Rectangle 1"/>
          <p:cNvSpPr>
            <a:spLocks noChangeArrowheads="1"/>
          </p:cNvSpPr>
          <p:nvPr/>
        </p:nvSpPr>
        <p:spPr bwMode="auto">
          <a:xfrm>
            <a:off x="785786" y="1643050"/>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785786" y="214290"/>
            <a:ext cx="6858048" cy="2585323"/>
          </a:xfrm>
          <a:prstGeom prst="rect">
            <a:avLst/>
          </a:prstGeom>
        </p:spPr>
        <p:txBody>
          <a:bodyPr wrap="square">
            <a:spAutoFit/>
          </a:bodyPr>
          <a:lstStyle/>
          <a:p>
            <a:pPr algn="just"/>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Далее накидывают рукав на плечо малыша, и он продолжает надевать курточку, как умеет. Взрослый не спешит накидывать на плечо малыша рукав курточки, чтобы тот сам попытался найти его. Важно каждый раз напоминать: «Саша, надень курточку». </a:t>
            </a:r>
          </a:p>
          <a:p>
            <a:pPr algn="just"/>
            <a:r>
              <a:rPr lang="ru-RU" dirty="0" smtClean="0">
                <a:latin typeface="Times New Roman" pitchFamily="18" charset="0"/>
                <a:cs typeface="Times New Roman" pitchFamily="18" charset="0"/>
              </a:rPr>
              <a:t>Нужны многократные тренировки, пока ребенок научится держать курточку в нужном положении. Все усилия и успехи малыша поощряются словами.</a:t>
            </a:r>
            <a:r>
              <a:rPr lang="ru-RU" dirty="0" smtClean="0"/>
              <a:t/>
            </a:r>
            <a:br>
              <a:rPr lang="ru-RU" dirty="0" smtClean="0"/>
            </a:br>
            <a:endParaRPr lang="ru-RU" dirty="0"/>
          </a:p>
        </p:txBody>
      </p:sp>
      <p:pic>
        <p:nvPicPr>
          <p:cNvPr id="5" name="Picture 2" descr="http://clipart-library.com/image_gallery/80920.jpg"/>
          <p:cNvPicPr>
            <a:picLocks noChangeAspect="1" noChangeArrowheads="1"/>
          </p:cNvPicPr>
          <p:nvPr/>
        </p:nvPicPr>
        <p:blipFill>
          <a:blip r:embed="rId3"/>
          <a:srcRect/>
          <a:stretch>
            <a:fillRect/>
          </a:stretch>
        </p:blipFill>
        <p:spPr bwMode="auto">
          <a:xfrm>
            <a:off x="3143240" y="2643182"/>
            <a:ext cx="2812794" cy="380259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357222" y="-428652"/>
            <a:ext cx="9744076" cy="7496176"/>
          </a:xfrm>
          <a:prstGeom prst="rect">
            <a:avLst/>
          </a:prstGeom>
          <a:noFill/>
        </p:spPr>
      </p:pic>
      <p:sp>
        <p:nvSpPr>
          <p:cNvPr id="4" name="Прямоугольник 3"/>
          <p:cNvSpPr/>
          <p:nvPr/>
        </p:nvSpPr>
        <p:spPr>
          <a:xfrm>
            <a:off x="928662" y="142853"/>
            <a:ext cx="6858048" cy="2954655"/>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Учим ребенка застегивать кнопки</a:t>
            </a:r>
            <a:r>
              <a:rPr lang="ru-RU" sz="2400" b="1" i="1" dirty="0" smtClean="0">
                <a:solidFill>
                  <a:schemeClr val="accent2"/>
                </a:solidFill>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Застегиванию кнопок обучают ребенка, начиная с очень крупных кнопок. Кнопки должны быть не очень тугие, чтобы малыш смог их застегнуть. Сначала взрослый сам совмещает две части кнопки так, чтобы ребенку осталось только прижать их друг к другу. Затем его тренируют в совмещении двух частей кнопки и в умении прижать их друг к другу, не забывая постоянно хвалить и вознаграждать за успех.</a:t>
            </a:r>
          </a:p>
          <a:p>
            <a:pPr algn="just"/>
            <a:r>
              <a:rPr lang="ru-RU" dirty="0" smtClean="0">
                <a:latin typeface="Times New Roman" pitchFamily="18" charset="0"/>
                <a:cs typeface="Times New Roman" pitchFamily="18" charset="0"/>
              </a:rPr>
              <a:t>Для тренировок можно использовать как одежду , так и специальные тренажеры.</a:t>
            </a:r>
            <a:endParaRPr lang="ru-RU" dirty="0"/>
          </a:p>
        </p:txBody>
      </p:sp>
      <p:pic>
        <p:nvPicPr>
          <p:cNvPr id="5" name="Рисунок 4" descr="H:\фото пособий и дети 1\20170403_110831.jpg"/>
          <p:cNvPicPr/>
          <p:nvPr/>
        </p:nvPicPr>
        <p:blipFill>
          <a:blip r:embed="rId3"/>
          <a:srcRect/>
          <a:stretch>
            <a:fillRect/>
          </a:stretch>
        </p:blipFill>
        <p:spPr bwMode="auto">
          <a:xfrm>
            <a:off x="5214942" y="2928934"/>
            <a:ext cx="2504599" cy="3340151"/>
          </a:xfrm>
          <a:prstGeom prst="rect">
            <a:avLst/>
          </a:prstGeom>
          <a:noFill/>
          <a:ln w="9525">
            <a:noFill/>
            <a:miter lim="800000"/>
            <a:headEnd/>
            <a:tailEnd/>
          </a:ln>
        </p:spPr>
      </p:pic>
      <p:pic>
        <p:nvPicPr>
          <p:cNvPr id="6" name="Рисунок 5" descr="C:\Documents and Settings\Administrator\Desktop\пособия 8\20180625_140927.jpg"/>
          <p:cNvPicPr/>
          <p:nvPr/>
        </p:nvPicPr>
        <p:blipFill>
          <a:blip r:embed="rId4" cstate="print"/>
          <a:srcRect/>
          <a:stretch>
            <a:fillRect/>
          </a:stretch>
        </p:blipFill>
        <p:spPr bwMode="auto">
          <a:xfrm>
            <a:off x="1142976" y="3429000"/>
            <a:ext cx="3676650" cy="27574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600076" y="-357214"/>
            <a:ext cx="9744076" cy="7496176"/>
          </a:xfrm>
          <a:prstGeom prst="rect">
            <a:avLst/>
          </a:prstGeom>
          <a:noFill/>
        </p:spPr>
      </p:pic>
      <p:sp>
        <p:nvSpPr>
          <p:cNvPr id="4" name="Прямоугольник 3"/>
          <p:cNvSpPr/>
          <p:nvPr/>
        </p:nvSpPr>
        <p:spPr>
          <a:xfrm>
            <a:off x="928662" y="142853"/>
            <a:ext cx="6858048" cy="738664"/>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Учим ребенка застегивать пуговки</a:t>
            </a:r>
            <a:r>
              <a:rPr lang="ru-RU" sz="2400" b="1" i="1" dirty="0" smtClean="0">
                <a:solidFill>
                  <a:schemeClr val="accent2"/>
                </a:solidFill>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endParaRPr lang="ru-RU" dirty="0"/>
          </a:p>
        </p:txBody>
      </p:sp>
      <p:sp>
        <p:nvSpPr>
          <p:cNvPr id="53249" name="Rectangle 1"/>
          <p:cNvSpPr>
            <a:spLocks noChangeArrowheads="1"/>
          </p:cNvSpPr>
          <p:nvPr/>
        </p:nvSpPr>
        <p:spPr bwMode="auto">
          <a:xfrm>
            <a:off x="1000100" y="571480"/>
            <a:ext cx="414340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обучении застегивать пуговицы сначала  можно предложить ребенку тренажеры с крупными пуговицами и петлями, в которые легко проходят пуговицы.   При обучении  нужно использовать физическую помощь и поощрять  ребенка за то, что он пытается самостоятельно застегнуть пуговицы.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Затем ребенку предлагаются тренажеры с более мелкими пуговицами и более тугими петлями.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следующем этапе  ребенку предлагают застегивать большие и средние пуговицы на своей одежде, и только когда успех достигнут, ребенка учат застегивать рубашки с мелкими пуговицами.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7" name="Picture 2" descr="C:\Users\Dom\Desktop\последняя\презент 2018 1\20151105_095746.jpg"/>
          <p:cNvPicPr>
            <a:picLocks noChangeAspect="1" noChangeArrowheads="1"/>
          </p:cNvPicPr>
          <p:nvPr/>
        </p:nvPicPr>
        <p:blipFill>
          <a:blip r:embed="rId3" cstate="print"/>
          <a:srcRect/>
          <a:stretch>
            <a:fillRect/>
          </a:stretch>
        </p:blipFill>
        <p:spPr bwMode="auto">
          <a:xfrm>
            <a:off x="5429256" y="1643050"/>
            <a:ext cx="2450244" cy="41434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4" name="Прямоугольник 3"/>
          <p:cNvSpPr/>
          <p:nvPr/>
        </p:nvSpPr>
        <p:spPr>
          <a:xfrm>
            <a:off x="1000100" y="214290"/>
            <a:ext cx="4143404" cy="5539978"/>
          </a:xfrm>
          <a:prstGeom prst="rect">
            <a:avLst/>
          </a:prstGeom>
        </p:spPr>
        <p:txBody>
          <a:bodyPr wrap="square">
            <a:spAutoFit/>
          </a:bodyPr>
          <a:lstStyle/>
          <a:p>
            <a:r>
              <a:rPr lang="ru-RU" sz="2400" b="1" dirty="0" smtClean="0">
                <a:solidFill>
                  <a:schemeClr val="accent2"/>
                </a:solidFill>
                <a:latin typeface="Times New Roman" pitchFamily="18" charset="0"/>
                <a:cs typeface="Times New Roman" pitchFamily="18" charset="0"/>
              </a:rPr>
              <a:t>Учим ребенка расстегивать  молнию.</a:t>
            </a:r>
            <a:br>
              <a:rPr lang="ru-RU" sz="2400" b="1" dirty="0" smtClean="0">
                <a:solidFill>
                  <a:schemeClr val="accent2"/>
                </a:solidFill>
                <a:latin typeface="Times New Roman" pitchFamily="18" charset="0"/>
                <a:cs typeface="Times New Roman" pitchFamily="18" charset="0"/>
              </a:rPr>
            </a:br>
            <a:r>
              <a:rPr lang="ru-RU" b="1" dirty="0" smtClean="0"/>
              <a:t/>
            </a:r>
            <a:br>
              <a:rPr lang="ru-RU" b="1" dirty="0" smtClean="0"/>
            </a:br>
            <a:r>
              <a:rPr lang="ru-RU" dirty="0" smtClean="0">
                <a:latin typeface="Times New Roman" pitchFamily="18" charset="0"/>
                <a:cs typeface="Times New Roman" pitchFamily="18" charset="0"/>
              </a:rPr>
              <a:t>    Расстегивать молнию ребенка учат следующим образом: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взрослый обращает внимание малыша на наличие язычка у замка молнии.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затем его пальцами (большим и указательным), находящимися в руке взрослого,   замок молнии спускается до основания.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на заключительном этапе обучения ребенок должен самостоятельно находить    язычок, спускать замок молнии до основания.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Обучение застегиванию молнии проходит проще после того, как ребенок научился расстегивать её.</a:t>
            </a:r>
            <a:br>
              <a:rPr lang="ru-RU" dirty="0" smtClean="0">
                <a:latin typeface="Times New Roman" pitchFamily="18" charset="0"/>
                <a:cs typeface="Times New Roman" pitchFamily="18" charset="0"/>
              </a:rPr>
            </a:br>
            <a:endParaRPr lang="ru-RU" dirty="0"/>
          </a:p>
        </p:txBody>
      </p:sp>
      <p:pic>
        <p:nvPicPr>
          <p:cNvPr id="5" name="Рисунок 4" descr="C:\Users\Dom\Desktop\презентация\20180912_092945.jpg"/>
          <p:cNvPicPr/>
          <p:nvPr/>
        </p:nvPicPr>
        <p:blipFill>
          <a:blip r:embed="rId3" cstate="print"/>
          <a:srcRect/>
          <a:stretch>
            <a:fillRect/>
          </a:stretch>
        </p:blipFill>
        <p:spPr bwMode="auto">
          <a:xfrm rot="5400000">
            <a:off x="5036346" y="1821648"/>
            <a:ext cx="4000529" cy="278608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428652"/>
            <a:ext cx="9744076" cy="7496176"/>
          </a:xfrm>
          <a:prstGeom prst="rect">
            <a:avLst/>
          </a:prstGeom>
          <a:noFill/>
        </p:spPr>
      </p:pic>
      <p:sp>
        <p:nvSpPr>
          <p:cNvPr id="14337" name="Rectangle 1"/>
          <p:cNvSpPr>
            <a:spLocks noChangeArrowheads="1"/>
          </p:cNvSpPr>
          <p:nvPr/>
        </p:nvSpPr>
        <p:spPr bwMode="auto">
          <a:xfrm>
            <a:off x="785786" y="1643050"/>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4421959" y="3244334"/>
            <a:ext cx="300082" cy="369332"/>
          </a:xfrm>
          <a:prstGeom prst="rect">
            <a:avLst/>
          </a:prstGeom>
        </p:spPr>
        <p:txBody>
          <a:bodyPr wrap="none">
            <a:spAutoFit/>
          </a:bodyPr>
          <a:lstStyle/>
          <a:p>
            <a:r>
              <a:rPr lang="ru-RU" b="1" dirty="0" smtClean="0">
                <a:solidFill>
                  <a:schemeClr val="accent2"/>
                </a:solidFill>
                <a:latin typeface="Times New Roman" pitchFamily="18" charset="0"/>
                <a:cs typeface="Times New Roman" pitchFamily="18" charset="0"/>
              </a:rPr>
              <a:t>«</a:t>
            </a:r>
            <a:endParaRPr lang="ru-RU" dirty="0"/>
          </a:p>
        </p:txBody>
      </p:sp>
      <p:sp>
        <p:nvSpPr>
          <p:cNvPr id="5" name="Прямоугольник 4"/>
          <p:cNvSpPr/>
          <p:nvPr/>
        </p:nvSpPr>
        <p:spPr>
          <a:xfrm>
            <a:off x="4421959" y="3244334"/>
            <a:ext cx="300082" cy="369332"/>
          </a:xfrm>
          <a:prstGeom prst="rect">
            <a:avLst/>
          </a:prstGeom>
        </p:spPr>
        <p:txBody>
          <a:bodyPr wrap="none">
            <a:spAutoFit/>
          </a:bodyPr>
          <a:lstStyle/>
          <a:p>
            <a:r>
              <a:rPr lang="ru-RU" b="1" dirty="0" smtClean="0">
                <a:solidFill>
                  <a:schemeClr val="accent2"/>
                </a:solidFill>
                <a:latin typeface="Times New Roman" pitchFamily="18" charset="0"/>
                <a:cs typeface="Times New Roman" pitchFamily="18" charset="0"/>
              </a:rPr>
              <a:t>«</a:t>
            </a:r>
            <a:endParaRPr lang="ru-RU" dirty="0"/>
          </a:p>
        </p:txBody>
      </p:sp>
      <p:sp>
        <p:nvSpPr>
          <p:cNvPr id="6" name="Прямоугольник 5"/>
          <p:cNvSpPr/>
          <p:nvPr/>
        </p:nvSpPr>
        <p:spPr>
          <a:xfrm>
            <a:off x="857224" y="982177"/>
            <a:ext cx="7143800" cy="3847207"/>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Учим ребенка снимать штанишки</a:t>
            </a:r>
            <a:r>
              <a:rPr lang="ru-RU" sz="2400" b="1" i="1" dirty="0" smtClean="0">
                <a:solidFill>
                  <a:schemeClr val="accent2"/>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Последовательно ребенка обучают:</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 сначала снимать спущенную взрослым штанину </a:t>
            </a:r>
            <a:r>
              <a:rPr lang="ru-RU" i="1" dirty="0" smtClean="0">
                <a:solidFill>
                  <a:schemeClr val="accent2"/>
                </a:solidFill>
                <a:latin typeface="Times New Roman" pitchFamily="18" charset="0"/>
                <a:cs typeface="Times New Roman" pitchFamily="18" charset="0"/>
              </a:rPr>
              <a:t>с одной ноги от щиколотки</a:t>
            </a:r>
            <a:r>
              <a:rPr lang="ru-RU" dirty="0" smtClean="0">
                <a:latin typeface="Times New Roman" pitchFamily="18" charset="0"/>
                <a:cs typeface="Times New Roman" pitchFamily="18" charset="0"/>
              </a:rPr>
              <a:t> (сидя);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-потом снимать штанины </a:t>
            </a:r>
            <a:r>
              <a:rPr lang="ru-RU" i="1" dirty="0" smtClean="0">
                <a:solidFill>
                  <a:schemeClr val="accent2"/>
                </a:solidFill>
                <a:latin typeface="Times New Roman" pitchFamily="18" charset="0"/>
                <a:cs typeface="Times New Roman" pitchFamily="18" charset="0"/>
              </a:rPr>
              <a:t>с обеих ног от щико</a:t>
            </a:r>
            <a:r>
              <a:rPr lang="ru-RU" i="1" dirty="0" smtClean="0">
                <a:solidFill>
                  <a:srgbClr val="C00000"/>
                </a:solidFill>
                <a:latin typeface="Times New Roman" pitchFamily="18" charset="0"/>
                <a:cs typeface="Times New Roman" pitchFamily="18" charset="0"/>
              </a:rPr>
              <a:t>лотки</a:t>
            </a:r>
            <a:r>
              <a:rPr lang="ru-RU" dirty="0" smtClean="0">
                <a:latin typeface="Times New Roman" pitchFamily="18" charset="0"/>
                <a:cs typeface="Times New Roman" pitchFamily="18" charset="0"/>
              </a:rPr>
              <a:t> (сидя);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-после этого спускать штаны вниз </a:t>
            </a:r>
            <a:r>
              <a:rPr lang="ru-RU" i="1" dirty="0" smtClean="0">
                <a:solidFill>
                  <a:schemeClr val="accent2"/>
                </a:solidFill>
                <a:latin typeface="Times New Roman" pitchFamily="18" charset="0"/>
                <a:cs typeface="Times New Roman" pitchFamily="18" charset="0"/>
              </a:rPr>
              <a:t>от колен </a:t>
            </a:r>
            <a:r>
              <a:rPr lang="ru-RU" dirty="0" smtClean="0">
                <a:latin typeface="Times New Roman" pitchFamily="18" charset="0"/>
                <a:cs typeface="Times New Roman" pitchFamily="18" charset="0"/>
              </a:rPr>
              <a:t>(сидя);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-затем спускать штаны вниз от </a:t>
            </a:r>
            <a:r>
              <a:rPr lang="ru-RU" i="1" dirty="0" smtClean="0">
                <a:solidFill>
                  <a:schemeClr val="accent2"/>
                </a:solidFill>
                <a:latin typeface="Times New Roman" pitchFamily="18" charset="0"/>
                <a:cs typeface="Times New Roman" pitchFamily="18" charset="0"/>
              </a:rPr>
              <a:t>середины бедра </a:t>
            </a:r>
            <a:r>
              <a:rPr lang="ru-RU" dirty="0" smtClean="0">
                <a:latin typeface="Times New Roman" pitchFamily="18" charset="0"/>
                <a:cs typeface="Times New Roman" pitchFamily="18" charset="0"/>
              </a:rPr>
              <a:t>(стоя);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-спускать штаны вниз </a:t>
            </a:r>
            <a:r>
              <a:rPr lang="ru-RU" i="1" dirty="0" smtClean="0">
                <a:solidFill>
                  <a:schemeClr val="accent2"/>
                </a:solidFill>
                <a:latin typeface="Times New Roman" pitchFamily="18" charset="0"/>
                <a:cs typeface="Times New Roman" pitchFamily="18" charset="0"/>
              </a:rPr>
              <a:t>от поясницы </a:t>
            </a:r>
            <a:r>
              <a:rPr lang="ru-RU" dirty="0" smtClean="0">
                <a:latin typeface="Times New Roman" pitchFamily="18" charset="0"/>
                <a:cs typeface="Times New Roman" pitchFamily="18" charset="0"/>
              </a:rPr>
              <a:t>(стоя);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 последнее – снимать штаны в</a:t>
            </a:r>
            <a:r>
              <a:rPr lang="ru-RU" dirty="0" smtClean="0">
                <a:solidFill>
                  <a:schemeClr val="accent2"/>
                </a:solidFill>
                <a:latin typeface="Times New Roman" pitchFamily="18" charset="0"/>
                <a:cs typeface="Times New Roman" pitchFamily="18" charset="0"/>
              </a:rPr>
              <a:t>низ от талии </a:t>
            </a:r>
            <a:r>
              <a:rPr lang="ru-RU" dirty="0" smtClean="0">
                <a:latin typeface="Times New Roman" pitchFamily="18" charset="0"/>
                <a:cs typeface="Times New Roman" pitchFamily="18" charset="0"/>
              </a:rPr>
              <a:t>(стоя).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После того, как ребенок научился сам спускать свои штанишки, его учат самостоятельно надевать их.</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142908" y="-357214"/>
            <a:ext cx="9744076" cy="7496176"/>
          </a:xfrm>
          <a:prstGeom prst="rect">
            <a:avLst/>
          </a:prstGeom>
          <a:noFill/>
        </p:spPr>
      </p:pic>
      <p:sp>
        <p:nvSpPr>
          <p:cNvPr id="3" name="Прямоугольник 2"/>
          <p:cNvSpPr/>
          <p:nvPr/>
        </p:nvSpPr>
        <p:spPr>
          <a:xfrm>
            <a:off x="1142976" y="1714488"/>
            <a:ext cx="6643734" cy="2308324"/>
          </a:xfrm>
          <a:prstGeom prst="rect">
            <a:avLst/>
          </a:prstGeom>
        </p:spPr>
        <p:txBody>
          <a:bodyPr wrap="square">
            <a:spAutoFit/>
          </a:bodyPr>
          <a:lstStyle/>
          <a:p>
            <a:pPr algn="just"/>
            <a:r>
              <a:rPr lang="ru-RU" dirty="0" smtClean="0">
                <a:latin typeface="Times New Roman" pitchFamily="18" charset="0"/>
                <a:cs typeface="Times New Roman" pitchFamily="18" charset="0"/>
              </a:rPr>
              <a:t>      Для начала родители должны  взять штанишки на резинке, так как они легче надеваются и не имеют дополнительных застежек. В этой ситуации важно выработать у ребенка навык имитации.</a:t>
            </a:r>
          </a:p>
          <a:p>
            <a:pPr algn="just"/>
            <a:r>
              <a:rPr lang="ru-RU" dirty="0" smtClean="0">
                <a:latin typeface="Times New Roman" pitchFamily="18" charset="0"/>
                <a:cs typeface="Times New Roman" pitchFamily="18" charset="0"/>
              </a:rPr>
              <a:t>       Прежде чем просить ребенка надевать штаны самостоятельно, можно  потренироваться с ним  на куклах или игрушках.     Когда ребенок усвоит движения, которые для этого необходимо сделать, следует  переходить  на обучение этому навыку, непосредственно на нем. </a:t>
            </a:r>
          </a:p>
        </p:txBody>
      </p:sp>
      <p:sp>
        <p:nvSpPr>
          <p:cNvPr id="4" name="Прямоугольник 3"/>
          <p:cNvSpPr/>
          <p:nvPr/>
        </p:nvSpPr>
        <p:spPr>
          <a:xfrm>
            <a:off x="1142976" y="714356"/>
            <a:ext cx="6000792" cy="830997"/>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Учим ребенка надевать штанишки</a:t>
            </a:r>
            <a:r>
              <a:rPr lang="ru-RU" sz="2400" i="1" dirty="0" smtClean="0">
                <a:solidFill>
                  <a:schemeClr val="accent2"/>
                </a:solidFill>
                <a:latin typeface="Times New Roman" pitchFamily="18" charset="0"/>
                <a:cs typeface="Times New Roman" pitchFamily="18" charset="0"/>
              </a:rPr>
              <a:t/>
            </a:r>
            <a:br>
              <a:rPr lang="ru-RU" sz="2400" i="1" dirty="0" smtClean="0">
                <a:solidFill>
                  <a:schemeClr val="accent2"/>
                </a:solidFill>
                <a:latin typeface="Times New Roman" pitchFamily="18" charset="0"/>
                <a:cs typeface="Times New Roman" pitchFamily="18" charset="0"/>
              </a:rPr>
            </a:br>
            <a:endParaRPr lang="ru-RU" sz="2400" i="1" dirty="0">
              <a:solidFill>
                <a:schemeClr val="accent2"/>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300038" y="-319088"/>
            <a:ext cx="9744076" cy="7496176"/>
          </a:xfrm>
          <a:prstGeom prst="rect">
            <a:avLst/>
          </a:prstGeom>
          <a:noFill/>
        </p:spPr>
      </p:pic>
      <p:sp>
        <p:nvSpPr>
          <p:cNvPr id="12289" name="Rectangle 1"/>
          <p:cNvSpPr>
            <a:spLocks noChangeArrowheads="1"/>
          </p:cNvSpPr>
          <p:nvPr/>
        </p:nvSpPr>
        <p:spPr bwMode="auto">
          <a:xfrm>
            <a:off x="714348" y="428604"/>
            <a:ext cx="442915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1"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Учим ребенка обуваться</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Многие дети надевают обувь </a:t>
            </a:r>
            <a:r>
              <a:rPr kumimoji="0" lang="ru-RU"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на ту ногу</a:t>
            </a:r>
            <a:r>
              <a:rPr kumimoji="0" lang="ru-RU"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обучении можно на линолеум приклеить (или закрепить скотчем) вырезанные из картона контуры подошв, точно соответствующие размеру обуви ребенка. Ребенка сначала нужно научить  ставить тапочки (туфли, сапоги), накладывая их на контуры. Таким способом ребенок может научиться правильно надевать обувь без помощи взрослого. Со временем контуры следует убрать (можно делать это постепенно: сделать их менее яркими, только затем убрать совсем).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Можно использовать специальные упражнения  с трафаретами. </a:t>
            </a:r>
            <a:endParaRPr kumimoji="0" lang="ru-RU" i="0" u="none" strike="noStrike" cap="none" normalizeH="0" baseline="0" dirty="0" smtClean="0">
              <a:ln>
                <a:noFill/>
              </a:ln>
              <a:solidFill>
                <a:schemeClr val="tx1"/>
              </a:solidFill>
              <a:effectLst/>
              <a:latin typeface="Arial" pitchFamily="34" charset="0"/>
            </a:endParaRPr>
          </a:p>
        </p:txBody>
      </p:sp>
      <p:sp>
        <p:nvSpPr>
          <p:cNvPr id="15362" name="AutoShape 2" descr="https://i.mycdn.me/image?id=848809382650&amp;t=3&amp;plc=WEB&amp;tkn=*KZmgmmKYl-k5R-esMPwKSMrdd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3" name="Picture 3" descr="C:\Documents and Settings\Administrator\My Documents\Downloads\image.jpg"/>
          <p:cNvPicPr>
            <a:picLocks noChangeAspect="1" noChangeArrowheads="1"/>
          </p:cNvPicPr>
          <p:nvPr/>
        </p:nvPicPr>
        <p:blipFill>
          <a:blip r:embed="rId3"/>
          <a:srcRect/>
          <a:stretch>
            <a:fillRect/>
          </a:stretch>
        </p:blipFill>
        <p:spPr bwMode="auto">
          <a:xfrm>
            <a:off x="5357818" y="1428736"/>
            <a:ext cx="3286148" cy="41434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300038" y="-319088"/>
            <a:ext cx="9744076" cy="7496176"/>
          </a:xfrm>
          <a:prstGeom prst="rect">
            <a:avLst/>
          </a:prstGeom>
          <a:noFill/>
        </p:spPr>
      </p:pic>
      <p:sp>
        <p:nvSpPr>
          <p:cNvPr id="4" name="TextBox 3"/>
          <p:cNvSpPr txBox="1"/>
          <p:nvPr/>
        </p:nvSpPr>
        <p:spPr>
          <a:xfrm>
            <a:off x="2143108" y="642918"/>
            <a:ext cx="5572164" cy="7448193"/>
          </a:xfrm>
          <a:prstGeom prst="rect">
            <a:avLst/>
          </a:prstGeom>
          <a:noFill/>
        </p:spPr>
        <p:txBody>
          <a:bodyPr wrap="square" rtlCol="0">
            <a:spAutoFit/>
          </a:bodyPr>
          <a:lstStyle/>
          <a:p>
            <a:pPr algn="ctr"/>
            <a:r>
              <a:rPr lang="ru-RU" sz="2400" b="1" dirty="0" smtClean="0">
                <a:solidFill>
                  <a:srgbClr val="C00000"/>
                </a:solidFill>
                <a:latin typeface="Times New Roman" pitchFamily="18" charset="0"/>
                <a:cs typeface="Times New Roman" pitchFamily="18" charset="0"/>
              </a:rPr>
              <a:t>Принципы обучения детей с РДА</a:t>
            </a:r>
          </a:p>
          <a:p>
            <a:pPr algn="ctr"/>
            <a:endParaRPr lang="ru-RU" sz="3600" b="1" i="1" dirty="0" smtClean="0">
              <a:solidFill>
                <a:srgbClr val="0070C0"/>
              </a:solidFill>
              <a:latin typeface="Times New Roman" pitchFamily="18" charset="0"/>
              <a:cs typeface="Times New Roman" pitchFamily="18" charset="0"/>
            </a:endParaRPr>
          </a:p>
          <a:p>
            <a:pPr algn="just">
              <a:buFont typeface="Arial" charset="0"/>
              <a:buChar char="•"/>
            </a:pPr>
            <a:r>
              <a:rPr lang="ru-RU" dirty="0" smtClean="0">
                <a:latin typeface="Times New Roman" pitchFamily="18" charset="0"/>
                <a:cs typeface="Times New Roman" pitchFamily="18" charset="0"/>
              </a:rPr>
              <a:t>Принцип комплексного воздействия</a:t>
            </a:r>
          </a:p>
          <a:p>
            <a:pPr algn="just">
              <a:buFont typeface="Arial" charset="0"/>
              <a:buChar char="•"/>
            </a:pPr>
            <a:r>
              <a:rPr lang="ru-RU" dirty="0" smtClean="0">
                <a:latin typeface="Times New Roman" pitchFamily="18" charset="0"/>
                <a:cs typeface="Times New Roman" pitchFamily="18" charset="0"/>
              </a:rPr>
              <a:t>Принцип систематичности</a:t>
            </a:r>
          </a:p>
          <a:p>
            <a:pPr algn="just">
              <a:buFont typeface="Arial" charset="0"/>
              <a:buChar char="•"/>
            </a:pPr>
            <a:r>
              <a:rPr lang="ru-RU" dirty="0" smtClean="0">
                <a:latin typeface="Times New Roman" pitchFamily="18" charset="0"/>
                <a:cs typeface="Times New Roman" pitchFamily="18" charset="0"/>
              </a:rPr>
              <a:t>Принцип наглядности</a:t>
            </a:r>
          </a:p>
          <a:p>
            <a:pPr algn="just">
              <a:buFont typeface="Arial" charset="0"/>
              <a:buChar char="•"/>
            </a:pPr>
            <a:r>
              <a:rPr lang="ru-RU" dirty="0" smtClean="0">
                <a:latin typeface="Times New Roman" pitchFamily="18" charset="0"/>
                <a:cs typeface="Times New Roman" pitchFamily="18" charset="0"/>
              </a:rPr>
              <a:t>Принцип простоты задания при многократном и длительном повторении с одновременным проговариванием</a:t>
            </a:r>
          </a:p>
          <a:p>
            <a:pPr algn="just">
              <a:buFont typeface="Arial" charset="0"/>
              <a:buChar char="•"/>
            </a:pPr>
            <a:r>
              <a:rPr lang="ru-RU" dirty="0" smtClean="0">
                <a:latin typeface="Times New Roman" pitchFamily="18" charset="0"/>
                <a:cs typeface="Times New Roman" pitchFamily="18" charset="0"/>
              </a:rPr>
              <a:t>Принцип дифференцированного подхода</a:t>
            </a:r>
          </a:p>
          <a:p>
            <a:pPr algn="just">
              <a:buFont typeface="Arial" charset="0"/>
              <a:buChar char="•"/>
            </a:pPr>
            <a:r>
              <a:rPr lang="ru-RU" dirty="0" smtClean="0">
                <a:latin typeface="Times New Roman" pitchFamily="18" charset="0"/>
                <a:cs typeface="Times New Roman" pitchFamily="18" charset="0"/>
              </a:rPr>
              <a:t>Принцип «право на ошибку»</a:t>
            </a:r>
          </a:p>
          <a:p>
            <a:pPr algn="just">
              <a:buFont typeface="Arial" charset="0"/>
              <a:buChar char="•"/>
            </a:pPr>
            <a:r>
              <a:rPr lang="ru-RU" dirty="0" smtClean="0">
                <a:latin typeface="Times New Roman" pitchFamily="18" charset="0"/>
                <a:cs typeface="Times New Roman" pitchFamily="18" charset="0"/>
              </a:rPr>
              <a:t>Принцип «действия в зоне интересов ребенка»</a:t>
            </a:r>
          </a:p>
          <a:p>
            <a:pPr algn="just">
              <a:buFont typeface="Arial" charset="0"/>
              <a:buChar char="•"/>
            </a:pPr>
            <a:r>
              <a:rPr lang="ru-RU" dirty="0" smtClean="0">
                <a:latin typeface="Times New Roman" pitchFamily="18" charset="0"/>
                <a:cs typeface="Times New Roman" pitchFamily="18" charset="0"/>
              </a:rPr>
              <a:t>Принцип игровой подачи материала</a:t>
            </a:r>
          </a:p>
          <a:p>
            <a:pPr algn="just">
              <a:buFont typeface="Arial" charset="0"/>
              <a:buChar char="•"/>
            </a:pPr>
            <a:r>
              <a:rPr lang="ru-RU" dirty="0" smtClean="0">
                <a:latin typeface="Times New Roman" pitchFamily="18" charset="0"/>
                <a:cs typeface="Times New Roman" pitchFamily="18" charset="0"/>
              </a:rPr>
              <a:t>Принцип успешности</a:t>
            </a:r>
          </a:p>
          <a:p>
            <a:pPr>
              <a:buFont typeface="Arial" charset="0"/>
              <a:buChar char="•"/>
            </a:pPr>
            <a:endParaRPr lang="ru-RU" dirty="0" smtClean="0"/>
          </a:p>
          <a:p>
            <a:pPr>
              <a:buFont typeface="Arial" charset="0"/>
              <a:buChar char="•"/>
            </a:pPr>
            <a:endParaRPr lang="ru-RU" dirty="0" smtClean="0"/>
          </a:p>
          <a:p>
            <a:pPr>
              <a:buFont typeface="Arial" charset="0"/>
              <a:buChar char="•"/>
            </a:pPr>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300038" y="-319088"/>
            <a:ext cx="9744076" cy="7496176"/>
          </a:xfrm>
          <a:prstGeom prst="rect">
            <a:avLst/>
          </a:prstGeom>
          <a:noFill/>
        </p:spPr>
      </p:pic>
      <p:sp>
        <p:nvSpPr>
          <p:cNvPr id="3" name="Прямоугольник 2"/>
          <p:cNvSpPr/>
          <p:nvPr/>
        </p:nvSpPr>
        <p:spPr>
          <a:xfrm>
            <a:off x="857224" y="928670"/>
            <a:ext cx="6929486" cy="3416320"/>
          </a:xfrm>
          <a:prstGeom prst="rect">
            <a:avLst/>
          </a:prstGeom>
        </p:spPr>
        <p:txBody>
          <a:bodyPr wrap="square">
            <a:spAutoFit/>
          </a:bodyPr>
          <a:lstStyle/>
          <a:p>
            <a:pPr algn="just"/>
            <a:r>
              <a:rPr lang="ru-RU" dirty="0" smtClean="0"/>
              <a:t>     </a:t>
            </a:r>
            <a:r>
              <a:rPr lang="ru-RU" dirty="0" smtClean="0">
                <a:latin typeface="Times New Roman" pitchFamily="18" charset="0"/>
                <a:cs typeface="Times New Roman" pitchFamily="18" charset="0"/>
              </a:rPr>
              <a:t>Для обучения этому виду деятельности рекомендуют использовать различные тактильные тренажеры. Это могут быть </a:t>
            </a:r>
            <a:r>
              <a:rPr lang="ru-RU" b="1" dirty="0" smtClean="0">
                <a:latin typeface="Times New Roman" pitchFamily="18" charset="0"/>
                <a:cs typeface="Times New Roman" pitchFamily="18" charset="0"/>
              </a:rPr>
              <a:t>тренажеры с липучками, шнуровкой, змейками</a:t>
            </a:r>
            <a:r>
              <a:rPr lang="ru-RU" dirty="0" smtClean="0">
                <a:latin typeface="Times New Roman" pitchFamily="18" charset="0"/>
                <a:cs typeface="Times New Roman" pitchFamily="18" charset="0"/>
              </a:rPr>
              <a:t>. Ребенок должен прочувствовать все возможные варианты барьеров и изучить их. Это </a:t>
            </a:r>
            <a:r>
              <a:rPr lang="ru-RU" b="1" i="1" dirty="0" smtClean="0">
                <a:latin typeface="Times New Roman" pitchFamily="18" charset="0"/>
                <a:cs typeface="Times New Roman" pitchFamily="18" charset="0"/>
              </a:rPr>
              <a:t>подготовительный этап</a:t>
            </a:r>
            <a:r>
              <a:rPr lang="ru-RU" dirty="0" smtClean="0">
                <a:latin typeface="Times New Roman" pitchFamily="18" charset="0"/>
                <a:cs typeface="Times New Roman" pitchFamily="18" charset="0"/>
              </a:rPr>
              <a:t>. Проводя его в контексте игры, можно выработать у ребенка позитивную мотивацию и заинтересованность в этом навыке. Очень важно давать ему последовательную вербальную установку – инструктаж. А также продемонстрировать на своем примере правильное выполнение действия. </a:t>
            </a:r>
          </a:p>
          <a:p>
            <a:pPr algn="just"/>
            <a:r>
              <a:rPr lang="ru-RU" dirty="0" smtClean="0">
                <a:latin typeface="Times New Roman" pitchFamily="18" charset="0"/>
                <a:cs typeface="Times New Roman" pitchFamily="18" charset="0"/>
              </a:rPr>
              <a:t>Очень важно ввести такие занятия в режим дня ребенка и довести выполнение действия до автоматизации, в таком случае ребенок приобретает новый навык.</a:t>
            </a:r>
            <a:endParaRPr lang="ru-RU" dirty="0">
              <a:latin typeface="Times New Roman" pitchFamily="18" charset="0"/>
              <a:cs typeface="Times New Roman" pitchFamily="18" charset="0"/>
            </a:endParaRPr>
          </a:p>
        </p:txBody>
      </p:sp>
      <p:sp>
        <p:nvSpPr>
          <p:cNvPr id="4" name="Прямоугольник 3"/>
          <p:cNvSpPr/>
          <p:nvPr/>
        </p:nvSpPr>
        <p:spPr>
          <a:xfrm>
            <a:off x="928662" y="357166"/>
            <a:ext cx="6072230" cy="461665"/>
          </a:xfrm>
          <a:prstGeom prst="rect">
            <a:avLst/>
          </a:prstGeom>
        </p:spPr>
        <p:txBody>
          <a:bodyPr wrap="square">
            <a:spAutoFit/>
          </a:bodyPr>
          <a:lstStyle/>
          <a:p>
            <a:pPr algn="ctr"/>
            <a:r>
              <a:rPr lang="ru-RU" sz="2400" b="1" dirty="0" smtClean="0">
                <a:solidFill>
                  <a:srgbClr val="0070C0"/>
                </a:solidFill>
                <a:latin typeface="Times New Roman" pitchFamily="18" charset="0"/>
                <a:cs typeface="Times New Roman" pitchFamily="18" charset="0"/>
              </a:rPr>
              <a:t>       </a:t>
            </a:r>
            <a:r>
              <a:rPr lang="ru-RU" sz="2400" b="1" dirty="0" smtClean="0">
                <a:solidFill>
                  <a:schemeClr val="accent2"/>
                </a:solidFill>
                <a:latin typeface="Times New Roman" pitchFamily="18" charset="0"/>
                <a:cs typeface="Times New Roman" pitchFamily="18" charset="0"/>
              </a:rPr>
              <a:t>Учим ребенка застегивать ботинки</a:t>
            </a:r>
            <a:endParaRPr lang="ru-RU" sz="2400" dirty="0">
              <a:solidFill>
                <a:schemeClr val="accent2"/>
              </a:solidFill>
              <a:latin typeface="Times New Roman" pitchFamily="18" charset="0"/>
              <a:cs typeface="Times New Roman" pitchFamily="18" charset="0"/>
            </a:endParaRPr>
          </a:p>
        </p:txBody>
      </p:sp>
      <p:pic>
        <p:nvPicPr>
          <p:cNvPr id="5" name="Рисунок 4" descr="C:\Documents and Settings\Administrator\Desktop\пособия 8\20180625_141221.jpg"/>
          <p:cNvPicPr/>
          <p:nvPr/>
        </p:nvPicPr>
        <p:blipFill>
          <a:blip r:embed="rId3" cstate="print"/>
          <a:srcRect/>
          <a:stretch>
            <a:fillRect/>
          </a:stretch>
        </p:blipFill>
        <p:spPr bwMode="auto">
          <a:xfrm rot="5400000">
            <a:off x="1357303" y="4500557"/>
            <a:ext cx="2285990" cy="1857388"/>
          </a:xfrm>
          <a:prstGeom prst="rect">
            <a:avLst/>
          </a:prstGeom>
          <a:noFill/>
          <a:ln w="9525">
            <a:noFill/>
            <a:miter lim="800000"/>
            <a:headEnd/>
            <a:tailEnd/>
          </a:ln>
        </p:spPr>
      </p:pic>
      <p:pic>
        <p:nvPicPr>
          <p:cNvPr id="6" name="Рисунок 5" descr="C:\Users\Dom\Desktop\презентация\20160210_101942.jpg"/>
          <p:cNvPicPr/>
          <p:nvPr/>
        </p:nvPicPr>
        <p:blipFill>
          <a:blip r:embed="rId4" cstate="print"/>
          <a:srcRect/>
          <a:stretch>
            <a:fillRect/>
          </a:stretch>
        </p:blipFill>
        <p:spPr bwMode="auto">
          <a:xfrm>
            <a:off x="3857620" y="4500570"/>
            <a:ext cx="2769180" cy="18478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4" name="Прямоугольник 3"/>
          <p:cNvSpPr/>
          <p:nvPr/>
        </p:nvSpPr>
        <p:spPr>
          <a:xfrm>
            <a:off x="1071538" y="500042"/>
            <a:ext cx="6643734" cy="3570208"/>
          </a:xfrm>
          <a:prstGeom prst="rect">
            <a:avLst/>
          </a:prstGeom>
        </p:spPr>
        <p:txBody>
          <a:bodyPr wrap="square">
            <a:spAutoFit/>
          </a:bodyPr>
          <a:lstStyle/>
          <a:p>
            <a:pPr algn="ctr"/>
            <a:r>
              <a:rPr lang="ru-RU" sz="2400" b="1" dirty="0" smtClean="0">
                <a:solidFill>
                  <a:schemeClr val="accent2"/>
                </a:solidFill>
                <a:latin typeface="Times New Roman" pitchFamily="18" charset="0"/>
                <a:cs typeface="Times New Roman" pitchFamily="18" charset="0"/>
              </a:rPr>
              <a:t>Учим ребенка снимать носки</a:t>
            </a:r>
            <a:r>
              <a:rPr lang="ru-RU" sz="2800" b="1" i="1" dirty="0" smtClean="0">
                <a:solidFill>
                  <a:schemeClr val="accent2"/>
                </a:solidFill>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Для занятия нужен большой мужской носок и пластмассовая бутылка с крышкой. В бутылку (с широким горлышком) кладут вознаграждение (конфету, орех). Ребенок наблюдает за действиями взрослого. На бутылку сверху легонько натягивают носок. Взяв ребенка за руку, помогают ему снять носок с бутылки, а затем достать из нее вознаграждение. Повторяют столько раз, пока ребенок сам не овладеет этим действием. Затем надевают на ногу малышу большой носок, подтянув его вверх, чтобы ребенок мог дотянуться и снять носок с ноги. После многократных повторений одевают малышу его носочки. Сначала носки снимают с бутылки, потом с ноги ребенка.</a:t>
            </a:r>
            <a:endParaRPr lang="ru-RU" dirty="0"/>
          </a:p>
        </p:txBody>
      </p:sp>
      <p:pic>
        <p:nvPicPr>
          <p:cNvPr id="13313" name="Picture 1" descr="C:\Documents and Settings\Administrator\My Documents\Downloads\uploads4_12 (1).jpg"/>
          <p:cNvPicPr>
            <a:picLocks noChangeAspect="1" noChangeArrowheads="1"/>
          </p:cNvPicPr>
          <p:nvPr/>
        </p:nvPicPr>
        <p:blipFill>
          <a:blip r:embed="rId3" cstate="print"/>
          <a:srcRect/>
          <a:stretch>
            <a:fillRect/>
          </a:stretch>
        </p:blipFill>
        <p:spPr bwMode="auto">
          <a:xfrm>
            <a:off x="2285984" y="4045117"/>
            <a:ext cx="4429156" cy="267003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3" name="Прямоугольник 2"/>
          <p:cNvSpPr/>
          <p:nvPr/>
        </p:nvSpPr>
        <p:spPr>
          <a:xfrm>
            <a:off x="857224" y="71414"/>
            <a:ext cx="6786610" cy="3785652"/>
          </a:xfrm>
          <a:prstGeom prst="rect">
            <a:avLst/>
          </a:prstGeom>
        </p:spPr>
        <p:txBody>
          <a:bodyPr wrap="square">
            <a:spAutoFit/>
          </a:bodyPr>
          <a:lstStyle/>
          <a:p>
            <a:pPr lvl="0" algn="just" fontAlgn="base">
              <a:spcBef>
                <a:spcPct val="0"/>
              </a:spcBef>
              <a:spcAft>
                <a:spcPct val="0"/>
              </a:spcAft>
            </a:pPr>
            <a:r>
              <a:rPr lang="ru-RU" dirty="0" smtClean="0">
                <a:solidFill>
                  <a:srgbClr val="303F50"/>
                </a:solidFill>
                <a:latin typeface="Times New Roman" pitchFamily="18" charset="0"/>
                <a:ea typeface="Times New Roman" pitchFamily="18" charset="0"/>
                <a:cs typeface="Times New Roman" pitchFamily="18" charset="0"/>
              </a:rPr>
              <a:t>    </a:t>
            </a:r>
          </a:p>
          <a:p>
            <a:pPr algn="ctr"/>
            <a:r>
              <a:rPr lang="ru-RU" sz="2400" b="1" dirty="0" smtClean="0">
                <a:solidFill>
                  <a:schemeClr val="accent2"/>
                </a:solidFill>
                <a:latin typeface="Times New Roman" pitchFamily="18" charset="0"/>
                <a:cs typeface="Times New Roman" pitchFamily="18" charset="0"/>
              </a:rPr>
              <a:t>Освоение гигиенических навыков</a:t>
            </a:r>
            <a:r>
              <a:rPr lang="ru-RU" sz="2400" dirty="0" smtClean="0">
                <a:solidFill>
                  <a:srgbClr val="0070C0"/>
                </a:solidFill>
                <a:latin typeface="Times New Roman" pitchFamily="18" charset="0"/>
                <a:cs typeface="Times New Roman" pitchFamily="18" charset="0"/>
              </a:rPr>
              <a:t/>
            </a:r>
            <a:br>
              <a:rPr lang="ru-RU" sz="2400" dirty="0" smtClean="0">
                <a:solidFill>
                  <a:srgbClr val="0070C0"/>
                </a:solidFill>
                <a:latin typeface="Times New Roman" pitchFamily="18" charset="0"/>
                <a:cs typeface="Times New Roman" pitchFamily="18" charset="0"/>
              </a:rPr>
            </a:br>
            <a:r>
              <a:rPr lang="ru-RU" dirty="0" smtClean="0">
                <a:solidFill>
                  <a:srgbClr val="303F50"/>
                </a:solidFill>
                <a:latin typeface="Times New Roman" pitchFamily="18" charset="0"/>
                <a:ea typeface="Times New Roman" pitchFamily="18" charset="0"/>
                <a:cs typeface="Times New Roman" pitchFamily="18" charset="0"/>
              </a:rPr>
              <a:t> </a:t>
            </a:r>
            <a:endParaRPr lang="ru-RU" sz="2400" b="1" i="1" dirty="0" smtClean="0">
              <a:solidFill>
                <a:srgbClr val="0070C0"/>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ru-RU" dirty="0" smtClean="0">
                <a:solidFill>
                  <a:srgbClr val="303F50"/>
                </a:solidFill>
                <a:latin typeface="Times New Roman" pitchFamily="18" charset="0"/>
                <a:ea typeface="Times New Roman" pitchFamily="18" charset="0"/>
                <a:cs typeface="Times New Roman" pitchFamily="18" charset="0"/>
              </a:rPr>
              <a:t>        Многие дети  с РДА с большим трудом усваивают гигиенические навыки. Зачастую взрослые   совершают ошибку, если сами выполняют   процедуру умывания ребенка. </a:t>
            </a:r>
          </a:p>
          <a:p>
            <a:pPr lvl="0" algn="just" fontAlgn="base">
              <a:spcBef>
                <a:spcPct val="0"/>
              </a:spcBef>
              <a:spcAft>
                <a:spcPct val="0"/>
              </a:spcAft>
            </a:pPr>
            <a:r>
              <a:rPr lang="ru-RU" b="1" dirty="0" smtClean="0">
                <a:latin typeface="Times New Roman" pitchFamily="18" charset="0"/>
                <a:ea typeface="Times New Roman" pitchFamily="18" charset="0"/>
                <a:cs typeface="Times New Roman" pitchFamily="18" charset="0"/>
              </a:rPr>
              <a:t>      </a:t>
            </a:r>
            <a:r>
              <a:rPr lang="ru-RU" b="1" dirty="0" smtClean="0">
                <a:solidFill>
                  <a:schemeClr val="accent2"/>
                </a:solidFill>
                <a:latin typeface="Times New Roman" pitchFamily="18" charset="0"/>
                <a:ea typeface="Times New Roman" pitchFamily="18" charset="0"/>
                <a:cs typeface="Times New Roman" pitchFamily="18" charset="0"/>
              </a:rPr>
              <a:t>Главное правило</a:t>
            </a:r>
            <a:r>
              <a:rPr lang="ru-RU" dirty="0" smtClean="0">
                <a:solidFill>
                  <a:schemeClr val="accent2"/>
                </a:solidFill>
                <a:latin typeface="Times New Roman" pitchFamily="18" charset="0"/>
                <a:ea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b="1" i="1" dirty="0" smtClean="0">
                <a:solidFill>
                  <a:schemeClr val="accent2"/>
                </a:solidFill>
                <a:latin typeface="Times New Roman" pitchFamily="18" charset="0"/>
                <a:cs typeface="Times New Roman" pitchFamily="18" charset="0"/>
              </a:rPr>
              <a:t>многократные тренировки </a:t>
            </a:r>
            <a:r>
              <a:rPr lang="ru-RU" dirty="0" smtClean="0">
                <a:latin typeface="Times New Roman" pitchFamily="18" charset="0"/>
                <a:cs typeface="Times New Roman" pitchFamily="18" charset="0"/>
              </a:rPr>
              <a:t>по их усвоению, </a:t>
            </a:r>
            <a:r>
              <a:rPr lang="ru-RU" b="1" i="1" dirty="0" smtClean="0">
                <a:solidFill>
                  <a:schemeClr val="accent2"/>
                </a:solidFill>
                <a:latin typeface="Times New Roman" pitchFamily="18" charset="0"/>
                <a:ea typeface="Times New Roman" pitchFamily="18" charset="0"/>
                <a:cs typeface="Times New Roman" pitchFamily="18" charset="0"/>
              </a:rPr>
              <a:t>единообразие  в  обучении,  </a:t>
            </a:r>
            <a:r>
              <a:rPr lang="ru-RU" b="1" i="1" dirty="0" smtClean="0">
                <a:solidFill>
                  <a:schemeClr val="accent2"/>
                </a:solidFill>
                <a:latin typeface="Times New Roman" pitchFamily="18" charset="0"/>
                <a:cs typeface="Times New Roman" pitchFamily="18" charset="0"/>
              </a:rPr>
              <a:t>последовательность </a:t>
            </a:r>
            <a:r>
              <a:rPr lang="ru-RU" dirty="0" smtClean="0">
                <a:latin typeface="Times New Roman" pitchFamily="18" charset="0"/>
                <a:cs typeface="Times New Roman" pitchFamily="18" charset="0"/>
              </a:rPr>
              <a:t>в обучении.</a:t>
            </a:r>
            <a:r>
              <a:rPr lang="ru-RU" dirty="0" smtClean="0">
                <a:latin typeface="Times New Roman" pitchFamily="18" charset="0"/>
                <a:ea typeface="Times New Roman" pitchFamily="18" charset="0"/>
                <a:cs typeface="Times New Roman" pitchFamily="18" charset="0"/>
              </a:rPr>
              <a:t>     В  качестве  основных  приемов  обучения  используем   физическую  помощь и моделирование (показ).     </a:t>
            </a:r>
          </a:p>
          <a:p>
            <a:pPr lvl="0" algn="just" fontAlgn="base">
              <a:spcBef>
                <a:spcPct val="0"/>
              </a:spcBef>
              <a:spcAft>
                <a:spcPct val="0"/>
              </a:spcAft>
            </a:pPr>
            <a:r>
              <a:rPr lang="ru-RU" dirty="0" smtClean="0">
                <a:latin typeface="Times New Roman" pitchFamily="18" charset="0"/>
                <a:ea typeface="Times New Roman" pitchFamily="18" charset="0"/>
                <a:cs typeface="Times New Roman" pitchFamily="18" charset="0"/>
              </a:rPr>
              <a:t>     </a:t>
            </a:r>
            <a:r>
              <a:rPr lang="ru-RU" b="1" dirty="0" smtClean="0">
                <a:solidFill>
                  <a:schemeClr val="accent2"/>
                </a:solidFill>
                <a:latin typeface="Times New Roman" pitchFamily="18" charset="0"/>
                <a:ea typeface="Times New Roman" pitchFamily="18" charset="0"/>
                <a:cs typeface="Times New Roman" pitchFamily="18" charset="0"/>
              </a:rPr>
              <a:t>Моделирование</a:t>
            </a:r>
            <a:r>
              <a:rPr lang="ru-RU" b="1" dirty="0" smtClean="0">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обычно вводим как вспомогательный прием — например, при обучении мыть руки взрослый показывает ребенку, как мылить руки, смывать пену,  вытирать руки и лицо, и т.д. </a:t>
            </a:r>
            <a:endParaRPr lang="ru-RU" sz="4000" dirty="0" smtClean="0">
              <a:latin typeface="Times New Roman" pitchFamily="18" charset="0"/>
              <a:cs typeface="Times New Roman" pitchFamily="18" charset="0"/>
            </a:endParaRPr>
          </a:p>
        </p:txBody>
      </p:sp>
      <p:sp>
        <p:nvSpPr>
          <p:cNvPr id="4" name="Прямоугольник 3"/>
          <p:cNvSpPr/>
          <p:nvPr/>
        </p:nvSpPr>
        <p:spPr>
          <a:xfrm>
            <a:off x="1000100" y="4500570"/>
            <a:ext cx="6572296" cy="276999"/>
          </a:xfrm>
          <a:prstGeom prst="rect">
            <a:avLst/>
          </a:prstGeom>
        </p:spPr>
        <p:txBody>
          <a:bodyPr wrap="square">
            <a:spAutoFit/>
          </a:bodyPr>
          <a:lstStyle/>
          <a:p>
            <a:pPr lvl="0" algn="just" fontAlgn="base">
              <a:spcBef>
                <a:spcPct val="0"/>
              </a:spcBef>
              <a:spcAft>
                <a:spcPct val="0"/>
              </a:spcAft>
            </a:pPr>
            <a:r>
              <a:rPr lang="ru-RU" sz="1200" dirty="0" smtClean="0">
                <a:latin typeface="Calibri" pitchFamily="34" charset="0"/>
                <a:ea typeface="Times New Roman" pitchFamily="18" charset="0"/>
                <a:cs typeface="Times New Roman" pitchFamily="18" charset="0"/>
              </a:rPr>
              <a:t>          </a:t>
            </a:r>
            <a:endParaRPr lang="ru-RU" dirty="0" smtClean="0">
              <a:latin typeface="Times New Roman" pitchFamily="18" charset="0"/>
              <a:ea typeface="Times New Roman" pitchFamily="18" charset="0"/>
              <a:cs typeface="Times New Roman" pitchFamily="18" charset="0"/>
            </a:endParaRPr>
          </a:p>
        </p:txBody>
      </p:sp>
      <p:sp>
        <p:nvSpPr>
          <p:cNvPr id="5" name="Прямоугольник 4"/>
          <p:cNvSpPr/>
          <p:nvPr/>
        </p:nvSpPr>
        <p:spPr>
          <a:xfrm>
            <a:off x="928662" y="3786190"/>
            <a:ext cx="6643734" cy="1754326"/>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При формировании навыка личной гигиены приходится сталкиваться с </a:t>
            </a:r>
            <a:r>
              <a:rPr lang="ru-RU" dirty="0" smtClean="0">
                <a:solidFill>
                  <a:srgbClr val="C00000"/>
                </a:solidFill>
                <a:latin typeface="Times New Roman" pitchFamily="18" charset="0"/>
                <a:ea typeface="Times New Roman" pitchFamily="18" charset="0"/>
                <a:cs typeface="Times New Roman" pitchFamily="18" charset="0"/>
              </a:rPr>
              <a:t>такими препятствиями</a:t>
            </a:r>
            <a:r>
              <a:rPr lang="ru-RU" dirty="0" smtClean="0">
                <a:solidFill>
                  <a:srgbClr val="000000"/>
                </a:solidFill>
                <a:latin typeface="Times New Roman" pitchFamily="18" charset="0"/>
                <a:ea typeface="Times New Roman" pitchFamily="18" charset="0"/>
                <a:cs typeface="Times New Roman" pitchFamily="18" charset="0"/>
              </a:rPr>
              <a:t>:</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стереотипные игры с водой;</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нарушение моторики;</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присутствие страха перед шумом воды;</a:t>
            </a: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непонимание истинного назначения воды.</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42852"/>
            <a:ext cx="6929486" cy="2893100"/>
          </a:xfrm>
          <a:prstGeom prst="rect">
            <a:avLst/>
          </a:prstGeom>
        </p:spPr>
        <p:txBody>
          <a:bodyPr wrap="square">
            <a:spAutoFit/>
          </a:bodyPr>
          <a:lstStyle/>
          <a:p>
            <a:pPr algn="just"/>
            <a:r>
              <a:rPr lang="ru-RU" sz="2400" b="1" dirty="0" smtClean="0">
                <a:solidFill>
                  <a:schemeClr val="accent2"/>
                </a:solidFill>
                <a:latin typeface="Times New Roman" pitchFamily="18" charset="0"/>
                <a:cs typeface="Times New Roman" pitchFamily="18" charset="0"/>
              </a:rPr>
              <a:t>Требования к предметам личной гигиены</a:t>
            </a:r>
            <a:r>
              <a:rPr lang="ru-RU" sz="3600" b="1" i="1" dirty="0" smtClean="0">
                <a:solidFill>
                  <a:schemeClr val="accent2"/>
                </a:solidFill>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Предметы личной гигиены</a:t>
            </a:r>
            <a:r>
              <a:rPr lang="ru-RU" dirty="0" smtClean="0">
                <a:latin typeface="Times New Roman" pitchFamily="18" charset="0"/>
                <a:cs typeface="Times New Roman" pitchFamily="18" charset="0"/>
              </a:rPr>
              <a:t>, должны быть красивыми, удобными для ребенка. Эти предметы  должны вызывать  хорошее настроение у ребенка  от взаимодействия с ними.  С предметами личной гигиены малыша знакомят постепенно, задолго то того, как он начинает ими пользоваться, вначале вместе со взрослыми, а затем самостоятельно. Предметы личной гигиены должны соответствовать возрасту и росту ребенка </a:t>
            </a:r>
            <a:br>
              <a:rPr lang="ru-RU" dirty="0" smtClean="0">
                <a:latin typeface="Times New Roman" pitchFamily="18" charset="0"/>
                <a:cs typeface="Times New Roman" pitchFamily="18" charset="0"/>
              </a:rPr>
            </a:br>
            <a:endParaRPr lang="ru-RU" dirty="0"/>
          </a:p>
        </p:txBody>
      </p:sp>
      <p:sp>
        <p:nvSpPr>
          <p:cNvPr id="5" name="Прямоугольник 4"/>
          <p:cNvSpPr/>
          <p:nvPr/>
        </p:nvSpPr>
        <p:spPr>
          <a:xfrm>
            <a:off x="928662" y="2714620"/>
            <a:ext cx="6858048" cy="4031873"/>
          </a:xfrm>
          <a:prstGeom prst="rect">
            <a:avLst/>
          </a:prstGeom>
        </p:spPr>
        <p:txBody>
          <a:bodyPr wrap="square">
            <a:spAutoFit/>
          </a:bodyPr>
          <a:lstStyle/>
          <a:p>
            <a:pPr algn="just"/>
            <a:r>
              <a:rPr lang="ru-RU" dirty="0" smtClean="0">
                <a:latin typeface="Times New Roman" pitchFamily="18" charset="0"/>
                <a:cs typeface="Times New Roman" pitchFamily="18" charset="0"/>
              </a:rPr>
              <a:t>    Перед использованием этих предметов малыша знакомят с каждым из них, объясняя, для чего они нужны</a:t>
            </a:r>
            <a:r>
              <a:rPr lang="ru-RU" sz="2000" dirty="0" smtClean="0">
                <a:latin typeface="Times New Roman" pitchFamily="18" charset="0"/>
                <a:cs typeface="Times New Roman" pitchFamily="18" charset="0"/>
              </a:rPr>
              <a:t>.</a:t>
            </a:r>
          </a:p>
          <a:p>
            <a:pPr algn="just"/>
            <a:r>
              <a:rPr lang="ru-RU" sz="2000" dirty="0" smtClean="0"/>
              <a:t>- </a:t>
            </a:r>
            <a:r>
              <a:rPr lang="ru-RU" b="1" i="1" dirty="0" smtClean="0">
                <a:solidFill>
                  <a:srgbClr val="C00000"/>
                </a:solidFill>
                <a:latin typeface="Times New Roman" pitchFamily="18" charset="0"/>
                <a:cs typeface="Times New Roman" pitchFamily="18" charset="0"/>
              </a:rPr>
              <a:t>Зубная щетка </a:t>
            </a:r>
            <a:r>
              <a:rPr lang="ru-RU" dirty="0" smtClean="0">
                <a:latin typeface="Times New Roman" pitchFamily="18" charset="0"/>
                <a:cs typeface="Times New Roman" pitchFamily="18" charset="0"/>
              </a:rPr>
              <a:t>должна быть небольшая и нежесткая (покупать лучше щетку детскую, мягкую);</a:t>
            </a:r>
            <a:r>
              <a:rPr lang="ru-RU" b="1" i="1" dirty="0" smtClean="0">
                <a:latin typeface="Times New Roman" pitchFamily="18" charset="0"/>
                <a:cs typeface="Times New Roman" pitchFamily="18" charset="0"/>
              </a:rPr>
              <a:t> зубная паста – </a:t>
            </a:r>
            <a:r>
              <a:rPr lang="ru-RU" dirty="0" smtClean="0">
                <a:latin typeface="Times New Roman" pitchFamily="18" charset="0"/>
                <a:cs typeface="Times New Roman" pitchFamily="18" charset="0"/>
              </a:rPr>
              <a:t>приятная на вкус;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a:t>
            </a:r>
            <a:r>
              <a:rPr lang="ru-RU" b="1" i="1" dirty="0" smtClean="0">
                <a:solidFill>
                  <a:srgbClr val="C00000"/>
                </a:solidFill>
                <a:latin typeface="Times New Roman" pitchFamily="18" charset="0"/>
                <a:cs typeface="Times New Roman" pitchFamily="18" charset="0"/>
              </a:rPr>
              <a:t>Вода для ополаскивания </a:t>
            </a:r>
            <a:r>
              <a:rPr lang="ru-RU" dirty="0" smtClean="0">
                <a:latin typeface="Times New Roman" pitchFamily="18" charset="0"/>
                <a:cs typeface="Times New Roman" pitchFamily="18" charset="0"/>
              </a:rPr>
              <a:t>рта всегда должна быть теплой, чтобы не испугала ребенка, не принесла ему неприятных ощущений.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b="1" i="1" dirty="0" smtClean="0">
                <a:solidFill>
                  <a:srgbClr val="C00000"/>
                </a:solidFill>
                <a:latin typeface="Times New Roman" pitchFamily="18" charset="0"/>
                <a:cs typeface="Times New Roman" pitchFamily="18" charset="0"/>
              </a:rPr>
              <a:t>Зубная щетка и пластмассовый стакан </a:t>
            </a:r>
            <a:r>
              <a:rPr lang="ru-RU" dirty="0" smtClean="0">
                <a:latin typeface="Times New Roman" pitchFamily="18" charset="0"/>
                <a:cs typeface="Times New Roman" pitchFamily="18" charset="0"/>
              </a:rPr>
              <a:t>должны быть индивидуальными;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b="1" i="1" dirty="0" smtClean="0">
                <a:solidFill>
                  <a:srgbClr val="C00000"/>
                </a:solidFill>
                <a:latin typeface="Times New Roman" pitchFamily="18" charset="0"/>
                <a:cs typeface="Times New Roman" pitchFamily="18" charset="0"/>
              </a:rPr>
              <a:t>Расческа</a:t>
            </a:r>
            <a:r>
              <a:rPr lang="ru-RU" dirty="0" smtClean="0">
                <a:latin typeface="Times New Roman" pitchFamily="18" charset="0"/>
                <a:cs typeface="Times New Roman" pitchFamily="18" charset="0"/>
              </a:rPr>
              <a:t> – с мягкими зубцами, чтобы не царапала голову, не раздражала и не пугала ребенка, при этом имела спокойный неяркий цвет;</a:t>
            </a:r>
            <a:br>
              <a:rPr lang="ru-RU" dirty="0" smtClean="0">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    М</a:t>
            </a:r>
            <a:r>
              <a:rPr lang="ru-RU" b="1" i="1" dirty="0" smtClean="0">
                <a:solidFill>
                  <a:srgbClr val="C00000"/>
                </a:solidFill>
                <a:latin typeface="Times New Roman" pitchFamily="18" charset="0"/>
                <a:cs typeface="Times New Roman" pitchFamily="18" charset="0"/>
              </a:rPr>
              <a:t>очалка </a:t>
            </a:r>
            <a:r>
              <a:rPr lang="ru-RU" dirty="0" smtClean="0">
                <a:latin typeface="Times New Roman" pitchFamily="18" charset="0"/>
                <a:cs typeface="Times New Roman" pitchFamily="18" charset="0"/>
              </a:rPr>
              <a:t>– мягкой, маленькой, чтобы ребенок мог удерживать ее в руке во время умывания, купания. </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1000100" y="2000240"/>
            <a:ext cx="6643734" cy="3743862"/>
          </a:xfrm>
          <a:prstGeom prst="rect">
            <a:avLst/>
          </a:prstGeom>
        </p:spPr>
        <p:txBody>
          <a:bodyPr wrap="square">
            <a:spAutoFit/>
          </a:bodyPr>
          <a:lstStyle/>
          <a:p>
            <a:pPr algn="ctr"/>
            <a:endParaRPr lang="ru-RU" sz="2400" b="1" i="1" dirty="0" smtClean="0">
              <a:solidFill>
                <a:schemeClr val="accent2"/>
              </a:solidFill>
              <a:latin typeface="Times New Roman" pitchFamily="18" charset="0"/>
              <a:cs typeface="Times New Roman" pitchFamily="18" charset="0"/>
            </a:endParaRPr>
          </a:p>
          <a:p>
            <a:pPr algn="ctr"/>
            <a:r>
              <a:rPr lang="ru-RU" sz="2400" b="1" dirty="0" smtClean="0">
                <a:solidFill>
                  <a:schemeClr val="accent2"/>
                </a:solidFill>
                <a:latin typeface="Times New Roman" pitchFamily="18" charset="0"/>
                <a:cs typeface="Times New Roman" pitchFamily="18" charset="0"/>
              </a:rPr>
              <a:t>Пример игры: «Дай, что я попрошу».</a:t>
            </a:r>
          </a:p>
          <a:p>
            <a:pPr algn="just"/>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На столе лежат три предмета: расческа, полотенце, мыло. Взрослый мимикой показывает ребенку, что ему нужен один из них. Например, чтобы попросить полотенце, он имитирует вытирание лица, рук. Затем спрашивает малыша: «Что мне нужно?» и повторяет движение, показывая на предметы, привлекая внимание ребенка.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Если ребенок не реагирует, то взрослый еще раз повторяет движение и говорит: «Дай мне полотенце».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Если ребенок не говорит, то помогает ему его же руками.</a:t>
            </a:r>
            <a:br>
              <a:rPr lang="ru-RU" dirty="0" smtClean="0">
                <a:latin typeface="Times New Roman" pitchFamily="18" charset="0"/>
                <a:cs typeface="Times New Roman" pitchFamily="18" charset="0"/>
              </a:rPr>
            </a:br>
            <a:endParaRPr lang="ru-RU" dirty="0"/>
          </a:p>
        </p:txBody>
      </p:sp>
      <p:sp>
        <p:nvSpPr>
          <p:cNvPr id="5" name="Прямоугольник 4"/>
          <p:cNvSpPr/>
          <p:nvPr/>
        </p:nvSpPr>
        <p:spPr>
          <a:xfrm>
            <a:off x="1071538" y="714356"/>
            <a:ext cx="6500858" cy="2031325"/>
          </a:xfrm>
          <a:prstGeom prst="rect">
            <a:avLst/>
          </a:prstGeom>
        </p:spPr>
        <p:txBody>
          <a:bodyPr wrap="square">
            <a:spAutoFit/>
          </a:bodyPr>
          <a:lstStyle/>
          <a:p>
            <a:pPr algn="just"/>
            <a:r>
              <a:rPr lang="ru-RU" dirty="0" smtClean="0">
                <a:latin typeface="Times New Roman" pitchFamily="18" charset="0"/>
                <a:cs typeface="Times New Roman" pitchFamily="18" charset="0"/>
              </a:rPr>
              <a:t>Хороши для тренировки ребенка такие игры и  упражнения как  «Узнай, что мне нужно», «Найди, что мне нужно», «Дай, что я попрошу». Эти игры способствуют развитию памяти, внимания, мышления, а главное, </a:t>
            </a:r>
            <a:r>
              <a:rPr lang="ru-RU" dirty="0" smtClean="0">
                <a:solidFill>
                  <a:srgbClr val="C00000"/>
                </a:solidFill>
                <a:latin typeface="Times New Roman" pitchFamily="18" charset="0"/>
                <a:cs typeface="Times New Roman" pitchFamily="18" charset="0"/>
              </a:rPr>
              <a:t>понимания потребности другого человека.</a:t>
            </a:r>
          </a:p>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600076" y="-500090"/>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65537" name="Rectangle 1"/>
          <p:cNvSpPr>
            <a:spLocks noChangeArrowheads="1"/>
          </p:cNvSpPr>
          <p:nvPr/>
        </p:nvSpPr>
        <p:spPr bwMode="auto">
          <a:xfrm>
            <a:off x="928662" y="0"/>
            <a:ext cx="7429552"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5538" name="Rectangle 2"/>
          <p:cNvSpPr>
            <a:spLocks noChangeArrowheads="1"/>
          </p:cNvSpPr>
          <p:nvPr/>
        </p:nvSpPr>
        <p:spPr bwMode="auto">
          <a:xfrm>
            <a:off x="571472" y="1785926"/>
            <a:ext cx="7072362"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Единообразие в обучении, с опорой на пиктограмму, помогает ребенку быстрее усвоить порядок операций.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p:txBody>
      </p:sp>
      <p:sp>
        <p:nvSpPr>
          <p:cNvPr id="7" name="Прямоугольник 6"/>
          <p:cNvSpPr/>
          <p:nvPr/>
        </p:nvSpPr>
        <p:spPr>
          <a:xfrm>
            <a:off x="571472" y="714356"/>
            <a:ext cx="7143800" cy="1477328"/>
          </a:xfrm>
          <a:prstGeom prst="rect">
            <a:avLst/>
          </a:prstGeom>
        </p:spPr>
        <p:txBody>
          <a:bodyPr wrap="square">
            <a:spAutoFit/>
          </a:bodyPr>
          <a:lstStyle/>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Обучение навыкам личной гигиены – мыть руки, умываться, пользоваться полотенцем – требует четкого систематизированного подхода. Прежде всего, необходимо расположить все предметы, которые могут понадобиться ребенку так, чтобы ему было удобно пользоваться ими самостоятельно.</a:t>
            </a:r>
            <a:endParaRPr lang="ru-RU" dirty="0" smtClean="0">
              <a:latin typeface="Times New Roman" pitchFamily="18" charset="0"/>
              <a:cs typeface="Times New Roman" pitchFamily="18" charset="0"/>
            </a:endParaRPr>
          </a:p>
        </p:txBody>
      </p:sp>
      <p:pic>
        <p:nvPicPr>
          <p:cNvPr id="8" name="Рисунок 7" descr="https://i.pinimg.com/736x/24/4c/b1/244cb17e29c94d4bea853637b6656e4e--russian-language.jpg"/>
          <p:cNvPicPr/>
          <p:nvPr/>
        </p:nvPicPr>
        <p:blipFill>
          <a:blip r:embed="rId3"/>
          <a:srcRect/>
          <a:stretch>
            <a:fillRect/>
          </a:stretch>
        </p:blipFill>
        <p:spPr bwMode="auto">
          <a:xfrm>
            <a:off x="2285984" y="2857496"/>
            <a:ext cx="4071966" cy="3786190"/>
          </a:xfrm>
          <a:prstGeom prst="rect">
            <a:avLst/>
          </a:prstGeom>
          <a:noFill/>
          <a:ln w="9525">
            <a:noFill/>
            <a:miter lim="800000"/>
            <a:headEnd/>
            <a:tailEnd/>
          </a:ln>
        </p:spPr>
      </p:pic>
      <p:sp>
        <p:nvSpPr>
          <p:cNvPr id="9" name="Прямоугольник 8"/>
          <p:cNvSpPr/>
          <p:nvPr/>
        </p:nvSpPr>
        <p:spPr>
          <a:xfrm>
            <a:off x="571472" y="0"/>
            <a:ext cx="6500858" cy="830997"/>
          </a:xfrm>
          <a:prstGeom prst="rect">
            <a:avLst/>
          </a:prstGeom>
        </p:spPr>
        <p:txBody>
          <a:bodyPr wrap="square">
            <a:spAutoFit/>
          </a:bodyPr>
          <a:lstStyle/>
          <a:p>
            <a:pPr algn="ctr"/>
            <a:r>
              <a:rPr lang="ru-RU" sz="2400" b="1" dirty="0" smtClean="0">
                <a:solidFill>
                  <a:schemeClr val="accent2"/>
                </a:solidFill>
                <a:latin typeface="Times New Roman" pitchFamily="18" charset="0"/>
                <a:ea typeface="Times New Roman" pitchFamily="18" charset="0"/>
                <a:cs typeface="Times New Roman" pitchFamily="18" charset="0"/>
              </a:rPr>
              <a:t>       Учим ребенка умываться самостоятельно</a:t>
            </a:r>
            <a:endParaRPr lang="ru-RU"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64513" name="Rectangle 1"/>
          <p:cNvSpPr>
            <a:spLocks noChangeArrowheads="1"/>
          </p:cNvSpPr>
          <p:nvPr/>
        </p:nvSpPr>
        <p:spPr bwMode="auto">
          <a:xfrm>
            <a:off x="857224" y="285728"/>
            <a:ext cx="700092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Для того, чтобы обучить ребенка мыть руки рекомендуют использовать следующие действия:</a:t>
            </a:r>
            <a:endParaRPr kumimoji="0" lang="ru-RU" b="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Необходимо четко разграничить процесс мытья рук для ребенка, а именно выделить основные этапы и объяснить их ему: поднять рукава, чтобы их не замочить, открыть кран, взять мыло, намылить руки, смыть мыло, выключить кран, вытереть руки, опустить рукава.</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Рекомендуют начинать обучение этому навыку с последнего этапа, а именно с вытирания рук.</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Также рекомендуется проговорить все действия в стихотворной форме, так они лучше запоминаются. На просторах интернета Вы можете встретить множество стихов, предназначенных специально доя обучения навыкам самообслуживания.</a:t>
            </a:r>
            <a:endParaRPr kumimoji="0" lang="ru-RU" b="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Dom\Desktop\презентация\20180912_091120.jpg"/>
          <p:cNvPicPr/>
          <p:nvPr/>
        </p:nvPicPr>
        <p:blipFill>
          <a:blip r:embed="rId3" cstate="print"/>
          <a:srcRect/>
          <a:stretch>
            <a:fillRect/>
          </a:stretch>
        </p:blipFill>
        <p:spPr bwMode="auto">
          <a:xfrm rot="5400000">
            <a:off x="1535885" y="3964785"/>
            <a:ext cx="2928958" cy="2428892"/>
          </a:xfrm>
          <a:prstGeom prst="rect">
            <a:avLst/>
          </a:prstGeom>
          <a:noFill/>
          <a:ln w="9525">
            <a:noFill/>
            <a:miter lim="800000"/>
            <a:headEnd/>
            <a:tailEnd/>
          </a:ln>
        </p:spPr>
      </p:pic>
      <p:pic>
        <p:nvPicPr>
          <p:cNvPr id="7" name="Picture 2" descr="C:\Users\Dom\Desktop\Новая папка (2)\презент 2018\Фото-0001.jpg"/>
          <p:cNvPicPr>
            <a:picLocks noChangeAspect="1" noChangeArrowheads="1"/>
          </p:cNvPicPr>
          <p:nvPr/>
        </p:nvPicPr>
        <p:blipFill>
          <a:blip r:embed="rId4" cstate="print"/>
          <a:srcRect/>
          <a:stretch>
            <a:fillRect/>
          </a:stretch>
        </p:blipFill>
        <p:spPr bwMode="auto">
          <a:xfrm>
            <a:off x="4714876" y="3643314"/>
            <a:ext cx="2428892" cy="303611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5" name="Прямоугольник 4"/>
          <p:cNvSpPr/>
          <p:nvPr/>
        </p:nvSpPr>
        <p:spPr>
          <a:xfrm>
            <a:off x="1142976" y="889844"/>
            <a:ext cx="6357982" cy="4862870"/>
          </a:xfrm>
          <a:prstGeom prst="rect">
            <a:avLst/>
          </a:prstGeom>
        </p:spPr>
        <p:txBody>
          <a:bodyPr wrap="square">
            <a:spAutoFit/>
          </a:bodyPr>
          <a:lstStyle/>
          <a:p>
            <a:pPr lvl="0" algn="ctr" eaLnBrk="0" fontAlgn="base" hangingPunct="0">
              <a:spcBef>
                <a:spcPct val="0"/>
              </a:spcBef>
              <a:spcAft>
                <a:spcPct val="0"/>
              </a:spcAft>
            </a:pPr>
            <a:r>
              <a:rPr lang="ru-RU" sz="2000" b="1" dirty="0" smtClean="0">
                <a:solidFill>
                  <a:schemeClr val="accent2"/>
                </a:solidFill>
                <a:latin typeface="Times New Roman" pitchFamily="18" charset="0"/>
                <a:ea typeface="Times New Roman" pitchFamily="18" charset="0"/>
                <a:cs typeface="Times New Roman" pitchFamily="18" charset="0"/>
              </a:rPr>
              <a:t>Основными условиями формирования навыка являются:</a:t>
            </a:r>
          </a:p>
          <a:p>
            <a:pPr lvl="0" algn="just" eaLnBrk="0" fontAlgn="base" hangingPunct="0">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pPr>
            <a:r>
              <a:rPr lang="ru-RU" dirty="0" smtClean="0">
                <a:solidFill>
                  <a:srgbClr val="000000"/>
                </a:solidFill>
                <a:latin typeface="Times New Roman" pitchFamily="18" charset="0"/>
                <a:ea typeface="Times New Roman" pitchFamily="18" charset="0"/>
                <a:cs typeface="Times New Roman" pitchFamily="18" charset="0"/>
              </a:rPr>
              <a:t>пространство (например, умывание  должно проходить в отведенном для этого помещении, необходимо избегать посторонних разговоров, дел; последовательность действий довольно жестко определена);</a:t>
            </a:r>
          </a:p>
          <a:p>
            <a:pPr lvl="0" algn="just" eaLnBrk="0" fontAlgn="base" hangingPunct="0">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pPr>
            <a:r>
              <a:rPr lang="ru-RU" dirty="0" smtClean="0">
                <a:solidFill>
                  <a:srgbClr val="000000"/>
                </a:solidFill>
                <a:latin typeface="Times New Roman" pitchFamily="18" charset="0"/>
                <a:ea typeface="Times New Roman" pitchFamily="18" charset="0"/>
                <a:cs typeface="Times New Roman" pitchFamily="18" charset="0"/>
              </a:rPr>
              <a:t>время (</a:t>
            </a:r>
            <a:r>
              <a:rPr lang="ru-RU" dirty="0" err="1" smtClean="0">
                <a:solidFill>
                  <a:srgbClr val="000000"/>
                </a:solidFill>
                <a:latin typeface="Times New Roman" pitchFamily="18" charset="0"/>
                <a:ea typeface="Times New Roman" pitchFamily="18" charset="0"/>
                <a:cs typeface="Times New Roman" pitchFamily="18" charset="0"/>
              </a:rPr>
              <a:t>время</a:t>
            </a:r>
            <a:r>
              <a:rPr lang="ru-RU" dirty="0" smtClean="0">
                <a:solidFill>
                  <a:srgbClr val="000000"/>
                </a:solidFill>
                <a:latin typeface="Times New Roman" pitchFamily="18" charset="0"/>
                <a:ea typeface="Times New Roman" pitchFamily="18" charset="0"/>
                <a:cs typeface="Times New Roman" pitchFamily="18" charset="0"/>
              </a:rPr>
              <a:t> ограничено: пока ребенок не умылся он не выходит ни в игровую, где остались любимые игрушки, ни к родителям);</a:t>
            </a:r>
          </a:p>
          <a:p>
            <a:pPr lvl="0" algn="just" eaLnBrk="0" fontAlgn="base" hangingPunct="0">
              <a:spcBef>
                <a:spcPct val="0"/>
              </a:spcBef>
              <a:spcAft>
                <a:spcPct val="0"/>
              </a:spcAft>
            </a:pPr>
            <a:endParaRPr lang="ru-RU" dirty="0" smtClean="0">
              <a:solidFill>
                <a:srgbClr val="00000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эмоциональное отношение (взрослый присутствует в ситуации, но не вступает во взаимодействие с ребенком на интересные ему темы; негативные проявления (отказ, истерика) не подкрепляются эмоциональной реакцией взрослого</a:t>
            </a:r>
            <a:endParaRPr lang="ru-RU" dirty="0"/>
          </a:p>
        </p:txBody>
      </p:sp>
      <p:pic>
        <p:nvPicPr>
          <p:cNvPr id="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133384" y="-204814"/>
            <a:ext cx="9744076" cy="7496176"/>
          </a:xfrm>
          <a:prstGeom prst="rect">
            <a:avLst/>
          </a:prstGeom>
          <a:noFill/>
        </p:spPr>
      </p:pic>
      <p:pic>
        <p:nvPicPr>
          <p:cNvPr id="7" name="Picture 2" descr="https://im0-tub-ru.yandex.net/i?id=8cb9fac5bcab9c7dd2f549146d1ffcb7-l&amp;n=13"/>
          <p:cNvPicPr>
            <a:picLocks noChangeAspect="1" noChangeArrowheads="1"/>
          </p:cNvPicPr>
          <p:nvPr/>
        </p:nvPicPr>
        <p:blipFill>
          <a:blip r:embed="rId3"/>
          <a:srcRect/>
          <a:stretch>
            <a:fillRect/>
          </a:stretch>
        </p:blipFill>
        <p:spPr bwMode="auto">
          <a:xfrm>
            <a:off x="1428728" y="2786272"/>
            <a:ext cx="6127948" cy="4071728"/>
          </a:xfrm>
          <a:prstGeom prst="rect">
            <a:avLst/>
          </a:prstGeom>
          <a:noFill/>
        </p:spPr>
      </p:pic>
      <p:sp>
        <p:nvSpPr>
          <p:cNvPr id="8" name="Прямоугольник 7"/>
          <p:cNvSpPr/>
          <p:nvPr/>
        </p:nvSpPr>
        <p:spPr>
          <a:xfrm>
            <a:off x="714348" y="428604"/>
            <a:ext cx="7358114" cy="2357454"/>
          </a:xfrm>
          <a:prstGeom prst="rect">
            <a:avLst/>
          </a:prstGeom>
        </p:spPr>
        <p:txBody>
          <a:bodyPr wrap="square">
            <a:spAutoFit/>
          </a:bodyPr>
          <a:lstStyle/>
          <a:p>
            <a:pPr algn="just"/>
            <a:r>
              <a:rPr lang="ru-RU" dirty="0" smtClean="0">
                <a:solidFill>
                  <a:srgbClr val="000000"/>
                </a:solidFill>
                <a:latin typeface="Times New Roman" pitchFamily="18" charset="0"/>
                <a:ea typeface="Times New Roman" pitchFamily="18" charset="0"/>
                <a:cs typeface="Times New Roman" pitchFamily="18" charset="0"/>
              </a:rPr>
              <a:t>При обучении самостоятельному купанию внимание ребенка привлекают к достаточному количеству мыльной пены на мочалке после её намыливания. Дав малышу в руки мочалку, попросить окунуть её в воду, затем сказать: «Смой пену!» – и помочь ему в этом действии. Каждый раз при купании предлагать ему это задание. Когда пена вся смыта, сказать: «Хорошо». Затем учат малыша отжимать мочалку и вешать её на место. Дети старшего возраста, помогая взрослому, могут мыть свою голову, шею, плечи, живот сами.</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0"/>
            <a:ext cx="9744076" cy="7496176"/>
          </a:xfrm>
          <a:prstGeom prst="rect">
            <a:avLst/>
          </a:prstGeom>
          <a:noFill/>
        </p:spPr>
      </p:pic>
      <p:sp>
        <p:nvSpPr>
          <p:cNvPr id="3" name="Прямоугольник 2"/>
          <p:cNvSpPr/>
          <p:nvPr/>
        </p:nvSpPr>
        <p:spPr>
          <a:xfrm>
            <a:off x="1071538" y="571480"/>
            <a:ext cx="6429420" cy="369332"/>
          </a:xfrm>
          <a:prstGeom prst="rect">
            <a:avLst/>
          </a:prstGeom>
        </p:spPr>
        <p:txBody>
          <a:bodyPr wrap="square">
            <a:spAutoFit/>
          </a:bodyPr>
          <a:lstStyle/>
          <a:p>
            <a:pPr lvl="0" algn="just" fontAlgn="base">
              <a:spcBef>
                <a:spcPct val="0"/>
              </a:spcBef>
              <a:spcAft>
                <a:spcPct val="0"/>
              </a:spcAft>
            </a:pPr>
            <a:r>
              <a:rPr lang="ru-RU" dirty="0" smtClean="0">
                <a:solidFill>
                  <a:srgbClr val="303F50"/>
                </a:solidFill>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1000100" y="4500570"/>
            <a:ext cx="6572296" cy="276999"/>
          </a:xfrm>
          <a:prstGeom prst="rect">
            <a:avLst/>
          </a:prstGeom>
        </p:spPr>
        <p:txBody>
          <a:bodyPr wrap="square">
            <a:spAutoFit/>
          </a:bodyPr>
          <a:lstStyle/>
          <a:p>
            <a:pPr lvl="0" algn="just" fontAlgn="base">
              <a:spcBef>
                <a:spcPct val="0"/>
              </a:spcBef>
              <a:spcAft>
                <a:spcPct val="0"/>
              </a:spcAft>
            </a:pPr>
            <a:r>
              <a:rPr lang="ru-RU" sz="1200" dirty="0" smtClean="0">
                <a:latin typeface="Calibri" pitchFamily="34" charset="0"/>
                <a:ea typeface="Times New Roman" pitchFamily="18" charset="0"/>
                <a:cs typeface="Times New Roman" pitchFamily="18" charset="0"/>
              </a:rPr>
              <a:t>          </a:t>
            </a:r>
            <a:endParaRPr lang="ru-RU" dirty="0" smtClean="0">
              <a:latin typeface="Times New Roman" pitchFamily="18" charset="0"/>
              <a:ea typeface="Times New Roman" pitchFamily="18" charset="0"/>
              <a:cs typeface="Times New Roman" pitchFamily="18" charset="0"/>
            </a:endParaRPr>
          </a:p>
        </p:txBody>
      </p:sp>
      <p:sp>
        <p:nvSpPr>
          <p:cNvPr id="52225" name="Rectangle 1"/>
          <p:cNvSpPr>
            <a:spLocks noChangeArrowheads="1"/>
          </p:cNvSpPr>
          <p:nvPr/>
        </p:nvSpPr>
        <p:spPr bwMode="auto">
          <a:xfrm>
            <a:off x="857224" y="428604"/>
            <a:ext cx="7143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Учим ребенка чистить зубы.</a:t>
            </a: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lvl="0" algn="just" fontAlgn="base">
              <a:spcBef>
                <a:spcPct val="0"/>
              </a:spcBef>
              <a:spcAft>
                <a:spcPct val="0"/>
              </a:spcAf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dirty="0" smtClean="0">
                <a:latin typeface="Times New Roman" pitchFamily="18" charset="0"/>
                <a:cs typeface="Times New Roman" pitchFamily="18" charset="0"/>
              </a:rPr>
              <a:t>Очень важно сделать эту процедуру максимально привлекательной для ребенка — купить детскую пасту и маленькую удобную зубную щетку, которую дать ему помыть и пощупать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Чистить зубы ребенка учат в 3–4 года. Определенное время уходит на знакомство его со щеткой, зеркалом, зубной пастой. Ребенок наблюдает, как взрослый чистит зубы, глядя на его отражение в зеркале. Если он боится зеркала, тогда ему показывают, как взрослые чистят зубы. Затем, выдавив немного пасты на палец, массирует десны ребенка. Взрослый дает подержать ребенку щетку, выдавливая на неё пасту, встав за ним, медленно подносит щетку к его рту. Другой рукой открывает рот малыша и помогает ему медленно поводить щеткой вдоль зубов. Контроль за рукой медленно сокращается.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3" descr="C:\Users\Dom\Desktop\последняя\презент 2018 1\Фото-0058а.jpg"/>
          <p:cNvPicPr>
            <a:picLocks noChangeAspect="1" noChangeArrowheads="1"/>
          </p:cNvPicPr>
          <p:nvPr/>
        </p:nvPicPr>
        <p:blipFill>
          <a:blip r:embed="rId3" cstate="print"/>
          <a:srcRect/>
          <a:stretch>
            <a:fillRect/>
          </a:stretch>
        </p:blipFill>
        <p:spPr bwMode="auto">
          <a:xfrm>
            <a:off x="3071802" y="4429132"/>
            <a:ext cx="2643206" cy="302420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0"/>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56321" name="Rectangle 1"/>
          <p:cNvSpPr>
            <a:spLocks noChangeArrowheads="1"/>
          </p:cNvSpPr>
          <p:nvPr/>
        </p:nvSpPr>
        <p:spPr bwMode="auto">
          <a:xfrm>
            <a:off x="1142976" y="642918"/>
            <a:ext cx="664373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Для того, чтобы обучить ребенка чистить зубы Вы можете использовать следующие рекомендации:</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Очень важно, чтобы ребенку нравилась его зубная щетка, она должна быть мягкая и приятная на ощупь.</a:t>
            </a:r>
          </a:p>
          <a:p>
            <a:pPr marL="0" marR="0" lvl="0" indent="0" algn="just" defTabSz="914400" rtl="0" eaLnBrk="0" fontAlgn="base" latinLnBrk="0" hangingPunct="0">
              <a:lnSpc>
                <a:spcPct val="100000"/>
              </a:lnSpc>
              <a:spcBef>
                <a:spcPct val="0"/>
              </a:spcBef>
              <a:spcAft>
                <a:spcPct val="0"/>
              </a:spcAft>
              <a:buClrTx/>
              <a:buSzTx/>
              <a:tabLst/>
            </a:pPr>
            <a:endParaRPr kumimoji="0" lang="ru-RU" b="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Изначально начните демонстрировать ему все действия без зубной пасты.</a:t>
            </a:r>
          </a:p>
          <a:p>
            <a:pPr marL="0" marR="0" lvl="0" indent="0" algn="just" defTabSz="914400" rtl="0" eaLnBrk="0" fontAlgn="base" latinLnBrk="0" hangingPunct="0">
              <a:lnSpc>
                <a:spcPct val="100000"/>
              </a:lnSpc>
              <a:spcBef>
                <a:spcPct val="0"/>
              </a:spcBef>
              <a:spcAft>
                <a:spcPct val="0"/>
              </a:spcAft>
              <a:buClrTx/>
              <a:buSzTx/>
              <a:tabLst/>
            </a:pPr>
            <a:endParaRPr kumimoji="0" lang="ru-RU" b="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Выполняйте движения держа руку ребенка и комментируя детально их суть и последовательность.</a:t>
            </a:r>
          </a:p>
          <a:p>
            <a:pPr marL="0" marR="0" lvl="0" indent="0" algn="just" defTabSz="914400" rtl="0" eaLnBrk="0" fontAlgn="base" latinLnBrk="0" hangingPunct="0">
              <a:lnSpc>
                <a:spcPct val="100000"/>
              </a:lnSpc>
              <a:spcBef>
                <a:spcPct val="0"/>
              </a:spcBef>
              <a:spcAft>
                <a:spcPct val="0"/>
              </a:spcAft>
              <a:buClrTx/>
              <a:buSzTx/>
              <a:tabLst/>
            </a:pPr>
            <a:endParaRPr kumimoji="0" lang="ru-RU" b="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Проделывайте процедуру объясняя даже малейшие детали.</a:t>
            </a:r>
          </a:p>
          <a:p>
            <a:pPr marL="0" marR="0" lvl="0" indent="0" algn="just" defTabSz="914400" rtl="0" eaLnBrk="0" fontAlgn="base" latinLnBrk="0" hangingPunct="0">
              <a:lnSpc>
                <a:spcPct val="100000"/>
              </a:lnSpc>
              <a:spcBef>
                <a:spcPct val="0"/>
              </a:spcBef>
              <a:spcAft>
                <a:spcPct val="0"/>
              </a:spcAft>
              <a:buClrTx/>
              <a:buSzTx/>
              <a:tabLst/>
            </a:pPr>
            <a:endParaRPr kumimoji="0" lang="ru-RU" b="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Делайте так около трех месяцев, ежедневно.</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effectLst/>
                <a:latin typeface="Times New Roman" pitchFamily="18" charset="0"/>
                <a:ea typeface="Times New Roman" pitchFamily="18" charset="0"/>
                <a:cs typeface="Times New Roman" pitchFamily="18" charset="0"/>
              </a:rPr>
              <a:t> Когда увидите, что ребенок способствует процедуре, позвольте ему делать ее самостоятельно, убрав руку, но продолжайте давать словесные указания.</a:t>
            </a:r>
            <a:endParaRPr kumimoji="0" lang="ru-RU" b="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214290"/>
            <a:ext cx="678661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a:p>
            <a:pPr algn="just"/>
            <a:r>
              <a:rPr kumimoji="0" lang="ru-RU" sz="1600" b="0" u="none" strike="noStrike" cap="none" normalizeH="0" baseline="0" dirty="0" smtClean="0">
                <a:ln>
                  <a:noFill/>
                </a:ln>
                <a:effectLst/>
                <a:latin typeface="Times New Roman" pitchFamily="18" charset="0"/>
                <a:ea typeface="Times New Roman" pitchFamily="18" charset="0"/>
                <a:cs typeface="Times New Roman" pitchFamily="18" charset="0"/>
              </a:rPr>
              <a:t>   </a:t>
            </a:r>
            <a:r>
              <a:rPr lang="ru-RU" sz="2000" b="1" i="1" dirty="0" smtClean="0">
                <a:solidFill>
                  <a:schemeClr val="accent2"/>
                </a:solidFill>
                <a:latin typeface="Times New Roman" pitchFamily="18" charset="0"/>
                <a:cs typeface="Times New Roman" pitchFamily="18" charset="0"/>
              </a:rPr>
              <a:t>Наша задача – помочь этим детям приобрести независимость и       самостоятельность в повседневной жизни.</a:t>
            </a:r>
          </a:p>
          <a:p>
            <a:pPr algn="just"/>
            <a:r>
              <a:rPr lang="ru-RU" dirty="0" smtClean="0">
                <a:latin typeface="Times New Roman" pitchFamily="18" charset="0"/>
                <a:cs typeface="Times New Roman" pitchFamily="18" charset="0"/>
              </a:rPr>
              <a:t>Приучая ребенка к какому-то делу, как правило, используют мимику, жесты, имитации. При этом важно не забывать, что для него совместная работа трудна не только потому, что у него неловкие руки, но еще и потому, что он затрудняется в понимании и усвоении самого порядка, способа действия.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 условиях предлагаемой взрослым целенаправленной трудовой деятельности ребенок сначала как бы теряет даже тот уровень навыков и знаний, которые проявлял в самостоятельной деятельности раньше: не понимает самой простой инструкции, плохо ориентируется в пространстве, движения особенно неловки, толчкообразны, импульсивны, он не может поддерживать разговор</a:t>
            </a:r>
          </a:p>
          <a:p>
            <a:pPr algn="just"/>
            <a:r>
              <a:rPr lang="ru-RU" dirty="0" smtClean="0">
                <a:latin typeface="Times New Roman" pitchFamily="18" charset="0"/>
                <a:ea typeface="Times New Roman" pitchFamily="18" charset="0"/>
                <a:cs typeface="Times New Roman" pitchFamily="18" charset="0"/>
              </a:rPr>
              <a:t>    Для того, чтобы процесс развития навыков самообслуживания      ребенка с аутизмом был успешен  мы должны  четко определить</a:t>
            </a:r>
          </a:p>
          <a:p>
            <a:pPr algn="just"/>
            <a:r>
              <a:rPr lang="ru-RU" dirty="0" smtClean="0">
                <a:latin typeface="Times New Roman" pitchFamily="18" charset="0"/>
                <a:ea typeface="Times New Roman" pitchFamily="18" charset="0"/>
                <a:cs typeface="Times New Roman" pitchFamily="18" charset="0"/>
              </a:rPr>
              <a:t>     с какими навыками будем его  знакомить</a:t>
            </a:r>
            <a:r>
              <a:rPr lang="ru-RU" b="1" dirty="0" smtClean="0">
                <a:latin typeface="Times New Roman" pitchFamily="18" charset="0"/>
                <a:ea typeface="Times New Roman" pitchFamily="18" charset="0"/>
                <a:cs typeface="Times New Roman" pitchFamily="18" charset="0"/>
              </a:rPr>
              <a:t>.  </a:t>
            </a:r>
            <a:endParaRPr kumimoji="0" lang="ru-RU" b="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63489" name="Rectangle 1"/>
          <p:cNvSpPr>
            <a:spLocks noChangeArrowheads="1"/>
          </p:cNvSpPr>
          <p:nvPr/>
        </p:nvSpPr>
        <p:spPr bwMode="auto">
          <a:xfrm>
            <a:off x="1000100" y="214290"/>
            <a:ext cx="6572296" cy="60521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Как и при обучении другим навыкам, необходимо продумать четкую последовательность действий и придерживаться ее, пока ребенок не научится данной деятельности. Ниже мы предлагаем вариант такой схемы.</a:t>
            </a:r>
          </a:p>
          <a:p>
            <a:pPr marL="0" marR="0" lvl="0" indent="0"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  Включить воду</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2.  Открыть пасту</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3.  Взять зубную щетку и смочить ее</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4.  Выдавить пасту и положить тюбик на край раковины</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5.  Почистить зубы слева</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6.  Почистить зубы справа</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7.  Почистить зубы спереди</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8.  Положить щетку</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9.  Взять стакан с водой и прополоскать рот</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10.  Поставить стакан на место</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11.  Вымыть щетку и поставить в стакан</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12. Закрыть зубную пасту и убрать на место</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13.  Умыться</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14.  Закрыть кран</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15.  Вытереть лицо и руки</a:t>
            </a:r>
            <a:b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16.  Повесить полотенце на место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pic>
        <p:nvPicPr>
          <p:cNvPr id="5" name="Рисунок 4" descr="https://im0-tub-ru.yandex.net/i?id=cc7e5e3a0abd488d996c142521ea32c9-l&amp;n=13"/>
          <p:cNvPicPr/>
          <p:nvPr/>
        </p:nvPicPr>
        <p:blipFill>
          <a:blip r:embed="rId3"/>
          <a:srcRect/>
          <a:stretch>
            <a:fillRect/>
          </a:stretch>
        </p:blipFill>
        <p:spPr bwMode="auto">
          <a:xfrm>
            <a:off x="785786" y="500042"/>
            <a:ext cx="7358114" cy="601030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300038" y="-319088"/>
            <a:ext cx="9744076" cy="7496176"/>
          </a:xfrm>
          <a:prstGeom prst="rect">
            <a:avLst/>
          </a:prstGeom>
          <a:noFill/>
        </p:spPr>
      </p:pic>
      <p:sp>
        <p:nvSpPr>
          <p:cNvPr id="3" name="Прямоугольник 2"/>
          <p:cNvSpPr/>
          <p:nvPr/>
        </p:nvSpPr>
        <p:spPr>
          <a:xfrm>
            <a:off x="928662" y="285728"/>
            <a:ext cx="7286676" cy="1661993"/>
          </a:xfrm>
          <a:prstGeom prst="rect">
            <a:avLst/>
          </a:prstGeom>
        </p:spPr>
        <p:txBody>
          <a:bodyPr wrap="square">
            <a:spAutoFit/>
          </a:bodyPr>
          <a:lstStyle/>
          <a:p>
            <a:pPr algn="ctr"/>
            <a:r>
              <a:rPr lang="ru-RU" dirty="0" smtClean="0">
                <a:latin typeface="Times New Roman" pitchFamily="18" charset="0"/>
                <a:cs typeface="Times New Roman" pitchFamily="18" charset="0"/>
              </a:rPr>
              <a:t>     </a:t>
            </a:r>
            <a:r>
              <a:rPr lang="ru-RU" sz="2400" b="1" dirty="0" smtClean="0">
                <a:solidFill>
                  <a:schemeClr val="accent2"/>
                </a:solidFill>
                <a:latin typeface="Times New Roman" pitchFamily="18" charset="0"/>
                <a:cs typeface="Times New Roman" pitchFamily="18" charset="0"/>
              </a:rPr>
              <a:t>Учим ребенка опрятности</a:t>
            </a:r>
          </a:p>
          <a:p>
            <a:pPr algn="ctr"/>
            <a:endParaRPr lang="ru-RU" sz="2400" b="1" i="1" dirty="0" smtClean="0">
              <a:solidFill>
                <a:srgbClr val="0070C0"/>
              </a:solidFill>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       Предпосылкой  для  начала  обучения  навыкам  опрятности  </a:t>
            </a:r>
            <a:r>
              <a:rPr lang="ru-RU" dirty="0" smtClean="0">
                <a:latin typeface="Times New Roman" pitchFamily="18" charset="0"/>
                <a:cs typeface="Times New Roman" pitchFamily="18" charset="0"/>
              </a:rPr>
              <a:t>является предварительный  отказ  от  использования  </a:t>
            </a:r>
            <a:r>
              <a:rPr lang="ru-RU" b="1" i="1" dirty="0" err="1" smtClean="0">
                <a:latin typeface="Times New Roman" pitchFamily="18" charset="0"/>
                <a:cs typeface="Times New Roman" pitchFamily="18" charset="0"/>
              </a:rPr>
              <a:t>памперсов</a:t>
            </a:r>
            <a:r>
              <a:rPr lang="ru-RU" dirty="0" smtClean="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p:txBody>
      </p:sp>
      <p:sp>
        <p:nvSpPr>
          <p:cNvPr id="4" name="Прямоугольник 3"/>
          <p:cNvSpPr/>
          <p:nvPr/>
        </p:nvSpPr>
        <p:spPr>
          <a:xfrm>
            <a:off x="857224" y="1571612"/>
            <a:ext cx="7429552" cy="3970318"/>
          </a:xfrm>
          <a:prstGeom prst="rect">
            <a:avLst/>
          </a:prstGeom>
        </p:spPr>
        <p:txBody>
          <a:bodyPr wrap="square">
            <a:spAutoFit/>
          </a:bodyPr>
          <a:lstStyle/>
          <a:p>
            <a:pPr algn="just"/>
            <a:r>
              <a:rPr lang="ru-RU" dirty="0" smtClean="0">
                <a:latin typeface="Times New Roman" pitchFamily="18" charset="0"/>
                <a:cs typeface="Times New Roman" pitchFamily="18" charset="0"/>
              </a:rPr>
              <a:t>        Профилактика — основная часть обучения. </a:t>
            </a:r>
          </a:p>
          <a:p>
            <a:pPr algn="just">
              <a:buFont typeface="Wingdings" pitchFamily="2" charset="2"/>
              <a:buChar char="§"/>
            </a:pPr>
            <a:r>
              <a:rPr lang="ru-RU" dirty="0" smtClean="0">
                <a:latin typeface="Times New Roman" pitchFamily="18" charset="0"/>
                <a:cs typeface="Times New Roman" pitchFamily="18" charset="0"/>
              </a:rPr>
              <a:t>    Прежде всего  мы советуем родителям фиксировать, как часто и когда обычно ребенок ходит «по-маленькому». Важный  момент —  сколько  времени  проходит  между  потреблением  жидкости  и опорожнением  мочевого  пузыря.  Когда  данные собраны,  рекомендуем  родителям «ловить» моменты, предоставляя ребенку возможность сходить в туалет «правильно» (в горшок или унитаз).   </a:t>
            </a:r>
          </a:p>
          <a:p>
            <a:pPr algn="just">
              <a:buFont typeface="Wingdings" pitchFamily="2" charset="2"/>
              <a:buChar char="§"/>
            </a:pPr>
            <a:r>
              <a:rPr lang="ru-RU" dirty="0" smtClean="0">
                <a:latin typeface="Times New Roman" pitchFamily="18" charset="0"/>
                <a:cs typeface="Times New Roman" pitchFamily="18" charset="0"/>
              </a:rPr>
              <a:t>    Лучше сразу  учить  ребенка  ходить  в  унитаз  (если  он  подходит  ему   по росту, и если  у него нет страха унитаза); мальчиков сразу  учим писать  стоя  (так  как  переучивать  сложнее).   </a:t>
            </a:r>
          </a:p>
          <a:p>
            <a:pPr algn="just">
              <a:buFont typeface="Wingdings" pitchFamily="2" charset="2"/>
              <a:buChar char="§"/>
            </a:pPr>
            <a:r>
              <a:rPr lang="ru-RU" dirty="0" smtClean="0">
                <a:latin typeface="Times New Roman" pitchFamily="18" charset="0"/>
                <a:cs typeface="Times New Roman" pitchFamily="18" charset="0"/>
              </a:rPr>
              <a:t>      В  случае  удачи   нужно  поощрять  ребенка,  пытаясь  наглядно  для ребенка связать поощрение с тем фактом, что он сходил в туалет.  </a:t>
            </a:r>
          </a:p>
          <a:p>
            <a:pPr algn="just"/>
            <a:r>
              <a:rPr lang="ru-RU" dirty="0" smtClean="0">
                <a:latin typeface="Times New Roman" pitchFamily="18" charset="0"/>
                <a:cs typeface="Times New Roman" pitchFamily="18" charset="0"/>
              </a:rPr>
              <a:t>Например, некоторым детям нравится спускать воду в унитазе; выливать горшок и т.п.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pic>
        <p:nvPicPr>
          <p:cNvPr id="37890" name="Picture 2" descr="https://im0-tub-ru.yandex.net/i?id=48415839fa2a74c40f6e8c2832cd5e9d-l&amp;n=13"/>
          <p:cNvPicPr>
            <a:picLocks noChangeAspect="1" noChangeArrowheads="1"/>
          </p:cNvPicPr>
          <p:nvPr/>
        </p:nvPicPr>
        <p:blipFill>
          <a:blip r:embed="rId3"/>
          <a:srcRect/>
          <a:stretch>
            <a:fillRect/>
          </a:stretch>
        </p:blipFill>
        <p:spPr bwMode="auto">
          <a:xfrm>
            <a:off x="1000100" y="714356"/>
            <a:ext cx="7215238" cy="542928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3"/>
          <a:srcRect/>
          <a:stretch>
            <a:fillRect/>
          </a:stretch>
        </p:blipFill>
        <p:spPr bwMode="auto">
          <a:xfrm>
            <a:off x="-300038" y="-319088"/>
            <a:ext cx="9744076" cy="7496176"/>
          </a:xfrm>
          <a:prstGeom prst="rect">
            <a:avLst/>
          </a:prstGeom>
          <a:noFill/>
        </p:spPr>
      </p:pic>
      <p:sp>
        <p:nvSpPr>
          <p:cNvPr id="1025" name="Rectangle 1"/>
          <p:cNvSpPr>
            <a:spLocks noChangeArrowheads="1"/>
          </p:cNvSpPr>
          <p:nvPr/>
        </p:nvSpPr>
        <p:spPr bwMode="auto">
          <a:xfrm>
            <a:off x="1071538" y="-214338"/>
            <a:ext cx="6500858"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rgbClr val="303F5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Приучаем</a:t>
            </a:r>
            <a:r>
              <a:rPr kumimoji="0" lang="ru-RU" sz="2400" b="1" u="none" strike="noStrike" cap="none" normalizeH="0" dirty="0" smtClean="0">
                <a:ln>
                  <a:noFill/>
                </a:ln>
                <a:solidFill>
                  <a:schemeClr val="accent2"/>
                </a:solidFill>
                <a:effectLst/>
                <a:latin typeface="Times New Roman" pitchFamily="18" charset="0"/>
                <a:ea typeface="Times New Roman" pitchFamily="18" charset="0"/>
                <a:cs typeface="Times New Roman" pitchFamily="18" charset="0"/>
              </a:rPr>
              <a:t> ребенка к труду</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i="1" dirty="0" smtClean="0">
              <a:solidFill>
                <a:srgbClr val="0070C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solidFill>
                  <a:srgbClr val="303F50"/>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Следующим моментом режима дня является помощь по дому. В семье всегда много поводов приобщить ребенка к труду: мама чистит овощи – ребенок моет их, бабушка убирает квартиру – ребенок несет веник, совок, протирает влажной тряпкой пыль, поливает цветы, убирает игрушки. Так постепенно, в естественной ситуации ребенок привыкает выполнять некоторые обязанности, осознает себя помощником в семье.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2" descr="C:\Users\Dom\Desktop\Новая папка (2)\презент 2018\20170413_094511.jpg"/>
          <p:cNvPicPr>
            <a:picLocks noChangeAspect="1" noChangeArrowheads="1"/>
          </p:cNvPicPr>
          <p:nvPr/>
        </p:nvPicPr>
        <p:blipFill>
          <a:blip r:embed="rId4" cstate="print"/>
          <a:srcRect/>
          <a:stretch>
            <a:fillRect/>
          </a:stretch>
        </p:blipFill>
        <p:spPr bwMode="auto">
          <a:xfrm>
            <a:off x="857224" y="3500438"/>
            <a:ext cx="2046689" cy="2811319"/>
          </a:xfrm>
          <a:prstGeom prst="rect">
            <a:avLst/>
          </a:prstGeom>
          <a:noFill/>
        </p:spPr>
      </p:pic>
      <p:pic>
        <p:nvPicPr>
          <p:cNvPr id="8" name="Picture 5" descr="C:\Users\Dom\Desktop\Новая папка (2)\презент 2018\20170606_102327.jpg"/>
          <p:cNvPicPr>
            <a:picLocks noChangeAspect="1" noChangeArrowheads="1"/>
          </p:cNvPicPr>
          <p:nvPr/>
        </p:nvPicPr>
        <p:blipFill>
          <a:blip r:embed="rId5" cstate="print"/>
          <a:srcRect/>
          <a:stretch>
            <a:fillRect/>
          </a:stretch>
        </p:blipFill>
        <p:spPr bwMode="auto">
          <a:xfrm>
            <a:off x="3286116" y="3286124"/>
            <a:ext cx="2125281" cy="2833709"/>
          </a:xfrm>
          <a:prstGeom prst="rect">
            <a:avLst/>
          </a:prstGeom>
          <a:noFill/>
        </p:spPr>
      </p:pic>
      <p:pic>
        <p:nvPicPr>
          <p:cNvPr id="9" name="Рисунок 8" descr="C:\Users\Dom\Desktop\презентация\20160317_115725.jpg"/>
          <p:cNvPicPr/>
          <p:nvPr/>
        </p:nvPicPr>
        <p:blipFill>
          <a:blip r:embed="rId6"/>
          <a:srcRect/>
          <a:stretch>
            <a:fillRect/>
          </a:stretch>
        </p:blipFill>
        <p:spPr bwMode="auto">
          <a:xfrm>
            <a:off x="5643570" y="3143248"/>
            <a:ext cx="2071702" cy="314323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3"/>
          <a:srcRect/>
          <a:stretch>
            <a:fillRect/>
          </a:stretch>
        </p:blipFill>
        <p:spPr bwMode="auto">
          <a:xfrm>
            <a:off x="-285784" y="-285776"/>
            <a:ext cx="9744076" cy="7496176"/>
          </a:xfrm>
          <a:prstGeom prst="rect">
            <a:avLst/>
          </a:prstGeom>
          <a:noFill/>
        </p:spPr>
      </p:pic>
      <p:sp>
        <p:nvSpPr>
          <p:cNvPr id="1025" name="Rectangle 1"/>
          <p:cNvSpPr>
            <a:spLocks noChangeArrowheads="1"/>
          </p:cNvSpPr>
          <p:nvPr/>
        </p:nvSpPr>
        <p:spPr bwMode="auto">
          <a:xfrm>
            <a:off x="1071538" y="-214338"/>
            <a:ext cx="65008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rgbClr val="303F50"/>
              </a:solidFill>
              <a:latin typeface="Times New Roman" pitchFamily="18" charset="0"/>
              <a:ea typeface="Times New Roman" pitchFamily="18" charset="0"/>
              <a:cs typeface="Times New Roman" pitchFamily="18" charset="0"/>
            </a:endParaRPr>
          </a:p>
        </p:txBody>
      </p:sp>
      <p:pic>
        <p:nvPicPr>
          <p:cNvPr id="7" name="Picture 2" descr="https://i.pinimg.com/736x/10/9a/d3/109ad316f3119b8b82fee1a296abb6c1.jpg"/>
          <p:cNvPicPr>
            <a:picLocks noChangeAspect="1" noChangeArrowheads="1"/>
          </p:cNvPicPr>
          <p:nvPr/>
        </p:nvPicPr>
        <p:blipFill>
          <a:blip r:embed="rId4"/>
          <a:srcRect/>
          <a:stretch>
            <a:fillRect/>
          </a:stretch>
        </p:blipFill>
        <p:spPr bwMode="auto">
          <a:xfrm>
            <a:off x="1000100" y="1142984"/>
            <a:ext cx="7019852" cy="444793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66561" name="Rectangle 1"/>
          <p:cNvSpPr>
            <a:spLocks noChangeArrowheads="1"/>
          </p:cNvSpPr>
          <p:nvPr/>
        </p:nvSpPr>
        <p:spPr bwMode="auto">
          <a:xfrm>
            <a:off x="1000100" y="571480"/>
            <a:ext cx="7215238" cy="480131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Вся работа по формированию навыков по самообслуживанию должна проходить в </a:t>
            </a:r>
            <a:r>
              <a:rPr kumimoji="0" lang="ru-RU" b="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тесном сотрудничестве с родителями</a:t>
            </a: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Если полученный ребенком навык не будет перенесен в домашнюю обстановку, то процесс обучения ребенка самообслуживанию будет бессмысленным. Поэтому для родителей мы проводим консультации по проблеме; учим работать по пиктограммам и рисункам (нацеливаем их на то, чтобы и дома работа велась так же); проводим индивидуальный показ приемов обучения социально-бытовым навыкам; предлагаем памятки по формированию навыка; воспитателями в  группах произведен подбор комплекса упражнений по развитию навыков, индивидуально для каждого ребенка.</a:t>
            </a:r>
            <a:endPar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Таким образом, привитие культурно-гигиенических навыков и навыков самообслуживания у детей с РДА является одной из важных задач воспитания, так как идет непростое усвоение правил, а чрезвычайно важный процесс социализации, очеловечивания ребенка, «вхождения» его в мир взрослых.</a:t>
            </a:r>
            <a:endPar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14337" name="Rectangle 1"/>
          <p:cNvSpPr>
            <a:spLocks noChangeArrowheads="1"/>
          </p:cNvSpPr>
          <p:nvPr/>
        </p:nvSpPr>
        <p:spPr bwMode="auto">
          <a:xfrm>
            <a:off x="785786" y="142852"/>
            <a:ext cx="7215238"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Навыки самообслуживания (умение одеваться и раздеваться, ухаживать за собой, пользоваться туалетом, самостоятельно принимать пищу, купаться, умываться и т.п.) напрямую влияют и на самооценку ребенка, </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являются важным шагом на пути к его социализации</a:t>
            </a: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4" descr="C:\Users\Dom\Desktop\Новая папка (2)\презент 2018\20181129_133657.jpg"/>
          <p:cNvPicPr>
            <a:picLocks noChangeAspect="1" noChangeArrowheads="1"/>
          </p:cNvPicPr>
          <p:nvPr/>
        </p:nvPicPr>
        <p:blipFill>
          <a:blip r:embed="rId3" cstate="print"/>
          <a:srcRect/>
          <a:stretch>
            <a:fillRect/>
          </a:stretch>
        </p:blipFill>
        <p:spPr bwMode="auto">
          <a:xfrm>
            <a:off x="5786446" y="1500174"/>
            <a:ext cx="2357454" cy="3143272"/>
          </a:xfrm>
          <a:prstGeom prst="rect">
            <a:avLst/>
          </a:prstGeom>
          <a:noFill/>
        </p:spPr>
      </p:pic>
      <p:pic>
        <p:nvPicPr>
          <p:cNvPr id="7" name="Picture 10" descr="C:\Users\Dom\Desktop\Новая папка (2)\презент 2018\Фото-0015.jpg"/>
          <p:cNvPicPr>
            <a:picLocks noChangeAspect="1" noChangeArrowheads="1"/>
          </p:cNvPicPr>
          <p:nvPr/>
        </p:nvPicPr>
        <p:blipFill>
          <a:blip r:embed="rId4" cstate="print"/>
          <a:srcRect/>
          <a:stretch>
            <a:fillRect/>
          </a:stretch>
        </p:blipFill>
        <p:spPr bwMode="auto">
          <a:xfrm>
            <a:off x="785786" y="1643050"/>
            <a:ext cx="2267750" cy="3023667"/>
          </a:xfrm>
          <a:prstGeom prst="rect">
            <a:avLst/>
          </a:prstGeom>
          <a:noFill/>
        </p:spPr>
      </p:pic>
      <p:pic>
        <p:nvPicPr>
          <p:cNvPr id="8" name="Picture 3" descr="C:\Users\Dom\Desktop\Новая папка (2)\презент 2018\20170309_104223.jpg"/>
          <p:cNvPicPr>
            <a:picLocks noChangeAspect="1" noChangeArrowheads="1"/>
          </p:cNvPicPr>
          <p:nvPr/>
        </p:nvPicPr>
        <p:blipFill>
          <a:blip r:embed="rId5" cstate="print"/>
          <a:srcRect/>
          <a:stretch>
            <a:fillRect/>
          </a:stretch>
        </p:blipFill>
        <p:spPr bwMode="auto">
          <a:xfrm>
            <a:off x="3286116" y="3381374"/>
            <a:ext cx="2286016" cy="304802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3" name="Прямоугольник 2"/>
          <p:cNvSpPr/>
          <p:nvPr/>
        </p:nvSpPr>
        <p:spPr>
          <a:xfrm>
            <a:off x="1357290" y="1000108"/>
            <a:ext cx="6072230" cy="3970318"/>
          </a:xfrm>
          <a:prstGeom prst="rect">
            <a:avLst/>
          </a:prstGeom>
        </p:spPr>
        <p:txBody>
          <a:bodyPr wrap="square">
            <a:spAutoFit/>
          </a:bodyPr>
          <a:lstStyle/>
          <a:p>
            <a:pPr algn="just">
              <a:buNone/>
            </a:pPr>
            <a:r>
              <a:rPr lang="ru-RU" sz="2800" b="1" i="1" dirty="0" smtClean="0">
                <a:latin typeface="Times New Roman" pitchFamily="18" charset="0"/>
                <a:cs typeface="Times New Roman" pitchFamily="18" charset="0"/>
              </a:rPr>
              <a:t>      </a:t>
            </a:r>
            <a:r>
              <a:rPr lang="ru-RU" sz="2800" b="1" i="1" dirty="0" smtClean="0">
                <a:solidFill>
                  <a:schemeClr val="accent2"/>
                </a:solidFill>
                <a:latin typeface="Times New Roman" pitchFamily="18" charset="0"/>
                <a:cs typeface="Times New Roman" pitchFamily="18" charset="0"/>
              </a:rPr>
              <a:t>«Всем, кто хочет помочь </a:t>
            </a:r>
            <a:r>
              <a:rPr lang="ru-RU" sz="2800" b="1" i="1" dirty="0" err="1" smtClean="0">
                <a:solidFill>
                  <a:schemeClr val="accent2"/>
                </a:solidFill>
                <a:latin typeface="Times New Roman" pitchFamily="18" charset="0"/>
                <a:cs typeface="Times New Roman" pitchFamily="18" charset="0"/>
              </a:rPr>
              <a:t>аутичным</a:t>
            </a:r>
            <a:r>
              <a:rPr lang="ru-RU" sz="2800" b="1" i="1" dirty="0" smtClean="0">
                <a:solidFill>
                  <a:schemeClr val="accent2"/>
                </a:solidFill>
                <a:latin typeface="Times New Roman" pitchFamily="18" charset="0"/>
                <a:cs typeface="Times New Roman" pitchFamily="18" charset="0"/>
              </a:rPr>
              <a:t> детям хочется пожелать терпения в понимании тех, кто так не похож на нас. Ведь в нашу с вами жизнь эти дети приходят проверить нас с вами на человечность» </a:t>
            </a:r>
          </a:p>
          <a:p>
            <a:pPr algn="r">
              <a:buNone/>
            </a:pPr>
            <a:r>
              <a:rPr lang="ru-RU" sz="2800" b="1" i="1" dirty="0" smtClean="0">
                <a:solidFill>
                  <a:schemeClr val="tx2"/>
                </a:solidFill>
                <a:latin typeface="Times New Roman" pitchFamily="18" charset="0"/>
                <a:cs typeface="Times New Roman" pitchFamily="18" charset="0"/>
              </a:rPr>
              <a:t>                                            Р. </a:t>
            </a:r>
            <a:r>
              <a:rPr lang="ru-RU" sz="2800" b="1" i="1" dirty="0" err="1" smtClean="0">
                <a:solidFill>
                  <a:schemeClr val="tx2"/>
                </a:solidFill>
                <a:latin typeface="Times New Roman" pitchFamily="18" charset="0"/>
                <a:cs typeface="Times New Roman" pitchFamily="18" charset="0"/>
              </a:rPr>
              <a:t>Шнайдер</a:t>
            </a:r>
            <a:r>
              <a:rPr lang="ru-RU" sz="2800" b="1" i="1" dirty="0" smtClean="0">
                <a:solidFill>
                  <a:schemeClr val="tx2"/>
                </a:solidFill>
                <a:latin typeface="Times New Roman" pitchFamily="18" charset="0"/>
                <a:cs typeface="Times New Roman" pitchFamily="18" charset="0"/>
              </a:rPr>
              <a:t> – педагог и философ</a:t>
            </a:r>
            <a:endParaRPr lang="ru-RU" sz="2800" b="1" i="1" dirty="0">
              <a:solidFill>
                <a:schemeClr val="tx2"/>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3" name="Прямоугольник 2"/>
          <p:cNvSpPr/>
          <p:nvPr/>
        </p:nvSpPr>
        <p:spPr>
          <a:xfrm>
            <a:off x="1357290" y="1571612"/>
            <a:ext cx="6072230" cy="2123658"/>
          </a:xfrm>
          <a:prstGeom prst="rect">
            <a:avLst/>
          </a:prstGeom>
        </p:spPr>
        <p:txBody>
          <a:bodyPr wrap="square">
            <a:spAutoFit/>
          </a:bodyPr>
          <a:lstStyle/>
          <a:p>
            <a:pPr algn="ctr">
              <a:buNone/>
            </a:pPr>
            <a:r>
              <a:rPr lang="ru-RU" sz="2800" b="1" i="1" dirty="0" smtClean="0">
                <a:latin typeface="Times New Roman" pitchFamily="18" charset="0"/>
                <a:cs typeface="Times New Roman" pitchFamily="18" charset="0"/>
              </a:rPr>
              <a:t>      </a:t>
            </a:r>
            <a:r>
              <a:rPr lang="ru-RU" sz="6000" b="1" i="1" dirty="0" smtClean="0">
                <a:solidFill>
                  <a:schemeClr val="accent2"/>
                </a:solidFill>
                <a:latin typeface="Times New Roman" pitchFamily="18" charset="0"/>
                <a:cs typeface="Times New Roman" pitchFamily="18" charset="0"/>
              </a:rPr>
              <a:t>Спасибо</a:t>
            </a:r>
          </a:p>
          <a:p>
            <a:pPr algn="ctr">
              <a:buNone/>
            </a:pPr>
            <a:r>
              <a:rPr lang="ru-RU" sz="6000" b="1" i="1" dirty="0" smtClean="0">
                <a:solidFill>
                  <a:schemeClr val="accent2"/>
                </a:solidFill>
                <a:latin typeface="Times New Roman" pitchFamily="18" charset="0"/>
                <a:cs typeface="Times New Roman" pitchFamily="18" charset="0"/>
              </a:rPr>
              <a:t> за внимание</a:t>
            </a:r>
            <a:r>
              <a:rPr lang="ru-RU" sz="7200" b="1" i="1" dirty="0" smtClean="0">
                <a:solidFill>
                  <a:schemeClr val="accent2"/>
                </a:solidFill>
                <a:latin typeface="Times New Roman" pitchFamily="18" charset="0"/>
                <a:cs typeface="Times New Roman" pitchFamily="18" charset="0"/>
              </a:rPr>
              <a:t>!</a:t>
            </a:r>
            <a:endParaRPr lang="ru-RU" sz="7200" b="1" i="1" dirty="0">
              <a:solidFill>
                <a:schemeClr val="tx2"/>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428652"/>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2462213"/>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b="1" dirty="0" smtClean="0">
                <a:solidFill>
                  <a:schemeClr val="accent2"/>
                </a:solidFill>
                <a:latin typeface="Times New Roman" pitchFamily="18" charset="0"/>
                <a:cs typeface="Times New Roman" pitchFamily="18" charset="0"/>
              </a:rPr>
              <a:t>Как же необходимо проводить работу</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a:t>
            </a:r>
            <a:r>
              <a:rPr lang="ru-RU" b="1" dirty="0" smtClean="0">
                <a:latin typeface="Times New Roman" pitchFamily="18" charset="0"/>
                <a:cs typeface="Times New Roman" pitchFamily="18" charset="0"/>
              </a:rPr>
              <a:t>зрослый должен предлагать посильные задания</a:t>
            </a:r>
            <a:r>
              <a:rPr lang="ru-RU" dirty="0" smtClean="0">
                <a:latin typeface="Times New Roman" pitchFamily="18" charset="0"/>
                <a:cs typeface="Times New Roman" pitchFamily="18" charset="0"/>
              </a:rPr>
              <a:t>, не требующие особых усилий, точных движений, речевого взаимодействия, но в то же время </a:t>
            </a:r>
            <a:r>
              <a:rPr lang="ru-RU" b="1" dirty="0" smtClean="0">
                <a:latin typeface="Times New Roman" pitchFamily="18" charset="0"/>
                <a:cs typeface="Times New Roman" pitchFamily="18" charset="0"/>
              </a:rPr>
              <a:t>быстро дающие эмоционально яркий эффект.  В</a:t>
            </a:r>
            <a:r>
              <a:rPr lang="ru-RU" dirty="0" smtClean="0">
                <a:latin typeface="Times New Roman" pitchFamily="18" charset="0"/>
                <a:cs typeface="Times New Roman" pitchFamily="18" charset="0"/>
              </a:rPr>
              <a:t> случае затруднений взрослый может незаметно помогать в выполнении даже простых заданий.</a:t>
            </a:r>
            <a:br>
              <a:rPr lang="ru-RU" dirty="0" smtClean="0">
                <a:latin typeface="Times New Roman" pitchFamily="18" charset="0"/>
                <a:cs typeface="Times New Roman" pitchFamily="18" charset="0"/>
              </a:rPr>
            </a:br>
            <a:endParaRPr lang="ru-RU" dirty="0"/>
          </a:p>
        </p:txBody>
      </p:sp>
      <p:sp>
        <p:nvSpPr>
          <p:cNvPr id="5" name="Прямоугольник 4"/>
          <p:cNvSpPr/>
          <p:nvPr/>
        </p:nvSpPr>
        <p:spPr>
          <a:xfrm>
            <a:off x="857224" y="3429000"/>
            <a:ext cx="7000924" cy="923330"/>
          </a:xfrm>
          <a:prstGeom prst="rect">
            <a:avLst/>
          </a:prstGeom>
        </p:spPr>
        <p:txBody>
          <a:bodyPr wrap="square">
            <a:spAutoFit/>
          </a:bodyPr>
          <a:lstStyle/>
          <a:p>
            <a:pPr lvl="0" algn="just" fontAlgn="base">
              <a:spcBef>
                <a:spcPct val="0"/>
              </a:spcBef>
              <a:spcAft>
                <a:spcPct val="0"/>
              </a:spcAft>
            </a:pPr>
            <a:r>
              <a:rPr lang="ru-RU" dirty="0" smtClean="0">
                <a:latin typeface="Times New Roman" pitchFamily="18" charset="0"/>
                <a:ea typeface="Times New Roman" pitchFamily="18" charset="0"/>
                <a:cs typeface="Times New Roman" pitchFamily="18" charset="0"/>
              </a:rPr>
              <a:t>     Нужно быть готовыми к тому, что это займет не мало времени и потребует весомого вложения усилий. В первую очередь следует ориентировать ребенка на попытки имитации поведения взрослого.</a:t>
            </a:r>
            <a:endParaRPr lang="ru-RU" sz="20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646331"/>
          </a:xfrm>
          <a:prstGeom prst="rect">
            <a:avLst/>
          </a:prstGeom>
        </p:spPr>
        <p:txBody>
          <a:bodyPr wrap="square">
            <a:spAutoFit/>
          </a:bodyPr>
          <a:lstStyle/>
          <a:p>
            <a:pPr algn="just"/>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endParaRPr lang="ru-RU" dirty="0"/>
          </a:p>
        </p:txBody>
      </p:sp>
      <p:sp>
        <p:nvSpPr>
          <p:cNvPr id="3" name="Rectangle 2"/>
          <p:cNvSpPr>
            <a:spLocks noChangeArrowheads="1"/>
          </p:cNvSpPr>
          <p:nvPr/>
        </p:nvSpPr>
        <p:spPr bwMode="auto">
          <a:xfrm>
            <a:off x="857224" y="642918"/>
            <a:ext cx="735811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Объясняйте ребенку необходимую информацию только тогда, когда видите, что он ориентирован на вас и у вас есть контакт, иными словами – когда ребенок обращает на Вас внимание.</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Все что вы объясняете должно звучать медленно, четко, и ясно, теми словами, которые ребенок понимает и на которые реагирует. Вам придется повторять информацию много раз прежде чем ребенок ее усвоит.</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Если вы что-то просите, то указание данное ребенку должно быть кратким, простым и ясным.</a:t>
            </a:r>
          </a:p>
          <a:p>
            <a:pPr marL="0" marR="0" lvl="0" indent="0" algn="just" defTabSz="914400" rtl="0" eaLnBrk="0" fontAlgn="base" latinLnBrk="0" hangingPunct="0">
              <a:lnSpc>
                <a:spcPct val="100000"/>
              </a:lnSpc>
              <a:spcBef>
                <a:spcPct val="0"/>
              </a:spcBef>
              <a:spcAft>
                <a:spcPct val="0"/>
              </a:spcAft>
              <a:buClrTx/>
              <a:buSzTx/>
              <a:tabLst/>
            </a:pPr>
            <a:endParaRPr kumimoji="0" lang="ru-RU" b="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Если Вы просите ребенка совершить какое-либо действие, вы всегда должны демонстрировать, то что Вы у него просите. Например, если вы просите ребенка поднять одну из игрушек, проговаривая это Вы должны поднять одну из игрушек. Действия должны быть наглядными</a:t>
            </a:r>
            <a:r>
              <a:rPr kumimoji="0" lang="ru-RU" b="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endParaRPr kumimoji="0" lang="ru-RU" b="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857224" y="4429132"/>
            <a:ext cx="7143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1000100" y="142852"/>
            <a:ext cx="5857900" cy="707886"/>
          </a:xfrm>
          <a:prstGeom prst="rect">
            <a:avLst/>
          </a:prstGeom>
        </p:spPr>
        <p:txBody>
          <a:bodyPr wrap="square">
            <a:spAutoFit/>
          </a:bodyPr>
          <a:lstStyle/>
          <a:p>
            <a:pPr lvl="0" algn="ctr" fontAlgn="base">
              <a:spcBef>
                <a:spcPct val="0"/>
              </a:spcBef>
              <a:spcAft>
                <a:spcPct val="0"/>
              </a:spcAft>
            </a:pPr>
            <a:r>
              <a:rPr lang="ru-RU" sz="2000" b="1" dirty="0" smtClean="0">
                <a:solidFill>
                  <a:schemeClr val="tx2"/>
                </a:solidFill>
                <a:latin typeface="Times New Roman" pitchFamily="18" charset="0"/>
                <a:ea typeface="Times New Roman" pitchFamily="18" charset="0"/>
                <a:cs typeface="Times New Roman" pitchFamily="18" charset="0"/>
              </a:rPr>
              <a:t>Для это следует придерживаться следующих рекомендаций</a:t>
            </a:r>
            <a:r>
              <a:rPr lang="ru-RU" sz="2000" b="1" dirty="0" smtClean="0">
                <a:solidFill>
                  <a:srgbClr val="C00000"/>
                </a:solidFill>
                <a:latin typeface="Times New Roman" pitchFamily="18" charset="0"/>
                <a:ea typeface="Times New Roman" pitchFamily="18" charset="0"/>
                <a:cs typeface="Times New Roman" pitchFamily="18" charset="0"/>
              </a:rPr>
              <a:t>:</a:t>
            </a:r>
            <a:endParaRPr lang="ru-RU" sz="2400" b="1" dirty="0" smtClean="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85784"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53249" name="Rectangle 1"/>
          <p:cNvSpPr>
            <a:spLocks noChangeArrowheads="1"/>
          </p:cNvSpPr>
          <p:nvPr/>
        </p:nvSpPr>
        <p:spPr bwMode="auto">
          <a:xfrm>
            <a:off x="928662" y="1000108"/>
            <a:ext cx="678661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Tx/>
              <a:buChar char="•"/>
            </a:pPr>
            <a:r>
              <a:rPr lang="ru-RU" dirty="0" smtClean="0">
                <a:solidFill>
                  <a:srgbClr val="C00000"/>
                </a:solidFill>
                <a:latin typeface="Times New Roman" pitchFamily="18" charset="0"/>
                <a:ea typeface="Times New Roman" pitchFamily="18" charset="0"/>
                <a:cs typeface="Times New Roman" pitchFamily="18" charset="0"/>
              </a:rPr>
              <a:t>Выполняйте все бытовые дела ребенка с ним на пару, иными словами, застегивая ему курточку, берите его ручки и поддерживая своими показывайте, что Вы застегиваете ее вместе.</a:t>
            </a:r>
          </a:p>
          <a:p>
            <a:pPr lvl="0" algn="just" eaLnBrk="0" fontAlgn="base" hangingPunct="0">
              <a:spcBef>
                <a:spcPct val="0"/>
              </a:spcBef>
              <a:spcAft>
                <a:spcPct val="0"/>
              </a:spcAft>
            </a:pPr>
            <a:endParaRPr lang="ru-RU" dirty="0" smtClean="0">
              <a:solidFill>
                <a:srgbClr val="C0000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pPr>
            <a:r>
              <a:rPr lang="ru-RU" i="1" dirty="0" smtClean="0">
                <a:solidFill>
                  <a:srgbClr val="0070C0"/>
                </a:solidFill>
                <a:latin typeface="Times New Roman" pitchFamily="18" charset="0"/>
                <a:ea typeface="Times New Roman" pitchFamily="18" charset="0"/>
                <a:cs typeface="Times New Roman" pitchFamily="18" charset="0"/>
              </a:rPr>
              <a:t>Хвалите ребенка и поощряйте выполнение ним действия.</a:t>
            </a:r>
            <a:endParaRPr lang="ru-RU" i="1" dirty="0" smtClean="0">
              <a:solidFill>
                <a:srgbClr val="0070C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Когда Вы заметите, что ребенок свободно выполняет действия вместе с Вами, постепенно отпускайте его ручки, что бы он учился выполнять действие самостоятельно, не забывайте подбадривать его.</a:t>
            </a:r>
          </a:p>
          <a:p>
            <a:pPr marL="0" marR="0" lvl="0" indent="0" algn="just" defTabSz="914400" rtl="0" eaLnBrk="0" fontAlgn="base" latinLnBrk="0" hangingPunct="0">
              <a:lnSpc>
                <a:spcPct val="100000"/>
              </a:lnSpc>
              <a:spcBef>
                <a:spcPct val="0"/>
              </a:spcBef>
              <a:spcAft>
                <a:spcPct val="0"/>
              </a:spcAft>
              <a:buClrTx/>
              <a:buSzTx/>
              <a:tabLst/>
            </a:pPr>
            <a:endParaRPr kumimoji="0" lang="ru-RU" b="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Не кричите на ребенка и не применяйте силу – очень важно дать понять ребенку с аутизмом, что мир вокруг не так плох и враждебен и что есть те, кто способен его поддержать.</a:t>
            </a:r>
            <a:endParaRPr kumimoji="0" lang="ru-RU" b="0"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357214"/>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1142976" y="928668"/>
            <a:ext cx="6500858" cy="4247317"/>
          </a:xfrm>
          <a:prstGeom prst="rect">
            <a:avLst/>
          </a:prstGeom>
        </p:spPr>
        <p:txBody>
          <a:bodyPr wrap="square">
            <a:spAutoFit/>
          </a:bodyPr>
          <a:lstStyle/>
          <a:p>
            <a:pPr algn="just"/>
            <a:r>
              <a:rPr lang="ru-RU" dirty="0" smtClean="0">
                <a:latin typeface="Times New Roman" pitchFamily="18" charset="0"/>
                <a:cs typeface="Times New Roman" pitchFamily="18" charset="0"/>
              </a:rPr>
              <a:t>Процесс формирования  любого навыка проходит  поэтапно.</a:t>
            </a:r>
          </a:p>
          <a:p>
            <a:pPr algn="just"/>
            <a:r>
              <a:rPr lang="ru-RU" dirty="0" smtClean="0">
                <a:latin typeface="Times New Roman" pitchFamily="18" charset="0"/>
                <a:cs typeface="Times New Roman" pitchFamily="18" charset="0"/>
              </a:rPr>
              <a:t>На </a:t>
            </a:r>
            <a:r>
              <a:rPr lang="ru-RU" b="1" i="1" dirty="0" smtClean="0">
                <a:solidFill>
                  <a:schemeClr val="accent2"/>
                </a:solidFill>
                <a:latin typeface="Times New Roman" pitchFamily="18" charset="0"/>
                <a:cs typeface="Times New Roman" pitchFamily="18" charset="0"/>
              </a:rPr>
              <a:t>первом этапе</a:t>
            </a:r>
            <a:r>
              <a:rPr lang="ru-RU" dirty="0" smtClean="0">
                <a:latin typeface="Times New Roman" pitchFamily="18" charset="0"/>
                <a:cs typeface="Times New Roman" pitchFamily="18" charset="0"/>
              </a:rPr>
              <a:t> совместной работы взрослый делает все перед ребенком самостоятельно, проговаривая действия и выполняя самые простые операции руками ребенка.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a:t>
            </a:r>
            <a:r>
              <a:rPr lang="ru-RU" b="1" i="1" dirty="0" smtClean="0">
                <a:solidFill>
                  <a:schemeClr val="accent2"/>
                </a:solidFill>
                <a:latin typeface="Times New Roman" pitchFamily="18" charset="0"/>
                <a:cs typeface="Times New Roman" pitchFamily="18" charset="0"/>
              </a:rPr>
              <a:t>втором этапе</a:t>
            </a:r>
            <a:r>
              <a:rPr lang="ru-RU" dirty="0" smtClean="0">
                <a:latin typeface="Times New Roman" pitchFamily="18" charset="0"/>
                <a:cs typeface="Times New Roman" pitchFamily="18" charset="0"/>
              </a:rPr>
              <a:t> практически всю работу взрослый проводит руками ребенка, поддерживая их своими руками, проговаривая последовательность действий и доверяя ему самые простые операции проводить самостоятельно.</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a:t>
            </a:r>
            <a:r>
              <a:rPr lang="ru-RU" b="1" i="1" dirty="0" smtClean="0">
                <a:solidFill>
                  <a:schemeClr val="accent2"/>
                </a:solidFill>
                <a:latin typeface="Times New Roman" pitchFamily="18" charset="0"/>
                <a:cs typeface="Times New Roman" pitchFamily="18" charset="0"/>
              </a:rPr>
              <a:t>третьем этапе</a:t>
            </a:r>
            <a:r>
              <a:rPr lang="ru-RU" dirty="0" smtClean="0">
                <a:latin typeface="Times New Roman" pitchFamily="18" charset="0"/>
                <a:cs typeface="Times New Roman" pitchFamily="18" charset="0"/>
              </a:rPr>
              <a:t> ребенок в основном все делает сам под диктовку взрослого. При необходимости можно помочь малышу.</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a:t>
            </a:r>
            <a:r>
              <a:rPr lang="ru-RU" b="1" i="1" dirty="0" smtClean="0">
                <a:solidFill>
                  <a:schemeClr val="accent2"/>
                </a:solidFill>
                <a:latin typeface="Times New Roman" pitchFamily="18" charset="0"/>
                <a:cs typeface="Times New Roman" pitchFamily="18" charset="0"/>
              </a:rPr>
              <a:t>четвертом этапе</a:t>
            </a:r>
            <a:r>
              <a:rPr lang="ru-RU" dirty="0" smtClean="0">
                <a:latin typeface="Times New Roman" pitchFamily="18" charset="0"/>
                <a:cs typeface="Times New Roman" pitchFamily="18" charset="0"/>
              </a:rPr>
              <a:t> ребенок действует по образцу и инструкции взрослого. Желательно эмоционально побуждать его в процессе работы: «Как ты хорошо мне помогаешь».</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Downloads\depositphotos_13686564-stock-photo-the-framing-for-misc-usage.jpg"/>
          <p:cNvPicPr>
            <a:picLocks noChangeAspect="1" noChangeArrowheads="1"/>
          </p:cNvPicPr>
          <p:nvPr/>
        </p:nvPicPr>
        <p:blipFill>
          <a:blip r:embed="rId2"/>
          <a:srcRect/>
          <a:stretch>
            <a:fillRect/>
          </a:stretch>
        </p:blipFill>
        <p:spPr bwMode="auto">
          <a:xfrm>
            <a:off x="-214346" y="-428652"/>
            <a:ext cx="9744076" cy="7496176"/>
          </a:xfrm>
          <a:prstGeom prst="rect">
            <a:avLst/>
          </a:prstGeom>
          <a:noFill/>
        </p:spPr>
      </p:pic>
      <p:sp>
        <p:nvSpPr>
          <p:cNvPr id="1025" name="Rectangle 1"/>
          <p:cNvSpPr>
            <a:spLocks noChangeArrowheads="1"/>
          </p:cNvSpPr>
          <p:nvPr/>
        </p:nvSpPr>
        <p:spPr bwMode="auto">
          <a:xfrm>
            <a:off x="785786" y="1643050"/>
            <a:ext cx="707236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24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928662" y="1071546"/>
            <a:ext cx="7000924" cy="369332"/>
          </a:xfrm>
          <a:prstGeom prst="rect">
            <a:avLst/>
          </a:prstGeom>
        </p:spPr>
        <p:txBody>
          <a:bodyPr wrap="square">
            <a:spAutoFit/>
          </a:bodyPr>
          <a:lstStyle/>
          <a:p>
            <a:pPr algn="just"/>
            <a:r>
              <a:rPr lang="ru-RU" dirty="0" smtClean="0">
                <a:latin typeface="Times New Roman" pitchFamily="18" charset="0"/>
                <a:cs typeface="Times New Roman" pitchFamily="18" charset="0"/>
              </a:rPr>
              <a:t> </a:t>
            </a:r>
            <a:endParaRPr lang="ru-RU" dirty="0"/>
          </a:p>
        </p:txBody>
      </p:sp>
      <p:sp>
        <p:nvSpPr>
          <p:cNvPr id="52225" name="Rectangle 1"/>
          <p:cNvSpPr>
            <a:spLocks noChangeArrowheads="1"/>
          </p:cNvSpPr>
          <p:nvPr/>
        </p:nvSpPr>
        <p:spPr bwMode="auto">
          <a:xfrm>
            <a:off x="928662" y="285728"/>
            <a:ext cx="6786610" cy="64633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    </a:t>
            </a:r>
            <a:r>
              <a:rPr kumimoji="0" lang="ru-RU" sz="2400" b="1"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Работа по овладению ребенком навыков по самообслуживанию проходит по следующим направлениям: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самостоятельно есть;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одеваться и раздеваться;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мыть руки, умываться, пользоваться полотенцем;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накрывать на стол.</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ru-RU"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https://knigamir.com/upload/iblock/222/22255f3ebe2e50dcb46e47b2d5d5a411.jpg"/>
          <p:cNvPicPr/>
          <p:nvPr/>
        </p:nvPicPr>
        <p:blipFill>
          <a:blip r:embed="rId3" cstate="print"/>
          <a:srcRect/>
          <a:stretch>
            <a:fillRect/>
          </a:stretch>
        </p:blipFill>
        <p:spPr bwMode="auto">
          <a:xfrm>
            <a:off x="3857620" y="3000372"/>
            <a:ext cx="1928826" cy="2143140"/>
          </a:xfrm>
          <a:prstGeom prst="rect">
            <a:avLst/>
          </a:prstGeom>
          <a:noFill/>
          <a:ln w="9525">
            <a:noFill/>
            <a:miter lim="800000"/>
            <a:headEnd/>
            <a:tailEnd/>
          </a:ln>
        </p:spPr>
      </p:pic>
      <p:pic>
        <p:nvPicPr>
          <p:cNvPr id="8" name="Рисунок 7" descr="https://img.labirint.ru/images/comments_pic/1450/15_c27846019fb667c5360b3f0b3e9ce5f0_1418497991.jpg"/>
          <p:cNvPicPr/>
          <p:nvPr/>
        </p:nvPicPr>
        <p:blipFill>
          <a:blip r:embed="rId4" cstate="print"/>
          <a:srcRect/>
          <a:stretch>
            <a:fillRect/>
          </a:stretch>
        </p:blipFill>
        <p:spPr bwMode="auto">
          <a:xfrm>
            <a:off x="6215074" y="3429000"/>
            <a:ext cx="1857388" cy="2428892"/>
          </a:xfrm>
          <a:prstGeom prst="rect">
            <a:avLst/>
          </a:prstGeom>
          <a:noFill/>
          <a:ln w="9525">
            <a:noFill/>
            <a:miter lim="800000"/>
            <a:headEnd/>
            <a:tailEnd/>
          </a:ln>
        </p:spPr>
      </p:pic>
      <p:pic>
        <p:nvPicPr>
          <p:cNvPr id="9" name="Рисунок 8" descr="https://im0-tub-ru.yandex.net/i?id=3168d3197f99b43b4f6c8854c7035cd9&amp;n=33&amp;w=107&amp;h=150"/>
          <p:cNvPicPr/>
          <p:nvPr/>
        </p:nvPicPr>
        <p:blipFill>
          <a:blip r:embed="rId5"/>
          <a:srcRect/>
          <a:stretch>
            <a:fillRect/>
          </a:stretch>
        </p:blipFill>
        <p:spPr bwMode="auto">
          <a:xfrm>
            <a:off x="1643042" y="3286124"/>
            <a:ext cx="1928826" cy="264320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2976</Words>
  <Application>Microsoft Office PowerPoint</Application>
  <PresentationFormat>Экран (4:3)</PresentationFormat>
  <Paragraphs>268</Paragraphs>
  <Slides>49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Обучение навыкам самообслуживания  детей с РДА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навыкам самообслуживания  детей с РДА</dc:title>
  <dc:creator>1</dc:creator>
  <cp:lastModifiedBy>Dom</cp:lastModifiedBy>
  <cp:revision>164</cp:revision>
  <dcterms:created xsi:type="dcterms:W3CDTF">2019-03-29T09:09:54Z</dcterms:created>
  <dcterms:modified xsi:type="dcterms:W3CDTF">2019-04-16T18:33:05Z</dcterms:modified>
</cp:coreProperties>
</file>